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8" r:id="rId2"/>
    <p:sldId id="294" r:id="rId3"/>
    <p:sldId id="257" r:id="rId4"/>
    <p:sldId id="259" r:id="rId5"/>
    <p:sldId id="260" r:id="rId6"/>
    <p:sldId id="264" r:id="rId7"/>
    <p:sldId id="284" r:id="rId8"/>
    <p:sldId id="263" r:id="rId9"/>
    <p:sldId id="266" r:id="rId10"/>
    <p:sldId id="262" r:id="rId11"/>
    <p:sldId id="267" r:id="rId12"/>
    <p:sldId id="265" r:id="rId13"/>
    <p:sldId id="268" r:id="rId14"/>
    <p:sldId id="285" r:id="rId15"/>
    <p:sldId id="269" r:id="rId16"/>
    <p:sldId id="286" r:id="rId17"/>
    <p:sldId id="270" r:id="rId18"/>
    <p:sldId id="271" r:id="rId19"/>
    <p:sldId id="272" r:id="rId20"/>
    <p:sldId id="273" r:id="rId21"/>
    <p:sldId id="287" r:id="rId22"/>
    <p:sldId id="275" r:id="rId23"/>
    <p:sldId id="288" r:id="rId24"/>
    <p:sldId id="276" r:id="rId25"/>
    <p:sldId id="289" r:id="rId26"/>
    <p:sldId id="277" r:id="rId27"/>
    <p:sldId id="290" r:id="rId28"/>
    <p:sldId id="278" r:id="rId29"/>
    <p:sldId id="291" r:id="rId30"/>
    <p:sldId id="279" r:id="rId31"/>
    <p:sldId id="292" r:id="rId32"/>
    <p:sldId id="280" r:id="rId33"/>
    <p:sldId id="293" r:id="rId34"/>
    <p:sldId id="281" r:id="rId35"/>
    <p:sldId id="295" r:id="rId36"/>
    <p:sldId id="282" r:id="rId37"/>
    <p:sldId id="28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6/22/12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D977-676F-014E-80EC-DADE6ABAC38F}" type="datetimeFigureOut">
              <a:rPr lang="en-US" smtClean="0"/>
              <a:pPr/>
              <a:t>6/22/12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43A4-E491-C448-90F9-C3860C7FD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D977-676F-014E-80EC-DADE6ABAC38F}" type="datetimeFigureOut">
              <a:rPr lang="en-US" smtClean="0"/>
              <a:pPr/>
              <a:t>6/22/12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43A4-E491-C448-90F9-C3860C7FD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D977-676F-014E-80EC-DADE6ABAC38F}" type="datetimeFigureOut">
              <a:rPr lang="en-US" smtClean="0"/>
              <a:pPr/>
              <a:t>6/22/12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43A4-E491-C448-90F9-C3860C7FD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6/22/12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D977-676F-014E-80EC-DADE6ABAC38F}" type="datetimeFigureOut">
              <a:rPr lang="en-US" smtClean="0"/>
              <a:pPr/>
              <a:t>6/22/12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43A4-E491-C448-90F9-C3860C7FD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D977-676F-014E-80EC-DADE6ABAC38F}" type="datetimeFigureOut">
              <a:rPr lang="en-US" smtClean="0"/>
              <a:pPr/>
              <a:t>6/22/12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43A4-E491-C448-90F9-C3860C7FD6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D977-676F-014E-80EC-DADE6ABAC38F}" type="datetimeFigureOut">
              <a:rPr lang="en-US" smtClean="0"/>
              <a:pPr/>
              <a:t>6/22/12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43A4-E491-C448-90F9-C3860C7FD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D977-676F-014E-80EC-DADE6ABAC38F}" type="datetimeFigureOut">
              <a:rPr lang="en-US" smtClean="0"/>
              <a:pPr/>
              <a:t>6/22/12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43A4-E491-C448-90F9-C3860C7FD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D977-676F-014E-80EC-DADE6ABAC38F}" type="datetimeFigureOut">
              <a:rPr lang="en-US" smtClean="0"/>
              <a:pPr/>
              <a:t>6/22/12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43A4-E491-C448-90F9-C3860C7FD64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D977-676F-014E-80EC-DADE6ABAC38F}" type="datetimeFigureOut">
              <a:rPr lang="en-US" smtClean="0"/>
              <a:pPr/>
              <a:t>6/22/12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43A4-E491-C448-90F9-C3860C7FD6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</a:defRPr>
            </a:lvl1pPr>
          </a:lstStyle>
          <a:p>
            <a:fld id="{BD76D977-676F-014E-80EC-DADE6ABAC38F}" type="datetimeFigureOut">
              <a:rPr lang="en-US" smtClean="0"/>
              <a:pPr/>
              <a:t>6/22/12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8C343A4-E491-C448-90F9-C3860C7FD6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Arial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Arial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Arial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Arial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Arial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irectme.nypl.org/" TargetMode="External"/><Relationship Id="rId4" Type="http://schemas.openxmlformats.org/officeDocument/2006/relationships/hyperlink" Target="http://menus.nypl.org" TargetMode="External"/><Relationship Id="rId5" Type="http://schemas.openxmlformats.org/officeDocument/2006/relationships/hyperlink" Target="http://scholarlykitchen.sspnet.org/2011/05/31/what-patron-driven-acquisition-pda-does-and-doesnt-mean-an-faq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.answers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montana.edu/resources/popular.php" TargetMode="External"/><Relationship Id="rId4" Type="http://schemas.openxmlformats.org/officeDocument/2006/relationships/hyperlink" Target="http://realtime.easybib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ephenfrancoeur.com/digitalreference/2012/04/02/the-student-research-pad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ibx.org/" TargetMode="External"/><Relationship Id="rId4" Type="http://schemas.openxmlformats.org/officeDocument/2006/relationships/hyperlink" Target="http://www.lib.ncsu.edu/search/?q=laser" TargetMode="External"/><Relationship Id="rId5" Type="http://schemas.openxmlformats.org/officeDocument/2006/relationships/hyperlink" Target="http://www.lib.ncsu.edu/search/about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b.umich.edu/mlibrary-lab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inboard.in/u:jasonclark/t:ala2012-diy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x.doi.org/10.1108/07378831211213238" TargetMode="External"/><Relationship Id="rId3" Type="http://schemas.openxmlformats.org/officeDocument/2006/relationships/hyperlink" Target="http://journal.code4lib.org/articles/85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imme.scottsdalelibrary.org/" TargetMode="External"/><Relationship Id="rId3" Type="http://schemas.openxmlformats.org/officeDocument/2006/relationships/hyperlink" Target="http://www.lib.montana.edu/beta/bookme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ndyburkhardt.com/2010/02/12/ambient-awareness-in-twitter-for-reference/" TargetMode="External"/><Relationship Id="rId3" Type="http://schemas.openxmlformats.org/officeDocument/2006/relationships/hyperlink" Target="http://andyburkhardt.com/2012/04/25/puppies-in-the-library-and-social-media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angescience.info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holarlykitchen.sspnet.org/2011/05/31/what-patron-driven-acquisition-pda-does-and-doesnt-mean-an-faq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b.montana.edu/resources/popular.php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zA9DCf" TargetMode="External"/><Relationship Id="rId3" Type="http://schemas.openxmlformats.org/officeDocument/2006/relationships/hyperlink" Target="http://americanlibrariesmagazine.org/columns/practice/guide-side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montana.edu/~jason/files/question-point/" TargetMode="External"/><Relationship Id="rId4" Type="http://schemas.openxmlformats.org/officeDocument/2006/relationships/hyperlink" Target="http://www.lib.montana.edu/~jason/files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b.montana.edu/~jason/files/bookmarklets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Disintermediatio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DIY_ethic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kezine.com/" TargetMode="External"/><Relationship Id="rId3" Type="http://schemas.openxmlformats.org/officeDocument/2006/relationships/hyperlink" Target="http://www.skillshar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285" y="390071"/>
            <a:ext cx="6694714" cy="2013858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I CAN DO IT </a:t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>ALL BY MYSELF – part III.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1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70278"/>
            <a:ext cx="6858000" cy="12447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Jason Clark 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Head of Digital </a:t>
            </a:r>
            <a:r>
              <a:rPr lang="en-US" sz="1600" dirty="0">
                <a:solidFill>
                  <a:schemeClr val="tx1"/>
                </a:solidFill>
              </a:rPr>
              <a:t>Access</a:t>
            </a:r>
            <a:r>
              <a:rPr lang="en-US" sz="1600" dirty="0" smtClean="0">
                <a:solidFill>
                  <a:schemeClr val="tx1"/>
                </a:solidFill>
              </a:rPr>
              <a:t> &amp; Web Services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Montana State University Library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tx1"/>
                </a:solidFill>
              </a:rPr>
              <a:t>American Library Association Annual </a:t>
            </a:r>
            <a:r>
              <a:rPr lang="en-US" sz="1600" dirty="0" smtClean="0">
                <a:solidFill>
                  <a:schemeClr val="tx1"/>
                </a:solidFill>
              </a:rPr>
              <a:t>Conference, Anaheim</a:t>
            </a:r>
            <a:r>
              <a:rPr lang="en-US" sz="1600" dirty="0">
                <a:solidFill>
                  <a:schemeClr val="tx1"/>
                </a:solidFill>
              </a:rPr>
              <a:t>, CA. </a:t>
            </a:r>
            <a:r>
              <a:rPr lang="en-US" sz="1600" dirty="0" smtClean="0">
                <a:solidFill>
                  <a:schemeClr val="tx1"/>
                </a:solidFill>
              </a:rPr>
              <a:t>2012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80142" y="2005694"/>
            <a:ext cx="7543800" cy="7601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solidFill>
                  <a:schemeClr val="bg2"/>
                </a:solidFill>
              </a:rPr>
              <a:t>Exploring new roles for libraries and mediating technologies in addressing the DIY mindset of library patrons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9317349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45360"/>
            <a:ext cx="9144000" cy="1126840"/>
          </a:xfrm>
        </p:spPr>
        <p:txBody>
          <a:bodyPr/>
          <a:lstStyle/>
          <a:p>
            <a:pPr algn="ctr"/>
            <a:r>
              <a:rPr lang="en-US" dirty="0" smtClean="0"/>
              <a:t>DIY Libraries</a:t>
            </a:r>
            <a:endParaRPr lang="en-US" dirty="0"/>
          </a:p>
        </p:txBody>
      </p:sp>
      <p:pic>
        <p:nvPicPr>
          <p:cNvPr id="4" name="Content Placeholder 3" descr="diy-hampshire-colle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6261" r="-36261"/>
          <a:stretch>
            <a:fillRect/>
          </a:stretch>
        </p:blipFill>
        <p:spPr>
          <a:xfrm>
            <a:off x="0" y="685800"/>
            <a:ext cx="9144000" cy="4359560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8888"/>
            <a:ext cx="7772400" cy="386644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about apps and tools that create and support DIY behavior?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796021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Crowdsourcing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 err="1" smtClean="0"/>
              <a:t>WikiAnswers</a:t>
            </a:r>
            <a:endParaRPr lang="en-US" sz="2800" dirty="0" smtClean="0"/>
          </a:p>
          <a:p>
            <a:pPr lvl="2"/>
            <a:r>
              <a:rPr lang="en-US" dirty="0" smtClean="0">
                <a:hlinkClick r:id="rId2"/>
              </a:rPr>
              <a:t>wiki.answers.com</a:t>
            </a:r>
            <a:r>
              <a:rPr lang="en-US" sz="1800" dirty="0" smtClean="0"/>
              <a:t> </a:t>
            </a:r>
          </a:p>
          <a:p>
            <a:pPr lvl="1"/>
            <a:r>
              <a:rPr lang="en-US" sz="2800" dirty="0" smtClean="0"/>
              <a:t>Direct Me NYC: 1940</a:t>
            </a:r>
          </a:p>
          <a:p>
            <a:pPr lvl="2"/>
            <a:r>
              <a:rPr lang="en-US" dirty="0" smtClean="0">
                <a:hlinkClick r:id="rId3"/>
              </a:rPr>
              <a:t>directme.nypl.org</a:t>
            </a:r>
            <a:r>
              <a:rPr lang="en-US" sz="1800" dirty="0" smtClean="0"/>
              <a:t>  </a:t>
            </a:r>
          </a:p>
          <a:p>
            <a:pPr lvl="1"/>
            <a:r>
              <a:rPr lang="en-US" sz="2800" dirty="0" smtClean="0"/>
              <a:t>What's on the Menu?</a:t>
            </a:r>
          </a:p>
          <a:p>
            <a:pPr lvl="2"/>
            <a:r>
              <a:rPr lang="en-US" dirty="0" smtClean="0">
                <a:hlinkClick r:id="rId4"/>
              </a:rPr>
              <a:t>menus.nypl.org</a:t>
            </a:r>
            <a:r>
              <a:rPr lang="en-US" sz="1800" dirty="0" smtClean="0"/>
              <a:t>   </a:t>
            </a:r>
          </a:p>
          <a:p>
            <a:pPr lvl="1"/>
            <a:r>
              <a:rPr lang="en-US" sz="2800" dirty="0" smtClean="0"/>
              <a:t>Patron Driven Acquisition</a:t>
            </a:r>
          </a:p>
          <a:p>
            <a:pPr lvl="2"/>
            <a:r>
              <a:rPr lang="en-US" dirty="0" smtClean="0">
                <a:hlinkClick r:id="rId5"/>
              </a:rPr>
              <a:t>scholarlykitchen.sspnet.org/2011/05/31/what-patron-driven-acquisition-pda-does-and-doesnt-mean-an-faq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Crowdsourcing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nypl-menu-transcrib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94" r="-794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Crowdsourcing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read-write-library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542" b="-4542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4572000"/>
            <a:ext cx="91440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Research &amp; Citation Management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9" y="685800"/>
            <a:ext cx="7980029" cy="3886200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The Student Research Pad (draft)</a:t>
            </a:r>
          </a:p>
          <a:p>
            <a:pPr lvl="2"/>
            <a:r>
              <a:rPr lang="en-US" dirty="0" smtClean="0">
                <a:hlinkClick r:id="rId2"/>
              </a:rPr>
              <a:t>www.stephenfrancoeur.com/digitalreference/2012/04/02/the-student-research-pad/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2800" dirty="0" smtClean="0"/>
              <a:t>Surfacing scholarly community activity</a:t>
            </a:r>
          </a:p>
          <a:p>
            <a:pPr lvl="2"/>
            <a:r>
              <a:rPr lang="en-US" dirty="0" smtClean="0">
                <a:hlinkClick r:id="rId3"/>
              </a:rPr>
              <a:t>www.lib.montana.edu/resources/popular.php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>
                <a:hlinkClick r:id="rId4"/>
              </a:rPr>
              <a:t>realtime.easybib.com</a:t>
            </a:r>
            <a:r>
              <a:rPr lang="en-US" dirty="0" smtClean="0"/>
              <a:t> 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2800" dirty="0" err="1" smtClean="0"/>
              <a:t>Mendeley</a:t>
            </a:r>
            <a:r>
              <a:rPr lang="en-US" sz="2800" dirty="0" smtClean="0"/>
              <a:t>, </a:t>
            </a:r>
            <a:r>
              <a:rPr lang="en-US" sz="2800" dirty="0" err="1" smtClean="0"/>
              <a:t>Academia.edu</a:t>
            </a:r>
            <a:r>
              <a:rPr lang="en-US" sz="2800" dirty="0" smtClean="0"/>
              <a:t>, </a:t>
            </a:r>
            <a:r>
              <a:rPr lang="en-US" sz="2800" dirty="0" err="1" smtClean="0"/>
              <a:t>Zotero</a:t>
            </a:r>
            <a:r>
              <a:rPr lang="en-US" sz="2800" dirty="0" smtClean="0"/>
              <a:t>, </a:t>
            </a:r>
            <a:r>
              <a:rPr lang="en-US" sz="2800" dirty="0" err="1" smtClean="0"/>
              <a:t>scholr.ly</a:t>
            </a:r>
            <a:endParaRPr lang="en-US" sz="28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039220"/>
            <a:ext cx="9144000" cy="11329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Research &amp; Citation Management </a:t>
            </a:r>
            <a:endParaRPr lang="en-US" dirty="0"/>
          </a:p>
        </p:txBody>
      </p:sp>
      <p:pic>
        <p:nvPicPr>
          <p:cNvPr id="5" name="Content Placeholder 4" descr="easybib-realtim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299" r="-23299"/>
          <a:stretch>
            <a:fillRect/>
          </a:stretch>
        </p:blipFill>
        <p:spPr>
          <a:xfrm>
            <a:off x="378326" y="685800"/>
            <a:ext cx="8309656" cy="4353420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999" y="5120280"/>
            <a:ext cx="8382001" cy="1051920"/>
          </a:xfrm>
        </p:spPr>
        <p:txBody>
          <a:bodyPr>
            <a:normAutofit/>
          </a:bodyPr>
          <a:lstStyle/>
          <a:p>
            <a:r>
              <a:rPr lang="en-US" dirty="0" smtClean="0"/>
              <a:t>Extending Search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685800"/>
            <a:ext cx="8142168" cy="4218320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University of Michigan Library </a:t>
            </a:r>
            <a:r>
              <a:rPr lang="en-US" sz="2800" dirty="0" err="1" smtClean="0"/>
              <a:t>Bookmarklets</a:t>
            </a:r>
            <a:endParaRPr lang="en-US" sz="2800" dirty="0" smtClean="0"/>
          </a:p>
          <a:p>
            <a:pPr lvl="2"/>
            <a:r>
              <a:rPr lang="en-US" sz="2400" dirty="0" smtClean="0">
                <a:hlinkClick r:id="rId2"/>
              </a:rPr>
              <a:t>www.lib.umich.edu/mlibrary-labs</a:t>
            </a:r>
            <a:r>
              <a:rPr lang="en-US" sz="2400" dirty="0" smtClean="0"/>
              <a:t> </a:t>
            </a:r>
            <a:endParaRPr lang="en-US" sz="2800" dirty="0" smtClean="0"/>
          </a:p>
          <a:p>
            <a:pPr lvl="1"/>
            <a:r>
              <a:rPr lang="en-US" sz="2800" dirty="0" err="1" smtClean="0"/>
              <a:t>LibX</a:t>
            </a:r>
            <a:r>
              <a:rPr lang="en-US" sz="2800" dirty="0" smtClean="0"/>
              <a:t> toolbar</a:t>
            </a:r>
          </a:p>
          <a:p>
            <a:pPr lvl="2"/>
            <a:r>
              <a:rPr lang="en-US" sz="2400" dirty="0" smtClean="0">
                <a:hlinkClick r:id="rId3"/>
              </a:rPr>
              <a:t>libx.org</a:t>
            </a:r>
            <a:endParaRPr lang="en-US" sz="2400" dirty="0" smtClean="0"/>
          </a:p>
          <a:p>
            <a:pPr lvl="1"/>
            <a:r>
              <a:rPr lang="en-US" sz="2800" dirty="0" smtClean="0"/>
              <a:t>NCSU </a:t>
            </a:r>
            <a:r>
              <a:rPr lang="en-US" sz="2800" dirty="0" err="1" smtClean="0"/>
              <a:t>QuickSearch</a:t>
            </a:r>
            <a:r>
              <a:rPr lang="en-US" sz="2800" dirty="0" smtClean="0"/>
              <a:t> (</a:t>
            </a:r>
            <a:r>
              <a:rPr lang="en-US" sz="2800" dirty="0" err="1" smtClean="0"/>
              <a:t>metasearch</a:t>
            </a:r>
            <a:r>
              <a:rPr lang="en-US" sz="2800" dirty="0" smtClean="0"/>
              <a:t> results)</a:t>
            </a:r>
          </a:p>
          <a:p>
            <a:pPr lvl="2"/>
            <a:r>
              <a:rPr lang="en-US" sz="2400" dirty="0" smtClean="0">
                <a:hlinkClick r:id="rId4"/>
              </a:rPr>
              <a:t>www.lib.ncsu.edu/search/?q=laser</a:t>
            </a:r>
            <a:r>
              <a:rPr lang="en-US" sz="2400" dirty="0" smtClean="0"/>
              <a:t> </a:t>
            </a:r>
          </a:p>
          <a:p>
            <a:pPr lvl="2"/>
            <a:r>
              <a:rPr lang="en-US" sz="2400" dirty="0" smtClean="0">
                <a:hlinkClick r:id="rId5"/>
              </a:rPr>
              <a:t>www.lib.ncsu.edu/search/about.html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62" y="5228360"/>
            <a:ext cx="8373837" cy="943840"/>
          </a:xfrm>
        </p:spPr>
        <p:txBody>
          <a:bodyPr/>
          <a:lstStyle/>
          <a:p>
            <a:r>
              <a:rPr lang="en-US" dirty="0" smtClean="0"/>
              <a:t>Extending Search</a:t>
            </a:r>
            <a:endParaRPr lang="en-US" dirty="0"/>
          </a:p>
        </p:txBody>
      </p:sp>
      <p:pic>
        <p:nvPicPr>
          <p:cNvPr id="5" name="Content Placeholder 4" descr="ncsu-mediated-search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558" r="-20558"/>
          <a:stretch>
            <a:fillRect/>
          </a:stretch>
        </p:blipFill>
        <p:spPr>
          <a:xfrm>
            <a:off x="-1" y="685800"/>
            <a:ext cx="9143999" cy="4245340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8888"/>
            <a:ext cx="7772400" cy="3866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Converting traditional services?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are the new "app" opportunities?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796021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pinboard.in</a:t>
            </a:r>
            <a:r>
              <a:rPr lang="en-US" dirty="0" smtClean="0"/>
              <a:t> tag for links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None/>
            </a:pPr>
            <a:r>
              <a:rPr lang="en-US" sz="3200" dirty="0" smtClean="0">
                <a:hlinkClick r:id="rId2"/>
              </a:rPr>
              <a:t>pinboard.in/u:jasonclark/t:ala2012-diy</a:t>
            </a:r>
            <a:endParaRPr lang="en-US" sz="32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(new) Ready Reference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137260"/>
          </a:xfrm>
        </p:spPr>
        <p:txBody>
          <a:bodyPr>
            <a:noAutofit/>
          </a:bodyPr>
          <a:lstStyle/>
          <a:p>
            <a:pPr lvl="1"/>
            <a:r>
              <a:rPr lang="en-US" sz="2800" dirty="0" err="1" smtClean="0"/>
              <a:t>twitterbots</a:t>
            </a:r>
            <a:r>
              <a:rPr lang="en-US" sz="2800" dirty="0" smtClean="0"/>
              <a:t>, </a:t>
            </a:r>
            <a:r>
              <a:rPr lang="en-US" sz="2800" dirty="0" err="1" smtClean="0"/>
              <a:t>chatbots</a:t>
            </a:r>
            <a:r>
              <a:rPr lang="en-US" sz="2800" dirty="0" smtClean="0"/>
              <a:t>, </a:t>
            </a:r>
            <a:r>
              <a:rPr lang="en-US" sz="2800" dirty="0" err="1" smtClean="0"/>
              <a:t>statbots</a:t>
            </a:r>
            <a:endParaRPr lang="en-US" sz="2800" dirty="0" smtClean="0"/>
          </a:p>
          <a:p>
            <a:pPr lvl="2"/>
            <a:r>
              <a:rPr lang="en-US" sz="2600" dirty="0" smtClean="0"/>
              <a:t>Chatbot - University of Nebraska Library</a:t>
            </a:r>
            <a:endParaRPr lang="en-US" sz="2600" dirty="0" smtClean="0">
              <a:hlinkClick r:id="rId2"/>
            </a:endParaRPr>
          </a:p>
          <a:p>
            <a:pPr lvl="3"/>
            <a:r>
              <a:rPr lang="en-US" sz="2400" dirty="0" smtClean="0">
                <a:hlinkClick r:id="rId2"/>
              </a:rPr>
              <a:t>dx.doi.org/10.1108/07378831211213238</a:t>
            </a:r>
            <a:r>
              <a:rPr lang="en-US" sz="2400" dirty="0" smtClean="0"/>
              <a:t> </a:t>
            </a:r>
          </a:p>
          <a:p>
            <a:pPr lvl="2"/>
            <a:r>
              <a:rPr lang="en-US" sz="2600" dirty="0" smtClean="0"/>
              <a:t>Statbot - Florida State University Library</a:t>
            </a:r>
            <a:endParaRPr lang="en-US" sz="2600" dirty="0" smtClean="0">
              <a:hlinkClick r:id="rId3"/>
            </a:endParaRPr>
          </a:p>
          <a:p>
            <a:pPr lvl="3"/>
            <a:r>
              <a:rPr lang="en-US" sz="2400" dirty="0" smtClean="0">
                <a:hlinkClick r:id="rId3"/>
              </a:rPr>
              <a:t>journal.code4lib.org/articles/85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62" y="5228360"/>
            <a:ext cx="8373837" cy="943840"/>
          </a:xfrm>
        </p:spPr>
        <p:txBody>
          <a:bodyPr/>
          <a:lstStyle/>
          <a:p>
            <a:r>
              <a:rPr lang="en-US" dirty="0" smtClean="0"/>
              <a:t>(new) Ready Reference </a:t>
            </a:r>
            <a:endParaRPr lang="en-US" dirty="0"/>
          </a:p>
        </p:txBody>
      </p:sp>
      <p:pic>
        <p:nvPicPr>
          <p:cNvPr id="5" name="Content Placeholder 4" descr="unl-chatbo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374" r="-8374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(new) Reader’s Advisory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 err="1" smtClean="0"/>
              <a:t>Gimme</a:t>
            </a:r>
            <a:r>
              <a:rPr lang="en-US" sz="2800" dirty="0" smtClean="0"/>
              <a:t> (Scottsdale Public Library)</a:t>
            </a:r>
          </a:p>
          <a:p>
            <a:pPr lvl="2"/>
            <a:r>
              <a:rPr lang="en-US" sz="2600" dirty="0" smtClean="0">
                <a:hlinkClick r:id="rId2"/>
              </a:rPr>
              <a:t>gimme.scottsdalelibrary.org</a:t>
            </a:r>
            <a:r>
              <a:rPr lang="en-US" sz="2600" dirty="0" smtClean="0"/>
              <a:t> </a:t>
            </a:r>
          </a:p>
          <a:p>
            <a:pPr lvl="1"/>
            <a:r>
              <a:rPr lang="en-US" sz="2800" dirty="0" err="1" smtClean="0"/>
              <a:t>BookMeUp</a:t>
            </a:r>
            <a:endParaRPr lang="en-US" sz="2800" dirty="0" smtClean="0"/>
          </a:p>
          <a:p>
            <a:pPr lvl="2"/>
            <a:r>
              <a:rPr lang="en-US" sz="2600" dirty="0" smtClean="0">
                <a:hlinkClick r:id="rId3"/>
              </a:rPr>
              <a:t>www.lib.montana.edu/beta/bookme</a:t>
            </a:r>
            <a:r>
              <a:rPr lang="en-US" sz="2600" dirty="0" smtClean="0"/>
              <a:t>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62" y="5228360"/>
            <a:ext cx="8373837" cy="943840"/>
          </a:xfrm>
        </p:spPr>
        <p:txBody>
          <a:bodyPr/>
          <a:lstStyle/>
          <a:p>
            <a:r>
              <a:rPr lang="en-US" dirty="0" smtClean="0"/>
              <a:t>(new) Reader’s Advisory </a:t>
            </a:r>
            <a:endParaRPr lang="en-US" dirty="0"/>
          </a:p>
        </p:txBody>
      </p:sp>
      <p:pic>
        <p:nvPicPr>
          <p:cNvPr id="6" name="Content Placeholder 5" descr="scottsdale-publib-gimm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939" r="-7939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(new) Outreach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 smtClean="0"/>
              <a:t>Data mining social media </a:t>
            </a:r>
          </a:p>
          <a:p>
            <a:pPr lvl="2"/>
            <a:r>
              <a:rPr lang="en-US" sz="2400" dirty="0" smtClean="0">
                <a:hlinkClick r:id="rId2"/>
              </a:rPr>
              <a:t>andyburkhardt.com/2010/02/12/ambient-awareness-in-twitter-for-reference</a:t>
            </a:r>
            <a:r>
              <a:rPr lang="en-US" sz="2400" dirty="0" smtClean="0"/>
              <a:t> </a:t>
            </a:r>
          </a:p>
          <a:p>
            <a:pPr lvl="2"/>
            <a:r>
              <a:rPr lang="en-US" sz="2400" dirty="0" smtClean="0">
                <a:hlinkClick r:id="rId3"/>
              </a:rPr>
              <a:t>andyburkhardt.com/2012/04/25/puppies-in-the-library-and-social-media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62" y="5228360"/>
            <a:ext cx="8373837" cy="943840"/>
          </a:xfrm>
        </p:spPr>
        <p:txBody>
          <a:bodyPr/>
          <a:lstStyle/>
          <a:p>
            <a:r>
              <a:rPr lang="en-US" dirty="0" smtClean="0"/>
              <a:t>(new) Outreach</a:t>
            </a:r>
            <a:endParaRPr lang="en-US" dirty="0"/>
          </a:p>
        </p:txBody>
      </p:sp>
      <p:pic>
        <p:nvPicPr>
          <p:cNvPr id="5" name="Content Placeholder 4" descr="champlib-puppi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7487" r="-17487"/>
          <a:stretch>
            <a:fillRect/>
          </a:stretch>
        </p:blipFill>
        <p:spPr>
          <a:xfrm>
            <a:off x="581001" y="685800"/>
            <a:ext cx="7944842" cy="4258850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(new) Digital Collections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 smtClean="0"/>
              <a:t>Range Science Information System (RSIS) </a:t>
            </a:r>
          </a:p>
          <a:p>
            <a:pPr lvl="2"/>
            <a:r>
              <a:rPr lang="en-US" sz="2600" dirty="0" smtClean="0">
                <a:hlinkClick r:id="rId2"/>
              </a:rPr>
              <a:t>rangescience.info</a:t>
            </a:r>
            <a:r>
              <a:rPr lang="en-US" sz="2600" dirty="0" smtClean="0"/>
              <a:t> 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Experts creating a digital "bookshelf"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62" y="5228360"/>
            <a:ext cx="8373837" cy="943840"/>
          </a:xfrm>
        </p:spPr>
        <p:txBody>
          <a:bodyPr/>
          <a:lstStyle/>
          <a:p>
            <a:r>
              <a:rPr lang="en-US" dirty="0" smtClean="0"/>
              <a:t>(new) Digital Collections</a:t>
            </a:r>
            <a:endParaRPr lang="en-US" dirty="0"/>
          </a:p>
        </p:txBody>
      </p:sp>
      <p:pic>
        <p:nvPicPr>
          <p:cNvPr id="5" name="Content Placeholder 4" descr="rsis-homepa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72" r="-2072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999" y="4572000"/>
            <a:ext cx="8382001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(new) Collection Development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 smtClean="0"/>
              <a:t>Patron Driven Acquisition</a:t>
            </a:r>
          </a:p>
          <a:p>
            <a:pPr lvl="2"/>
            <a:r>
              <a:rPr lang="en-US" sz="2600" dirty="0" smtClean="0">
                <a:hlinkClick r:id="rId2"/>
              </a:rPr>
              <a:t>scholarlykitchen.sspnet.org/2011/05/31/what-patron-driven-acquisition-pda-does-and-doesnt-mean-an-faq</a:t>
            </a:r>
            <a:r>
              <a:rPr lang="en-US" sz="2600" dirty="0" smtClean="0"/>
              <a:t>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162" y="5228360"/>
            <a:ext cx="8373837" cy="943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(new) Collection Development </a:t>
            </a:r>
            <a:endParaRPr lang="en-US" dirty="0"/>
          </a:p>
        </p:txBody>
      </p:sp>
      <p:pic>
        <p:nvPicPr>
          <p:cNvPr id="5" name="Content Placeholder 4" descr="pda-ebsc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357" r="-14357"/>
          <a:stretch>
            <a:fillRect/>
          </a:stretch>
        </p:blipFill>
        <p:spPr>
          <a:xfrm>
            <a:off x="540465" y="685800"/>
            <a:ext cx="7998889" cy="4191300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Paradigm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 smtClean="0"/>
              <a:t>What about users that don’t come into the building?</a:t>
            </a:r>
          </a:p>
          <a:p>
            <a:pPr lvl="2"/>
            <a:r>
              <a:rPr lang="en-US" sz="2800" dirty="0" smtClean="0"/>
              <a:t>Libraries are passive</a:t>
            </a:r>
          </a:p>
          <a:p>
            <a:pPr lvl="2"/>
            <a:r>
              <a:rPr lang="en-US" sz="2800" dirty="0" smtClean="0"/>
              <a:t>Users are active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Building engaging tools and online experiences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(new) Content Selection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 smtClean="0"/>
              <a:t>Sorting databases based on popularity (</a:t>
            </a:r>
            <a:r>
              <a:rPr lang="en-US" sz="2800" dirty="0" err="1" smtClean="0"/>
              <a:t>clickthrough</a:t>
            </a:r>
            <a:r>
              <a:rPr lang="en-US" sz="2800" dirty="0" smtClean="0"/>
              <a:t> analytics)</a:t>
            </a:r>
          </a:p>
          <a:p>
            <a:pPr lvl="2"/>
            <a:r>
              <a:rPr lang="en-US" sz="2600" dirty="0" smtClean="0">
                <a:hlinkClick r:id="rId2"/>
              </a:rPr>
              <a:t>www.lib.montana.edu/resources/popular.php</a:t>
            </a:r>
            <a:r>
              <a:rPr lang="en-US" sz="2600" dirty="0" smtClean="0"/>
              <a:t>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(new) Content Selection</a:t>
            </a:r>
            <a:endParaRPr lang="en-US" dirty="0"/>
          </a:p>
        </p:txBody>
      </p:sp>
      <p:pic>
        <p:nvPicPr>
          <p:cNvPr id="4" name="Content Placeholder 3" descr="msu-popular-db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1354" b="-11354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(new)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 smtClean="0"/>
              <a:t>Real-time Instruction</a:t>
            </a:r>
          </a:p>
          <a:p>
            <a:pPr lvl="2"/>
            <a:r>
              <a:rPr lang="en-US" sz="2600" dirty="0" smtClean="0">
                <a:hlinkClick r:id="rId2"/>
              </a:rPr>
              <a:t>bit.ly/zA9DCf</a:t>
            </a:r>
            <a:r>
              <a:rPr lang="en-US" sz="2600" dirty="0" smtClean="0"/>
              <a:t> </a:t>
            </a:r>
          </a:p>
          <a:p>
            <a:pPr lvl="2"/>
            <a:r>
              <a:rPr lang="en-US" sz="2600" dirty="0" smtClean="0">
                <a:hlinkClick r:id="rId3"/>
              </a:rPr>
              <a:t>americanlibrariesmagazine.org/columns/practice/guide-side</a:t>
            </a:r>
            <a:r>
              <a:rPr lang="en-US" sz="2600" dirty="0" smtClean="0"/>
              <a:t> </a:t>
            </a:r>
          </a:p>
          <a:p>
            <a:pPr lvl="1"/>
            <a:r>
              <a:rPr lang="en-US" sz="2800" dirty="0" smtClean="0"/>
              <a:t>"Guide on the Side", a tutorial created for JSTOR by University of Arizona librarians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(new) Instruction</a:t>
            </a:r>
            <a:endParaRPr lang="en-US" dirty="0"/>
          </a:p>
        </p:txBody>
      </p:sp>
      <p:pic>
        <p:nvPicPr>
          <p:cNvPr id="4" name="Content Placeholder 3" descr="uofa-guide-on-the-sid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292" r="-9292"/>
          <a:stretch>
            <a:fillRect/>
          </a:stretch>
        </p:blipFill>
        <p:spPr>
          <a:xfrm>
            <a:off x="418861" y="685800"/>
            <a:ext cx="8242098" cy="4285870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Takeaways &amp; Next Steps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 smtClean="0"/>
              <a:t>New job duties, New staffing models</a:t>
            </a:r>
          </a:p>
          <a:p>
            <a:pPr lvl="1"/>
            <a:r>
              <a:rPr lang="en-US" sz="2800" dirty="0" smtClean="0"/>
              <a:t>Realignment of personnel</a:t>
            </a:r>
          </a:p>
          <a:p>
            <a:pPr lvl="1"/>
            <a:r>
              <a:rPr lang="en-US" sz="2800" dirty="0" smtClean="0"/>
              <a:t>Look for public service + tech service collaborations</a:t>
            </a:r>
          </a:p>
          <a:p>
            <a:pPr lvl="1"/>
            <a:r>
              <a:rPr lang="en-US" sz="2800" dirty="0" smtClean="0"/>
              <a:t>This is a great opportunity!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We all have some role to play; it just might be a new role.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Takeaways &amp; Next Steps </a:t>
            </a:r>
            <a:endParaRPr lang="en-US" dirty="0"/>
          </a:p>
        </p:txBody>
      </p:sp>
      <p:pic>
        <p:nvPicPr>
          <p:cNvPr id="4" name="Content Placeholder 3" descr="nypl-lab-te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3802" r="-33802"/>
          <a:stretch>
            <a:fillRect/>
          </a:stretch>
        </p:blipFill>
        <p:spPr>
          <a:xfrm>
            <a:off x="513442" y="685800"/>
            <a:ext cx="8093470" cy="4366930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Code Samples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 err="1" smtClean="0"/>
              <a:t>Bookmarklets</a:t>
            </a:r>
            <a:endParaRPr lang="en-US" sz="2800" dirty="0" smtClean="0"/>
          </a:p>
          <a:p>
            <a:pPr lvl="2"/>
            <a:r>
              <a:rPr lang="en-US" sz="2600" dirty="0" smtClean="0">
                <a:hlinkClick r:id="rId2"/>
              </a:rPr>
              <a:t>www.lib.montana.edu/~jason/files/bookmarklets</a:t>
            </a:r>
            <a:r>
              <a:rPr lang="en-US" sz="2600" dirty="0" smtClean="0"/>
              <a:t> </a:t>
            </a:r>
            <a:endParaRPr lang="en-US" sz="2800" dirty="0" smtClean="0"/>
          </a:p>
          <a:p>
            <a:pPr lvl="1"/>
            <a:r>
              <a:rPr lang="en-US" sz="2800" dirty="0" err="1" smtClean="0"/>
              <a:t>AskREF</a:t>
            </a:r>
            <a:endParaRPr lang="en-US" sz="2800" dirty="0" smtClean="0"/>
          </a:p>
          <a:p>
            <a:pPr lvl="2"/>
            <a:r>
              <a:rPr lang="en-US" sz="2600" dirty="0" smtClean="0">
                <a:hlinkClick r:id="rId3"/>
              </a:rPr>
              <a:t>www.lib.montana.edu/~jason/files/question-point</a:t>
            </a:r>
            <a:endParaRPr lang="en-US" sz="2600" dirty="0" smtClean="0"/>
          </a:p>
          <a:p>
            <a:pPr lvl="1"/>
            <a:r>
              <a:rPr lang="en-US" sz="2800" dirty="0" err="1" smtClean="0"/>
              <a:t>BookMeUp</a:t>
            </a:r>
            <a:endParaRPr lang="en-US" sz="2800" dirty="0" smtClean="0"/>
          </a:p>
          <a:p>
            <a:pPr lvl="2"/>
            <a:r>
              <a:rPr lang="en-US" sz="2600" dirty="0" smtClean="0"/>
              <a:t> </a:t>
            </a:r>
            <a:r>
              <a:rPr lang="en-US" sz="2600" dirty="0" smtClean="0">
                <a:hlinkClick r:id="rId4"/>
              </a:rPr>
              <a:t>www.lib.montana.edu/~jason/files.php</a:t>
            </a:r>
            <a:r>
              <a:rPr lang="en-US" sz="2600" dirty="0" smtClean="0"/>
              <a:t>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None/>
            </a:pPr>
            <a:r>
              <a:rPr lang="en-US" sz="3200" dirty="0" smtClean="0"/>
              <a:t>Twitter </a:t>
            </a:r>
            <a:r>
              <a:rPr lang="en-US" sz="3200" dirty="0" err="1" smtClean="0"/>
              <a:t>Hashtag</a:t>
            </a:r>
            <a:endParaRPr lang="en-US" sz="3200" dirty="0" smtClean="0"/>
          </a:p>
          <a:p>
            <a:pPr lvl="1">
              <a:buNone/>
            </a:pPr>
            <a:endParaRPr lang="en-US" sz="3200" dirty="0" smtClean="0"/>
          </a:p>
          <a:p>
            <a:pPr lvl="1">
              <a:buNone/>
            </a:pPr>
            <a:r>
              <a:rPr lang="en-US" sz="3200" dirty="0" smtClean="0"/>
              <a:t>#</a:t>
            </a:r>
            <a:r>
              <a:rPr lang="en-US" sz="3200" dirty="0" err="1" smtClean="0"/>
              <a:t>diy</a:t>
            </a:r>
            <a:endParaRPr lang="en-US" sz="32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8888"/>
            <a:ext cx="7772400" cy="3866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Traditional library services</a:t>
            </a:r>
            <a:br>
              <a:rPr lang="en-US" dirty="0" smtClean="0"/>
            </a:br>
            <a:r>
              <a:rPr lang="en-US" dirty="0" smtClean="0"/>
              <a:t> are designed to </a:t>
            </a:r>
            <a:br>
              <a:rPr lang="en-US" dirty="0" smtClean="0"/>
            </a:br>
            <a:r>
              <a:rPr lang="en-US" dirty="0" smtClean="0"/>
              <a:t>solve </a:t>
            </a:r>
            <a:br>
              <a:rPr lang="en-US" dirty="0" smtClean="0"/>
            </a:br>
            <a:r>
              <a:rPr lang="en-US" dirty="0" smtClean="0"/>
              <a:t>information scarcity</a:t>
            </a:r>
            <a:br>
              <a:rPr lang="en-US" dirty="0" smtClean="0"/>
            </a:br>
            <a:r>
              <a:rPr lang="en-US" dirty="0" smtClean="0"/>
              <a:t>by mediation.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796021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Disintermediation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ea typeface="Lucida Grande"/>
                <a:cs typeface="Arial"/>
              </a:rPr>
              <a:t>In economics, disintermediation is the removal of intermediaries in a supply chain: "cutting out the middleman".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Lucida Grande"/>
                <a:cs typeface="Arial"/>
                <a:hlinkClick r:id="rId2"/>
              </a:rPr>
              <a:t>en.wikipedia.org/wiki/Disintermediation</a:t>
            </a:r>
            <a:endParaRPr lang="en-US" dirty="0" smtClean="0">
              <a:solidFill>
                <a:srgbClr val="000000"/>
              </a:solidFill>
              <a:ea typeface="Lucida Grande"/>
              <a:cs typeface="Arial"/>
            </a:endParaRPr>
          </a:p>
          <a:p>
            <a:pPr>
              <a:buNone/>
            </a:pPr>
            <a:endParaRPr lang="en-US" sz="2800" dirty="0">
              <a:solidFill>
                <a:srgbClr val="000000"/>
              </a:solidFill>
              <a:ea typeface="Lucida Grande"/>
              <a:cs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45360"/>
            <a:ext cx="9144000" cy="1126840"/>
          </a:xfrm>
        </p:spPr>
        <p:txBody>
          <a:bodyPr/>
          <a:lstStyle/>
          <a:p>
            <a:pPr algn="ctr"/>
            <a:r>
              <a:rPr lang="en-US" dirty="0" smtClean="0"/>
              <a:t>DIY – “Do It Yourself”</a:t>
            </a:r>
            <a:endParaRPr lang="en-US" dirty="0"/>
          </a:p>
        </p:txBody>
      </p:sp>
      <p:pic>
        <p:nvPicPr>
          <p:cNvPr id="6" name="Content Placeholder 5" descr="ian-mackay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5648" r="-95648"/>
          <a:stretch>
            <a:fillRect/>
          </a:stretch>
        </p:blipFill>
        <p:spPr>
          <a:xfrm>
            <a:off x="0" y="685800"/>
            <a:ext cx="9144000" cy="4359560"/>
          </a:xfrm>
        </p:spPr>
      </p:pic>
      <p:sp>
        <p:nvSpPr>
          <p:cNvPr id="4" name="TextBox 3"/>
          <p:cNvSpPr txBox="1"/>
          <p:nvPr/>
        </p:nvSpPr>
        <p:spPr>
          <a:xfrm>
            <a:off x="770163" y="6354161"/>
            <a:ext cx="758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Ian MacKaye, Punk Rocker and DIY Patron Saint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45360"/>
            <a:ext cx="9144000" cy="1126840"/>
          </a:xfrm>
        </p:spPr>
        <p:txBody>
          <a:bodyPr/>
          <a:lstStyle/>
          <a:p>
            <a:pPr algn="ctr"/>
            <a:r>
              <a:rPr lang="en-US" dirty="0" smtClean="0"/>
              <a:t>DIY – “Do It Yourself”</a:t>
            </a:r>
            <a:endParaRPr lang="en-US" dirty="0"/>
          </a:p>
        </p:txBody>
      </p:sp>
      <p:pic>
        <p:nvPicPr>
          <p:cNvPr id="5" name="Content Placeholder 4" descr="fugazi-fly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5788" r="-75788"/>
          <a:stretch>
            <a:fillRect/>
          </a:stretch>
        </p:blipFill>
        <p:spPr>
          <a:xfrm>
            <a:off x="0" y="685800"/>
            <a:ext cx="9144000" cy="4359560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DIY – “Do It Yourself”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ea typeface="Lucida Grande"/>
                <a:cs typeface="Arial"/>
              </a:rPr>
              <a:t>“…recorded their own music, produced albums and merchandise, distributed their works and often performed basement shows in residential homes rather than at traditional venues to secure freedom in performance.”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Lucida Grande"/>
                <a:cs typeface="Arial"/>
                <a:hlinkClick r:id="rId2"/>
              </a:rPr>
              <a:t>en.wikipedia.org/wiki/DIY_ethic</a:t>
            </a:r>
            <a:r>
              <a:rPr lang="en-US" dirty="0" smtClean="0">
                <a:solidFill>
                  <a:srgbClr val="000000"/>
                </a:solidFill>
                <a:ea typeface="Lucida Grande"/>
                <a:cs typeface="Arial"/>
              </a:rPr>
              <a:t> </a:t>
            </a:r>
          </a:p>
          <a:p>
            <a:pPr>
              <a:buNone/>
            </a:pPr>
            <a:endParaRPr lang="en-US" sz="2800" dirty="0">
              <a:solidFill>
                <a:srgbClr val="000000"/>
              </a:solidFill>
              <a:ea typeface="Lucida Grande"/>
              <a:cs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2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DIY and the Internet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2800" dirty="0" smtClean="0"/>
              <a:t>DIY as part of Internet Culture</a:t>
            </a:r>
          </a:p>
          <a:p>
            <a:pPr lvl="2"/>
            <a:r>
              <a:rPr lang="en-US" sz="2800" dirty="0" smtClean="0"/>
              <a:t>Make Magazine</a:t>
            </a:r>
          </a:p>
          <a:p>
            <a:pPr lvl="3"/>
            <a:r>
              <a:rPr lang="en-US" sz="2400" dirty="0" smtClean="0">
                <a:hlinkClick r:id="rId2"/>
              </a:rPr>
              <a:t>makezine.com</a:t>
            </a:r>
            <a:r>
              <a:rPr lang="en-US" sz="2400" dirty="0" smtClean="0"/>
              <a:t> </a:t>
            </a:r>
          </a:p>
          <a:p>
            <a:pPr lvl="2"/>
            <a:r>
              <a:rPr lang="en-US" sz="2800" dirty="0" err="1" smtClean="0"/>
              <a:t>Skillshare</a:t>
            </a:r>
            <a:endParaRPr lang="en-US" sz="2800" dirty="0" smtClean="0"/>
          </a:p>
          <a:p>
            <a:pPr lvl="3"/>
            <a:r>
              <a:rPr lang="en-US" sz="2400" dirty="0" smtClean="0">
                <a:hlinkClick r:id="rId3"/>
              </a:rPr>
              <a:t>www.skillshare.com</a:t>
            </a:r>
            <a:r>
              <a:rPr lang="en-US" sz="2600" dirty="0" smtClean="0"/>
              <a:t> 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We work in a medium that facilitates DIY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10491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16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1D872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717</Words>
  <Application>Microsoft Macintosh PowerPoint</Application>
  <PresentationFormat>On-screen Show (4:3)</PresentationFormat>
  <Paragraphs>122</Paragraphs>
  <Slides>37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NewsPrint</vt:lpstr>
      <vt:lpstr>I CAN DO IT  ALL BY MYSELF – part III. </vt:lpstr>
      <vt:lpstr>pinboard.in tag for links</vt:lpstr>
      <vt:lpstr>New Paradigm </vt:lpstr>
      <vt:lpstr>Traditional library services  are designed to  solve  information scarcity by mediation.</vt:lpstr>
      <vt:lpstr>Disintermediation</vt:lpstr>
      <vt:lpstr>DIY – “Do It Yourself”</vt:lpstr>
      <vt:lpstr>DIY – “Do It Yourself”</vt:lpstr>
      <vt:lpstr>DIY – “Do It Yourself”</vt:lpstr>
      <vt:lpstr>DIY and the Internet </vt:lpstr>
      <vt:lpstr>DIY Libraries</vt:lpstr>
      <vt:lpstr>What about apps and tools that create and support DIY behavior?</vt:lpstr>
      <vt:lpstr>Crowdsourcing </vt:lpstr>
      <vt:lpstr>Crowdsourcing </vt:lpstr>
      <vt:lpstr>Crowdsourcing </vt:lpstr>
      <vt:lpstr>Research &amp; Citation Management</vt:lpstr>
      <vt:lpstr>Research &amp; Citation Management </vt:lpstr>
      <vt:lpstr>Extending Search</vt:lpstr>
      <vt:lpstr>Extending Search</vt:lpstr>
      <vt:lpstr>Converting traditional services?  What are the new "app" opportunities?</vt:lpstr>
      <vt:lpstr>(new) Ready Reference </vt:lpstr>
      <vt:lpstr>(new) Ready Reference </vt:lpstr>
      <vt:lpstr>(new) Reader’s Advisory</vt:lpstr>
      <vt:lpstr>(new) Reader’s Advisory </vt:lpstr>
      <vt:lpstr>(new) Outreach</vt:lpstr>
      <vt:lpstr>(new) Outreach</vt:lpstr>
      <vt:lpstr>(new) Digital Collections</vt:lpstr>
      <vt:lpstr>(new) Digital Collections</vt:lpstr>
      <vt:lpstr>(new) Collection Development</vt:lpstr>
      <vt:lpstr>(new) Collection Development </vt:lpstr>
      <vt:lpstr>(new) Content Selection</vt:lpstr>
      <vt:lpstr>(new) Content Selection</vt:lpstr>
      <vt:lpstr>(new) Instruction</vt:lpstr>
      <vt:lpstr>(new) Instruction</vt:lpstr>
      <vt:lpstr>Takeaways &amp; Next Steps </vt:lpstr>
      <vt:lpstr>Takeaways &amp; Next Steps </vt:lpstr>
      <vt:lpstr>Code Samples</vt:lpstr>
      <vt:lpstr>Questions?</vt:lpstr>
    </vt:vector>
  </TitlesOfParts>
  <Company>Montana State Univ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DO IT  ALL BY MYSELF – part I. </dc:title>
  <dc:creator>Jason Clark</dc:creator>
  <cp:lastModifiedBy>Jason Clark</cp:lastModifiedBy>
  <cp:revision>20</cp:revision>
  <dcterms:created xsi:type="dcterms:W3CDTF">2012-06-22T16:17:50Z</dcterms:created>
  <dcterms:modified xsi:type="dcterms:W3CDTF">2012-06-22T16:21:51Z</dcterms:modified>
</cp:coreProperties>
</file>