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  <p:sldMasterId id="2147483665" r:id="rId2"/>
    <p:sldMasterId id="2147483667" r:id="rId3"/>
    <p:sldMasterId id="2147483675" r:id="rId4"/>
    <p:sldMasterId id="2147483683" r:id="rId5"/>
    <p:sldMasterId id="2147483691" r:id="rId6"/>
    <p:sldMasterId id="2147483699" r:id="rId7"/>
  </p:sldMasterIdLst>
  <p:notesMasterIdLst>
    <p:notesMasterId r:id="rId105"/>
  </p:notesMasterIdLst>
  <p:sldIdLst>
    <p:sldId id="256" r:id="rId8"/>
    <p:sldId id="258" r:id="rId9"/>
    <p:sldId id="259" r:id="rId10"/>
    <p:sldId id="260" r:id="rId11"/>
    <p:sldId id="403" r:id="rId12"/>
    <p:sldId id="404" r:id="rId13"/>
    <p:sldId id="405" r:id="rId14"/>
    <p:sldId id="406" r:id="rId15"/>
    <p:sldId id="407" r:id="rId16"/>
    <p:sldId id="337" r:id="rId17"/>
    <p:sldId id="261" r:id="rId18"/>
    <p:sldId id="359" r:id="rId19"/>
    <p:sldId id="262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282" r:id="rId29"/>
    <p:sldId id="358" r:id="rId30"/>
    <p:sldId id="276" r:id="rId31"/>
    <p:sldId id="275" r:id="rId32"/>
    <p:sldId id="277" r:id="rId33"/>
    <p:sldId id="285" r:id="rId34"/>
    <p:sldId id="306" r:id="rId35"/>
    <p:sldId id="360" r:id="rId36"/>
    <p:sldId id="307" r:id="rId37"/>
    <p:sldId id="308" r:id="rId38"/>
    <p:sldId id="309" r:id="rId39"/>
    <p:sldId id="365" r:id="rId40"/>
    <p:sldId id="401" r:id="rId41"/>
    <p:sldId id="310" r:id="rId42"/>
    <p:sldId id="410" r:id="rId43"/>
    <p:sldId id="329" r:id="rId44"/>
    <p:sldId id="323" r:id="rId45"/>
    <p:sldId id="411" r:id="rId46"/>
    <p:sldId id="324" r:id="rId47"/>
    <p:sldId id="371" r:id="rId48"/>
    <p:sldId id="321" r:id="rId49"/>
    <p:sldId id="412" r:id="rId50"/>
    <p:sldId id="408" r:id="rId51"/>
    <p:sldId id="409" r:id="rId52"/>
    <p:sldId id="394" r:id="rId53"/>
    <p:sldId id="413" r:id="rId54"/>
    <p:sldId id="361" r:id="rId55"/>
    <p:sldId id="354" r:id="rId56"/>
    <p:sldId id="330" r:id="rId57"/>
    <p:sldId id="331" r:id="rId58"/>
    <p:sldId id="332" r:id="rId59"/>
    <p:sldId id="333" r:id="rId60"/>
    <p:sldId id="335" r:id="rId61"/>
    <p:sldId id="339" r:id="rId62"/>
    <p:sldId id="340" r:id="rId63"/>
    <p:sldId id="341" r:id="rId64"/>
    <p:sldId id="344" r:id="rId65"/>
    <p:sldId id="343" r:id="rId66"/>
    <p:sldId id="402" r:id="rId67"/>
    <p:sldId id="363" r:id="rId68"/>
    <p:sldId id="362" r:id="rId69"/>
    <p:sldId id="345" r:id="rId70"/>
    <p:sldId id="414" r:id="rId71"/>
    <p:sldId id="286" r:id="rId72"/>
    <p:sldId id="287" r:id="rId73"/>
    <p:sldId id="288" r:id="rId74"/>
    <p:sldId id="399" r:id="rId75"/>
    <p:sldId id="398" r:id="rId76"/>
    <p:sldId id="364" r:id="rId77"/>
    <p:sldId id="346" r:id="rId78"/>
    <p:sldId id="347" r:id="rId79"/>
    <p:sldId id="348" r:id="rId80"/>
    <p:sldId id="349" r:id="rId81"/>
    <p:sldId id="350" r:id="rId82"/>
    <p:sldId id="351" r:id="rId83"/>
    <p:sldId id="352" r:id="rId84"/>
    <p:sldId id="301" r:id="rId85"/>
    <p:sldId id="300" r:id="rId86"/>
    <p:sldId id="375" r:id="rId87"/>
    <p:sldId id="379" r:id="rId88"/>
    <p:sldId id="381" r:id="rId89"/>
    <p:sldId id="382" r:id="rId90"/>
    <p:sldId id="380" r:id="rId91"/>
    <p:sldId id="374" r:id="rId92"/>
    <p:sldId id="383" r:id="rId93"/>
    <p:sldId id="393" r:id="rId94"/>
    <p:sldId id="395" r:id="rId95"/>
    <p:sldId id="368" r:id="rId96"/>
    <p:sldId id="370" r:id="rId97"/>
    <p:sldId id="369" r:id="rId98"/>
    <p:sldId id="372" r:id="rId99"/>
    <p:sldId id="396" r:id="rId100"/>
    <p:sldId id="291" r:id="rId101"/>
    <p:sldId id="292" r:id="rId102"/>
    <p:sldId id="294" r:id="rId103"/>
    <p:sldId id="257" r:id="rId104"/>
  </p:sldIdLst>
  <p:sldSz cx="10160000" cy="7620000"/>
  <p:notesSz cx="7620000" cy="10160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3" autoAdjust="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2072" y="-112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notesMaster" Target="notesMasters/notes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110" Type="http://schemas.openxmlformats.org/officeDocument/2006/relationships/tableStyles" Target="tableStyles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100" Type="http://schemas.openxmlformats.org/officeDocument/2006/relationships/slide" Target="slides/slide93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731695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94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76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66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751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435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29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813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501" algn="l" defTabSz="45669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starwars.wikia.com/wiki/File:R2d2.jpg" TargetMode="External"/><Relationship Id="rId4" Type="http://schemas.openxmlformats.org/officeDocument/2006/relationships/hyperlink" Target="https://en.wikipedia.org/wiki/R2-D2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Goals of project: discovery, machine readability, serendipitous browsing/visualization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Goals of project: discovery, machine readability, serendipitous browsing/visualization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731501" y="4560549"/>
            <a:ext cx="5851999" cy="4320667"/>
          </a:xfrm>
          <a:prstGeom prst="rect">
            <a:avLst/>
          </a:prstGeom>
        </p:spPr>
        <p:txBody>
          <a:bodyPr lIns="91416" tIns="91416" rIns="91416" bIns="91416" anchor="ctr" anchorCtr="0">
            <a:noAutofit/>
          </a:bodyPr>
          <a:lstStyle/>
          <a:p>
            <a:endParaRPr sz="1400" dirty="0"/>
          </a:p>
        </p:txBody>
      </p:sp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http://library24.library.cornell.edu:8280/luna/servlet/detail/CORNELL~9~1~78423~3615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It’s as easy to access a book page as it is a web page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"/>
              <a:t>http://shelf.lib.montana.edu/home-cooking-history-409/api.php?type=book&amp;id=1&amp;num=1&amp;format=json</a:t>
            </a:r>
          </a:p>
          <a:p>
            <a:pPr>
              <a:buClr>
                <a:srgbClr val="000000"/>
              </a:buClr>
              <a:buSzPct val="100000"/>
            </a:pPr>
            <a:r>
              <a:rPr lang="en"/>
              <a:t>http://shelf.lib.montana.edu/home-cooking-history-409/api.php?type=recipe&amp;id=1&amp;num=1&amp;format=xml</a:t>
            </a:r>
          </a:p>
          <a:p>
            <a:pPr>
              <a:buClr>
                <a:srgbClr val="000000"/>
              </a:buClr>
              <a:buSzPct val="100000"/>
            </a:pPr>
            <a:r>
              <a:rPr lang="en"/>
              <a:t>http://shelf.lib.montana.edu/home-cooking-history-409/api.php?type=search&amp;q=lauren&amp;num=10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It’s as easy to access a book page as it is a web page 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Goals of project: discovery, machine readability, serendipitous browsing/visualization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ct val="110000"/>
            </a:pPr>
            <a:r>
              <a:rPr lang="en">
                <a:solidFill>
                  <a:schemeClr val="dk1"/>
                </a:solidFill>
              </a:rPr>
              <a:t>Modeling a library staff directory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ct val="110000"/>
            </a:pPr>
            <a:r>
              <a:rPr lang="en">
                <a:solidFill>
                  <a:schemeClr val="dk1"/>
                </a:solidFill>
              </a:rPr>
              <a:t>Creating RDF-inspired relationship expressions 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ct val="110000"/>
            </a:pPr>
            <a:r>
              <a:rPr lang="en">
                <a:solidFill>
                  <a:schemeClr val="dk1"/>
                </a:solidFill>
              </a:rPr>
              <a:t>Producing database-driven recommendations for faculty and topics </a:t>
            </a:r>
          </a:p>
          <a:p>
            <a:pPr>
              <a:lnSpc>
                <a:spcPct val="115000"/>
              </a:lnSpc>
            </a:pPr>
            <a:r>
              <a:rPr lang="en">
                <a:solidFill>
                  <a:schemeClr val="dk1"/>
                </a:solidFill>
              </a:rPr>
              <a:t>Finding meaningful web-ready visualization</a:t>
            </a:r>
          </a:p>
          <a:p>
            <a:pPr>
              <a:lnSpc>
                <a:spcPct val="115000"/>
              </a:lnSpc>
              <a:buClr>
                <a:schemeClr val="dk1"/>
              </a:buClr>
              <a:buSzPct val="110000"/>
            </a:pPr>
            <a:r>
              <a:rPr lang="en" strike="sngStrike">
                <a:solidFill>
                  <a:schemeClr val="dk1"/>
                </a:solidFill>
              </a:rPr>
              <a:t>Challenges in describing a person (active) versus a book (passive)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 sz="1300" b="1">
                <a:solidFill>
                  <a:schemeClr val="dk1"/>
                </a:solidFill>
              </a:rPr>
              <a:t>To make our people more meaningful to our users</a:t>
            </a:r>
          </a:p>
          <a:p>
            <a:endParaRPr sz="1300" b="1">
              <a:solidFill>
                <a:schemeClr val="dk1"/>
              </a:solidFill>
            </a:endParaRPr>
          </a:p>
          <a:p>
            <a:pPr indent="507995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en" sz="1300">
                <a:solidFill>
                  <a:schemeClr val="dk1"/>
                </a:solidFill>
              </a:rPr>
              <a:t>Network visualization breaths life into a dataset </a:t>
            </a:r>
          </a:p>
          <a:p>
            <a:pPr marL="507995">
              <a:lnSpc>
                <a:spcPct val="115000"/>
              </a:lnSpc>
              <a:buClr>
                <a:schemeClr val="dk1"/>
              </a:buClr>
            </a:pPr>
            <a:endParaRPr sz="1300">
              <a:solidFill>
                <a:schemeClr val="dk1"/>
              </a:solidFill>
            </a:endParaRPr>
          </a:p>
          <a:p>
            <a:pPr marL="507995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en" sz="1300">
                <a:solidFill>
                  <a:schemeClr val="dk1"/>
                </a:solidFill>
              </a:rPr>
              <a:t>Recommendation brings value for users</a:t>
            </a:r>
          </a:p>
          <a:p>
            <a:pPr marL="507995">
              <a:lnSpc>
                <a:spcPct val="115000"/>
              </a:lnSpc>
              <a:buClr>
                <a:schemeClr val="dk1"/>
              </a:buClr>
            </a:pPr>
            <a:endParaRPr sz="1300">
              <a:solidFill>
                <a:schemeClr val="dk1"/>
              </a:solidFill>
            </a:endParaRPr>
          </a:p>
          <a:p>
            <a:pPr marL="507995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en" sz="1300">
                <a:solidFill>
                  <a:schemeClr val="dk1"/>
                </a:solidFill>
              </a:rPr>
              <a:t>When the dataset is comprised of people and their interests, this is even more relevant </a:t>
            </a:r>
          </a:p>
          <a:p>
            <a:pPr marL="507995">
              <a:lnSpc>
                <a:spcPct val="115000"/>
              </a:lnSpc>
              <a:buClr>
                <a:schemeClr val="dk1"/>
              </a:buClr>
            </a:pPr>
            <a:endParaRPr sz="1300">
              <a:solidFill>
                <a:schemeClr val="dk1"/>
              </a:solidFill>
            </a:endParaRPr>
          </a:p>
          <a:p>
            <a:pPr marL="507995">
              <a:lnSpc>
                <a:spcPct val="115000"/>
              </a:lnSpc>
              <a:buClr>
                <a:schemeClr val="dk1"/>
              </a:buClr>
              <a:buSzPct val="91666"/>
            </a:pPr>
            <a:r>
              <a:rPr lang="en" sz="1300">
                <a:solidFill>
                  <a:schemeClr val="dk1"/>
                </a:solidFill>
              </a:rPr>
              <a:t>SEO results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101575" tIns="101575" rIns="101575" bIns="10157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4/25/2014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9/18/2014 Google understands Michelle better - Machine Readability...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4" name="Shape 294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1588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62001" y="4826000"/>
            <a:ext cx="6095999" cy="4572000"/>
          </a:xfrm>
          <a:prstGeom prst="rect">
            <a:avLst/>
          </a:prstGeom>
        </p:spPr>
        <p:txBody>
          <a:bodyPr lIns="101582" tIns="101582" rIns="101582" bIns="101582" anchor="t" anchorCtr="0">
            <a:noAutofit/>
          </a:bodyPr>
          <a:lstStyle/>
          <a:p>
            <a:r>
              <a:rPr lang="en"/>
              <a:t>Make web pages for users https://support.google.com/webmasters/answer/35769?hl=en&amp;ref_topic=1724121#3</a:t>
            </a:r>
          </a:p>
          <a:p>
            <a:r>
              <a:rPr lang="en"/>
              <a:t>but ensure bots can crawl and machines can understand </a:t>
            </a:r>
          </a:p>
          <a:p>
            <a:r>
              <a:rPr lang="en" u="sng">
                <a:solidFill>
                  <a:schemeClr val="hlink"/>
                </a:solidFill>
                <a:hlinkClick r:id="rId3"/>
              </a:rPr>
              <a:t>http://starwars.wikia.com/wiki/File:R2d2.jpg</a:t>
            </a:r>
          </a:p>
          <a:p>
            <a:r>
              <a:rPr lang="en" u="sng">
                <a:solidFill>
                  <a:schemeClr val="hlink"/>
                </a:solidFill>
                <a:hlinkClick r:id="rId4"/>
              </a:rPr>
              <a:t>https://en.wikipedia.org/wiki/R2-D2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1466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508004" y="303212"/>
            <a:ext cx="3343274" cy="1290636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b" anchorCtr="0"/>
          <a:lstStyle>
            <a:lvl1pPr algn="l" rt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971925" y="303226"/>
            <a:ext cx="5680076" cy="65039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7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508004" y="1593852"/>
            <a:ext cx="3343274" cy="521335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indent="0" rtl="0">
              <a:spcBef>
                <a:spcPts val="0"/>
              </a:spcBef>
              <a:buFont typeface="Times New Roman"/>
              <a:buNone/>
              <a:defRPr sz="1400"/>
            </a:lvl1pPr>
            <a:lvl2pPr marL="456694" indent="0" rtl="0">
              <a:spcBef>
                <a:spcPts val="0"/>
              </a:spcBef>
              <a:buFont typeface="Times New Roman"/>
              <a:buNone/>
              <a:defRPr sz="1200"/>
            </a:lvl2pPr>
            <a:lvl3pPr marL="913376" indent="0" rtl="0">
              <a:spcBef>
                <a:spcPts val="0"/>
              </a:spcBef>
              <a:buFont typeface="Times New Roman"/>
              <a:buNone/>
              <a:defRPr sz="1000"/>
            </a:lvl3pPr>
            <a:lvl4pPr marL="1370066" indent="0" rtl="0">
              <a:spcBef>
                <a:spcPts val="0"/>
              </a:spcBef>
              <a:buFont typeface="Times New Roman"/>
              <a:buNone/>
              <a:defRPr sz="900"/>
            </a:lvl4pPr>
            <a:lvl5pPr marL="1826751" indent="0" rtl="0">
              <a:spcBef>
                <a:spcPts val="0"/>
              </a:spcBef>
              <a:buFont typeface="Times New Roman"/>
              <a:buNone/>
              <a:defRPr sz="900"/>
            </a:lvl5pPr>
            <a:lvl6pPr marL="2283435" indent="0" rtl="0">
              <a:spcBef>
                <a:spcPts val="0"/>
              </a:spcBef>
              <a:buFont typeface="Times New Roman"/>
              <a:buNone/>
              <a:defRPr sz="900"/>
            </a:lvl6pPr>
            <a:lvl7pPr marL="2740129" indent="0" rtl="0">
              <a:spcBef>
                <a:spcPts val="0"/>
              </a:spcBef>
              <a:buFont typeface="Times New Roman"/>
              <a:buNone/>
              <a:defRPr sz="900"/>
            </a:lvl7pPr>
            <a:lvl8pPr marL="3196813" indent="0" rtl="0">
              <a:spcBef>
                <a:spcPts val="0"/>
              </a:spcBef>
              <a:buFont typeface="Times New Roman"/>
              <a:buNone/>
              <a:defRPr sz="900"/>
            </a:lvl8pPr>
            <a:lvl9pPr marL="3653501" indent="0" rtl="0">
              <a:spcBef>
                <a:spcPts val="0"/>
              </a:spcBef>
              <a:buFont typeface="Times New Roman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762011" y="676288"/>
            <a:ext cx="8635999" cy="1271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508000" y="304800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rtl="0"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508001" y="1704975"/>
            <a:ext cx="4489449" cy="7112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b" anchorCtr="0"/>
          <a:lstStyle>
            <a:lvl1pPr marL="0" indent="0" rtl="0">
              <a:spcBef>
                <a:spcPts val="0"/>
              </a:spcBef>
              <a:buFont typeface="Times New Roman"/>
              <a:buNone/>
              <a:defRPr sz="2400" b="1"/>
            </a:lvl1pPr>
            <a:lvl2pPr marL="456694" indent="0" rtl="0">
              <a:spcBef>
                <a:spcPts val="0"/>
              </a:spcBef>
              <a:buFont typeface="Times New Roman"/>
              <a:buNone/>
              <a:defRPr sz="2000" b="1"/>
            </a:lvl2pPr>
            <a:lvl3pPr marL="913376" indent="0" rtl="0">
              <a:spcBef>
                <a:spcPts val="0"/>
              </a:spcBef>
              <a:buFont typeface="Times New Roman"/>
              <a:buNone/>
              <a:defRPr sz="1700" b="1"/>
            </a:lvl3pPr>
            <a:lvl4pPr marL="1370066" indent="0" rtl="0">
              <a:spcBef>
                <a:spcPts val="0"/>
              </a:spcBef>
              <a:buFont typeface="Times New Roman"/>
              <a:buNone/>
              <a:defRPr sz="1600" b="1"/>
            </a:lvl4pPr>
            <a:lvl5pPr marL="1826751" indent="0" rtl="0">
              <a:spcBef>
                <a:spcPts val="0"/>
              </a:spcBef>
              <a:buFont typeface="Times New Roman"/>
              <a:buNone/>
              <a:defRPr sz="1600" b="1"/>
            </a:lvl5pPr>
            <a:lvl6pPr marL="2283435" indent="0" rtl="0">
              <a:spcBef>
                <a:spcPts val="0"/>
              </a:spcBef>
              <a:buFont typeface="Times New Roman"/>
              <a:buNone/>
              <a:defRPr sz="1600" b="1"/>
            </a:lvl6pPr>
            <a:lvl7pPr marL="2740129" indent="0" rtl="0">
              <a:spcBef>
                <a:spcPts val="0"/>
              </a:spcBef>
              <a:buFont typeface="Times New Roman"/>
              <a:buNone/>
              <a:defRPr sz="1600" b="1"/>
            </a:lvl7pPr>
            <a:lvl8pPr marL="3196813" indent="0" rtl="0">
              <a:spcBef>
                <a:spcPts val="0"/>
              </a:spcBef>
              <a:buFont typeface="Times New Roman"/>
              <a:buNone/>
              <a:defRPr sz="1600" b="1"/>
            </a:lvl8pPr>
            <a:lvl9pPr marL="3653501" indent="0" rtl="0">
              <a:spcBef>
                <a:spcPts val="0"/>
              </a:spcBef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508001" y="2416175"/>
            <a:ext cx="4489449" cy="4391025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7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3"/>
          </p:nvPr>
        </p:nvSpPr>
        <p:spPr>
          <a:xfrm>
            <a:off x="5160972" y="1704975"/>
            <a:ext cx="4491037" cy="7112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b" anchorCtr="0"/>
          <a:lstStyle>
            <a:lvl1pPr marL="0" indent="0" rtl="0">
              <a:spcBef>
                <a:spcPts val="0"/>
              </a:spcBef>
              <a:buFont typeface="Times New Roman"/>
              <a:buNone/>
              <a:defRPr sz="2400" b="1"/>
            </a:lvl1pPr>
            <a:lvl2pPr marL="456694" indent="0" rtl="0">
              <a:spcBef>
                <a:spcPts val="0"/>
              </a:spcBef>
              <a:buFont typeface="Times New Roman"/>
              <a:buNone/>
              <a:defRPr sz="2000" b="1"/>
            </a:lvl2pPr>
            <a:lvl3pPr marL="913376" indent="0" rtl="0">
              <a:spcBef>
                <a:spcPts val="0"/>
              </a:spcBef>
              <a:buFont typeface="Times New Roman"/>
              <a:buNone/>
              <a:defRPr sz="1700" b="1"/>
            </a:lvl3pPr>
            <a:lvl4pPr marL="1370066" indent="0" rtl="0">
              <a:spcBef>
                <a:spcPts val="0"/>
              </a:spcBef>
              <a:buFont typeface="Times New Roman"/>
              <a:buNone/>
              <a:defRPr sz="1600" b="1"/>
            </a:lvl4pPr>
            <a:lvl5pPr marL="1826751" indent="0" rtl="0">
              <a:spcBef>
                <a:spcPts val="0"/>
              </a:spcBef>
              <a:buFont typeface="Times New Roman"/>
              <a:buNone/>
              <a:defRPr sz="1600" b="1"/>
            </a:lvl5pPr>
            <a:lvl6pPr marL="2283435" indent="0" rtl="0">
              <a:spcBef>
                <a:spcPts val="0"/>
              </a:spcBef>
              <a:buFont typeface="Times New Roman"/>
              <a:buNone/>
              <a:defRPr sz="1600" b="1"/>
            </a:lvl6pPr>
            <a:lvl7pPr marL="2740129" indent="0" rtl="0">
              <a:spcBef>
                <a:spcPts val="0"/>
              </a:spcBef>
              <a:buFont typeface="Times New Roman"/>
              <a:buNone/>
              <a:defRPr sz="1600" b="1"/>
            </a:lvl7pPr>
            <a:lvl8pPr marL="3196813" indent="0" rtl="0">
              <a:spcBef>
                <a:spcPts val="0"/>
              </a:spcBef>
              <a:buFont typeface="Times New Roman"/>
              <a:buNone/>
              <a:defRPr sz="1600" b="1"/>
            </a:lvl8pPr>
            <a:lvl9pPr marL="3653501" indent="0" rtl="0">
              <a:spcBef>
                <a:spcPts val="0"/>
              </a:spcBef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4"/>
          </p:nvPr>
        </p:nvSpPr>
        <p:spPr>
          <a:xfrm>
            <a:off x="5160972" y="2416175"/>
            <a:ext cx="4491037" cy="4391025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7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762011" y="676288"/>
            <a:ext cx="8635999" cy="1271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762011" y="2200276"/>
            <a:ext cx="4241799" cy="4573588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rtl="0">
              <a:spcBef>
                <a:spcPts val="0"/>
              </a:spcBef>
              <a:defRPr sz="27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700"/>
            </a:lvl4pPr>
            <a:lvl5pPr rtl="0">
              <a:spcBef>
                <a:spcPts val="0"/>
              </a:spcBef>
              <a:defRPr sz="1700"/>
            </a:lvl5pPr>
            <a:lvl6pPr rtl="0">
              <a:spcBef>
                <a:spcPts val="0"/>
              </a:spcBef>
              <a:defRPr sz="1700"/>
            </a:lvl6pPr>
            <a:lvl7pPr rtl="0">
              <a:spcBef>
                <a:spcPts val="0"/>
              </a:spcBef>
              <a:defRPr sz="1700"/>
            </a:lvl7pPr>
            <a:lvl8pPr rtl="0">
              <a:spcBef>
                <a:spcPts val="0"/>
              </a:spcBef>
              <a:defRPr sz="1700"/>
            </a:lvl8pPr>
            <a:lvl9pPr rtl="0">
              <a:spcBef>
                <a:spcPts val="0"/>
              </a:spcBef>
              <a:defRPr sz="17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5156211" y="2200276"/>
            <a:ext cx="4241799" cy="4573588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rtl="0">
              <a:spcBef>
                <a:spcPts val="0"/>
              </a:spcBef>
              <a:defRPr sz="27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700"/>
            </a:lvl4pPr>
            <a:lvl5pPr rtl="0">
              <a:spcBef>
                <a:spcPts val="0"/>
              </a:spcBef>
              <a:defRPr sz="1700"/>
            </a:lvl5pPr>
            <a:lvl6pPr rtl="0">
              <a:spcBef>
                <a:spcPts val="0"/>
              </a:spcBef>
              <a:defRPr sz="1700"/>
            </a:lvl6pPr>
            <a:lvl7pPr rtl="0">
              <a:spcBef>
                <a:spcPts val="0"/>
              </a:spcBef>
              <a:defRPr sz="1700"/>
            </a:lvl7pPr>
            <a:lvl8pPr rtl="0">
              <a:spcBef>
                <a:spcPts val="0"/>
              </a:spcBef>
              <a:defRPr sz="1700"/>
            </a:lvl8pPr>
            <a:lvl9pPr rtl="0">
              <a:spcBef>
                <a:spcPts val="0"/>
              </a:spcBef>
              <a:defRPr sz="1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803285" y="4895850"/>
            <a:ext cx="8635999" cy="1514474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l" rtl="0">
              <a:spcBef>
                <a:spcPts val="0"/>
              </a:spcBef>
              <a:defRPr sz="4000" b="1" cap="small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803285" y="3228975"/>
            <a:ext cx="8635999" cy="1666876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b" anchorCtr="0"/>
          <a:lstStyle>
            <a:lvl1pPr marL="0" indent="0" rtl="0">
              <a:spcBef>
                <a:spcPts val="0"/>
              </a:spcBef>
              <a:buFont typeface="Times New Roman"/>
              <a:buNone/>
              <a:defRPr sz="2000"/>
            </a:lvl1pPr>
            <a:lvl2pPr marL="456694" indent="0" rtl="0">
              <a:spcBef>
                <a:spcPts val="0"/>
              </a:spcBef>
              <a:buFont typeface="Times New Roman"/>
              <a:buNone/>
              <a:defRPr sz="1700"/>
            </a:lvl2pPr>
            <a:lvl3pPr marL="913376" indent="0" rtl="0">
              <a:spcBef>
                <a:spcPts val="0"/>
              </a:spcBef>
              <a:buFont typeface="Times New Roman"/>
              <a:buNone/>
              <a:defRPr sz="1600"/>
            </a:lvl3pPr>
            <a:lvl4pPr marL="1370066" indent="0" rtl="0">
              <a:spcBef>
                <a:spcPts val="0"/>
              </a:spcBef>
              <a:buFont typeface="Times New Roman"/>
              <a:buNone/>
              <a:defRPr sz="1400"/>
            </a:lvl4pPr>
            <a:lvl5pPr marL="1826751" indent="0" rtl="0">
              <a:spcBef>
                <a:spcPts val="0"/>
              </a:spcBef>
              <a:buFont typeface="Times New Roman"/>
              <a:buNone/>
              <a:defRPr sz="1400"/>
            </a:lvl5pPr>
            <a:lvl6pPr marL="2283435" indent="0" rtl="0">
              <a:spcBef>
                <a:spcPts val="0"/>
              </a:spcBef>
              <a:buFont typeface="Times New Roman"/>
              <a:buNone/>
              <a:defRPr sz="1400"/>
            </a:lvl6pPr>
            <a:lvl7pPr marL="2740129" indent="0" rtl="0">
              <a:spcBef>
                <a:spcPts val="0"/>
              </a:spcBef>
              <a:buFont typeface="Times New Roman"/>
              <a:buNone/>
              <a:defRPr sz="1400"/>
            </a:lvl7pPr>
            <a:lvl8pPr marL="3196813" indent="0" rtl="0">
              <a:spcBef>
                <a:spcPts val="0"/>
              </a:spcBef>
              <a:buFont typeface="Times New Roman"/>
              <a:buNone/>
              <a:defRPr sz="1400"/>
            </a:lvl8pPr>
            <a:lvl9pPr marL="3653501" indent="0" rtl="0">
              <a:spcBef>
                <a:spcPts val="0"/>
              </a:spcBef>
              <a:buFont typeface="Times New Roman"/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762011" y="676288"/>
            <a:ext cx="8635999" cy="1271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62011" y="2200287"/>
            <a:ext cx="8635999" cy="4573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342515" indent="-22199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119" indent="-17759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1718" indent="-13637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9840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509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178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6846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5156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1845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762011" y="2366965"/>
            <a:ext cx="8635999" cy="1633536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1524000" y="4318002"/>
            <a:ext cx="7112000" cy="1947862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32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6694" marR="0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3376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0066" marR="0" indent="0" algn="ctr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6751" marR="0" indent="0" algn="ctr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3435" marR="0" indent="0" algn="ctr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0129" marR="0" indent="0" algn="ctr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196813" marR="0" indent="0" algn="ctr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3501" marR="0" indent="0" algn="ctr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762000" y="2345692"/>
            <a:ext cx="8636000" cy="1718305"/>
          </a:xfrm>
          <a:prstGeom prst="rect">
            <a:avLst/>
          </a:prstGeom>
        </p:spPr>
        <p:txBody>
          <a:bodyPr lIns="113637" tIns="113637" rIns="113637" bIns="113637" anchor="b" anchorCtr="0"/>
          <a:lstStyle>
            <a:lvl1pPr algn="ctr">
              <a:spcBef>
                <a:spcPts val="0"/>
              </a:spcBef>
              <a:buSzPct val="100000"/>
              <a:defRPr sz="6000"/>
            </a:lvl1pPr>
            <a:lvl2pPr algn="ctr">
              <a:spcBef>
                <a:spcPts val="0"/>
              </a:spcBef>
              <a:buSzPct val="100000"/>
              <a:defRPr sz="6000"/>
            </a:lvl2pPr>
            <a:lvl3pPr algn="ctr">
              <a:spcBef>
                <a:spcPts val="0"/>
              </a:spcBef>
              <a:buSzPct val="100000"/>
              <a:defRPr sz="6000"/>
            </a:lvl3pPr>
            <a:lvl4pPr algn="ctr">
              <a:spcBef>
                <a:spcPts val="0"/>
              </a:spcBef>
              <a:buSzPct val="100000"/>
              <a:defRPr sz="6000"/>
            </a:lvl4pPr>
            <a:lvl5pPr algn="ctr">
              <a:spcBef>
                <a:spcPts val="0"/>
              </a:spcBef>
              <a:buSzPct val="100000"/>
              <a:defRPr sz="6000"/>
            </a:lvl5pPr>
            <a:lvl6pPr algn="ctr">
              <a:spcBef>
                <a:spcPts val="0"/>
              </a:spcBef>
              <a:buSzPct val="100000"/>
              <a:defRPr sz="6000"/>
            </a:lvl6pPr>
            <a:lvl7pPr algn="ctr">
              <a:spcBef>
                <a:spcPts val="0"/>
              </a:spcBef>
              <a:buSzPct val="100000"/>
              <a:defRPr sz="6000"/>
            </a:lvl7pPr>
            <a:lvl8pPr algn="ctr">
              <a:spcBef>
                <a:spcPts val="0"/>
              </a:spcBef>
              <a:buSzPct val="100000"/>
              <a:defRPr sz="6000"/>
            </a:lvl8pPr>
            <a:lvl9pPr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762000" y="4207500"/>
            <a:ext cx="8636000" cy="1162573"/>
          </a:xfrm>
          <a:prstGeom prst="rect">
            <a:avLst/>
          </a:prstGeom>
        </p:spPr>
        <p:txBody>
          <a:bodyPr lIns="113637" tIns="113637" rIns="113637" bIns="113637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637" tIns="113637" rIns="113637" bIns="11363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</p:spPr>
        <p:txBody>
          <a:bodyPr lIns="113637" tIns="113637" rIns="113637" bIns="11363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ctrTitle"/>
          </p:nvPr>
        </p:nvSpPr>
        <p:spPr>
          <a:xfrm>
            <a:off x="914400" y="3048014"/>
            <a:ext cx="8331200" cy="12191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>
              <a:spcBef>
                <a:spcPts val="0"/>
              </a:spcBef>
              <a:buSzPct val="100000"/>
              <a:defRPr sz="4900"/>
            </a:lvl1pPr>
            <a:lvl2pPr algn="ctr">
              <a:spcBef>
                <a:spcPts val="0"/>
              </a:spcBef>
              <a:buSzPct val="100000"/>
              <a:defRPr sz="4900"/>
            </a:lvl2pPr>
            <a:lvl3pPr algn="ctr">
              <a:spcBef>
                <a:spcPts val="0"/>
              </a:spcBef>
              <a:buSzPct val="100000"/>
              <a:defRPr sz="4900"/>
            </a:lvl3pPr>
            <a:lvl4pPr algn="ctr">
              <a:spcBef>
                <a:spcPts val="0"/>
              </a:spcBef>
              <a:buSzPct val="100000"/>
              <a:defRPr sz="4900"/>
            </a:lvl4pPr>
            <a:lvl5pPr algn="ctr">
              <a:spcBef>
                <a:spcPts val="0"/>
              </a:spcBef>
              <a:buSzPct val="100000"/>
              <a:defRPr sz="4900"/>
            </a:lvl5pPr>
            <a:lvl6pPr algn="ctr">
              <a:spcBef>
                <a:spcPts val="0"/>
              </a:spcBef>
              <a:buSzPct val="100000"/>
              <a:defRPr sz="4900"/>
            </a:lvl6pPr>
            <a:lvl7pPr algn="ctr">
              <a:spcBef>
                <a:spcPts val="0"/>
              </a:spcBef>
              <a:buSzPct val="100000"/>
              <a:defRPr sz="4900"/>
            </a:lvl7pPr>
            <a:lvl8pPr algn="ctr">
              <a:spcBef>
                <a:spcPts val="0"/>
              </a:spcBef>
              <a:buSzPct val="100000"/>
              <a:defRPr sz="4900"/>
            </a:lvl8pPr>
            <a:lvl9pPr algn="ctr">
              <a:spcBef>
                <a:spcPts val="0"/>
              </a:spcBef>
              <a:buSzPct val="100000"/>
              <a:defRPr sz="4900"/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828811" y="4572000"/>
            <a:ext cx="6502399" cy="9144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>
              <a:spcBef>
                <a:spcPts val="0"/>
              </a:spcBef>
              <a:buSzPct val="100000"/>
              <a:defRPr sz="3200"/>
            </a:lvl1pPr>
            <a:lvl2pPr algn="ctr">
              <a:spcBef>
                <a:spcPts val="0"/>
              </a:spcBef>
              <a:buSzPct val="100000"/>
              <a:defRPr sz="3200"/>
            </a:lvl2pPr>
            <a:lvl3pPr algn="ctr">
              <a:spcBef>
                <a:spcPts val="0"/>
              </a:spcBef>
              <a:buSzPct val="100000"/>
              <a:defRPr sz="3200"/>
            </a:lvl3pPr>
            <a:lvl4pPr algn="ctr">
              <a:spcBef>
                <a:spcPts val="0"/>
              </a:spcBef>
              <a:buSzPct val="100000"/>
              <a:defRPr sz="3200"/>
            </a:lvl4pPr>
            <a:lvl5pPr algn="ctr">
              <a:spcBef>
                <a:spcPts val="0"/>
              </a:spcBef>
              <a:buSzPct val="100000"/>
              <a:defRPr sz="3200"/>
            </a:lvl5pPr>
            <a:lvl6pPr algn="ctr">
              <a:spcBef>
                <a:spcPts val="0"/>
              </a:spcBef>
              <a:buSzPct val="100000"/>
              <a:defRPr sz="3200"/>
            </a:lvl6pPr>
            <a:lvl7pPr algn="ctr">
              <a:spcBef>
                <a:spcPts val="0"/>
              </a:spcBef>
              <a:buSzPct val="100000"/>
              <a:defRPr sz="3200"/>
            </a:lvl7pPr>
            <a:lvl8pPr algn="ctr">
              <a:spcBef>
                <a:spcPts val="0"/>
              </a:spcBef>
              <a:buSzPct val="100000"/>
              <a:defRPr sz="3200"/>
            </a:lvl8pPr>
            <a:lvl9pPr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637" tIns="113637" rIns="113637" bIns="11363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508011" y="1778000"/>
            <a:ext cx="4438361" cy="5519526"/>
          </a:xfrm>
          <a:prstGeom prst="rect">
            <a:avLst/>
          </a:prstGeom>
        </p:spPr>
        <p:txBody>
          <a:bodyPr lIns="113637" tIns="113637" rIns="113637" bIns="11363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5213647" y="1778000"/>
            <a:ext cx="4438361" cy="5519526"/>
          </a:xfrm>
          <a:prstGeom prst="rect">
            <a:avLst/>
          </a:prstGeom>
        </p:spPr>
        <p:txBody>
          <a:bodyPr lIns="113637" tIns="113637" rIns="113637" bIns="11363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637" tIns="113637" rIns="113637" bIns="11363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508000" y="6527865"/>
            <a:ext cx="9144000" cy="769659"/>
          </a:xfrm>
          <a:prstGeom prst="rect">
            <a:avLst/>
          </a:prstGeom>
        </p:spPr>
        <p:txBody>
          <a:bodyPr lIns="113637" tIns="113637" rIns="113637" bIns="113637" anchor="t" anchorCtr="0"/>
          <a:lstStyle>
            <a:lvl1pPr algn="ctr">
              <a:spcBef>
                <a:spcPts val="448"/>
              </a:spcBef>
              <a:buSzPct val="100000"/>
              <a:buNone/>
              <a:defRPr sz="22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han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762000" y="676288"/>
            <a:ext cx="8636100" cy="1271699"/>
          </a:xfrm>
          <a:prstGeom prst="rect">
            <a:avLst/>
          </a:prstGeom>
          <a:noFill/>
          <a:ln>
            <a:noFill/>
          </a:ln>
        </p:spPr>
        <p:txBody>
          <a:bodyPr lIns="93756" tIns="93756" rIns="93756" bIns="93756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73585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31377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404967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78556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762000" y="2200274"/>
            <a:ext cx="8636100" cy="4573499"/>
          </a:xfrm>
          <a:prstGeom prst="rect">
            <a:avLst/>
          </a:prstGeom>
          <a:noFill/>
          <a:ln>
            <a:noFill/>
          </a:ln>
        </p:spPr>
        <p:txBody>
          <a:bodyPr lIns="93756" tIns="93756" rIns="93756" bIns="93756" anchor="t" anchorCtr="0"/>
          <a:lstStyle>
            <a:lvl1pPr marL="347295" indent="-221008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46153"/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57735" indent="-173650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52173"/>
              <a:buFont typeface="Arial"/>
              <a:buChar char="●"/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68177" indent="-142074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60000"/>
              <a:buFont typeface="Arial"/>
              <a:buChar char="●"/>
              <a:defRPr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41762" indent="-157861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15346" indent="-157861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73143" indent="-157861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046730" indent="-157861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520316" indent="-157861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978113" indent="-142074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762000" y="2345692"/>
            <a:ext cx="8636000" cy="1718305"/>
          </a:xfrm>
          <a:prstGeom prst="rect">
            <a:avLst/>
          </a:prstGeom>
        </p:spPr>
        <p:txBody>
          <a:bodyPr lIns="113667" tIns="113667" rIns="113667" bIns="113667" anchor="b" anchorCtr="0"/>
          <a:lstStyle>
            <a:lvl1pPr algn="ctr">
              <a:spcBef>
                <a:spcPts val="0"/>
              </a:spcBef>
              <a:buSzPct val="100000"/>
              <a:defRPr sz="6000"/>
            </a:lvl1pPr>
            <a:lvl2pPr algn="ctr">
              <a:spcBef>
                <a:spcPts val="0"/>
              </a:spcBef>
              <a:buSzPct val="100000"/>
              <a:defRPr sz="6000"/>
            </a:lvl2pPr>
            <a:lvl3pPr algn="ctr">
              <a:spcBef>
                <a:spcPts val="0"/>
              </a:spcBef>
              <a:buSzPct val="100000"/>
              <a:defRPr sz="6000"/>
            </a:lvl3pPr>
            <a:lvl4pPr algn="ctr">
              <a:spcBef>
                <a:spcPts val="0"/>
              </a:spcBef>
              <a:buSzPct val="100000"/>
              <a:defRPr sz="6000"/>
            </a:lvl4pPr>
            <a:lvl5pPr algn="ctr">
              <a:spcBef>
                <a:spcPts val="0"/>
              </a:spcBef>
              <a:buSzPct val="100000"/>
              <a:defRPr sz="6000"/>
            </a:lvl5pPr>
            <a:lvl6pPr algn="ctr">
              <a:spcBef>
                <a:spcPts val="0"/>
              </a:spcBef>
              <a:buSzPct val="100000"/>
              <a:defRPr sz="6000"/>
            </a:lvl6pPr>
            <a:lvl7pPr algn="ctr">
              <a:spcBef>
                <a:spcPts val="0"/>
              </a:spcBef>
              <a:buSzPct val="100000"/>
              <a:defRPr sz="6000"/>
            </a:lvl7pPr>
            <a:lvl8pPr algn="ctr">
              <a:spcBef>
                <a:spcPts val="0"/>
              </a:spcBef>
              <a:buSzPct val="100000"/>
              <a:defRPr sz="6000"/>
            </a:lvl8pPr>
            <a:lvl9pPr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762000" y="4207497"/>
            <a:ext cx="8636000" cy="1162573"/>
          </a:xfrm>
          <a:prstGeom prst="rect">
            <a:avLst/>
          </a:prstGeom>
        </p:spPr>
        <p:txBody>
          <a:bodyPr lIns="113667" tIns="113667" rIns="113667" bIns="113667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</p:spPr>
        <p:txBody>
          <a:bodyPr lIns="113667" tIns="113667" rIns="113667" bIns="113667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667" tIns="113667" rIns="113667" bIns="11366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</p:spPr>
        <p:txBody>
          <a:bodyPr lIns="113667" tIns="113667" rIns="113667" bIns="11366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</p:spPr>
        <p:txBody>
          <a:bodyPr lIns="113667" tIns="113667" rIns="113667" bIns="113667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667" tIns="113667" rIns="113667" bIns="11366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508008" y="1778000"/>
            <a:ext cx="4438361" cy="5519526"/>
          </a:xfrm>
          <a:prstGeom prst="rect">
            <a:avLst/>
          </a:prstGeom>
        </p:spPr>
        <p:txBody>
          <a:bodyPr lIns="113667" tIns="113667" rIns="113667" bIns="11366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5213645" y="1778000"/>
            <a:ext cx="4438361" cy="5519526"/>
          </a:xfrm>
          <a:prstGeom prst="rect">
            <a:avLst/>
          </a:prstGeom>
        </p:spPr>
        <p:txBody>
          <a:bodyPr lIns="113667" tIns="113667" rIns="113667" bIns="113667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</p:spPr>
        <p:txBody>
          <a:bodyPr lIns="113667" tIns="113667" rIns="113667" bIns="113667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667" tIns="113667" rIns="113667" bIns="113667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</p:spPr>
        <p:txBody>
          <a:bodyPr lIns="113667" tIns="113667" rIns="113667" bIns="113667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508000" y="6527865"/>
            <a:ext cx="9144000" cy="769659"/>
          </a:xfrm>
          <a:prstGeom prst="rect">
            <a:avLst/>
          </a:prstGeom>
        </p:spPr>
        <p:txBody>
          <a:bodyPr lIns="113667" tIns="113667" rIns="113667" bIns="113667" anchor="t" anchorCtr="0"/>
          <a:lstStyle>
            <a:lvl1pPr algn="ctr">
              <a:spcBef>
                <a:spcPts val="448"/>
              </a:spcBef>
              <a:buSzPct val="100000"/>
              <a:buNone/>
              <a:defRPr sz="2200"/>
            </a:lvl1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</p:spPr>
        <p:txBody>
          <a:bodyPr lIns="113667" tIns="113667" rIns="113667" bIns="113667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>
              <a:spcBef>
                <a:spcPts val="0"/>
              </a:spcBef>
              <a:buSzPct val="99224"/>
              <a:defRPr sz="4200"/>
            </a:lvl1pPr>
            <a:lvl2pPr>
              <a:spcBef>
                <a:spcPts val="0"/>
              </a:spcBef>
              <a:buSzPct val="99224"/>
              <a:defRPr sz="4200"/>
            </a:lvl2pPr>
            <a:lvl3pPr>
              <a:spcBef>
                <a:spcPts val="0"/>
              </a:spcBef>
              <a:buSzPct val="99224"/>
              <a:defRPr sz="4200"/>
            </a:lvl3pPr>
            <a:lvl4pPr>
              <a:spcBef>
                <a:spcPts val="0"/>
              </a:spcBef>
              <a:buSzPct val="99224"/>
              <a:defRPr sz="4200"/>
            </a:lvl4pPr>
            <a:lvl5pPr>
              <a:spcBef>
                <a:spcPts val="0"/>
              </a:spcBef>
              <a:buSzPct val="99224"/>
              <a:defRPr sz="4200"/>
            </a:lvl5pPr>
            <a:lvl6pPr>
              <a:spcBef>
                <a:spcPts val="0"/>
              </a:spcBef>
              <a:buSzPct val="99224"/>
              <a:defRPr sz="4200"/>
            </a:lvl6pPr>
            <a:lvl7pPr>
              <a:spcBef>
                <a:spcPts val="0"/>
              </a:spcBef>
              <a:buSzPct val="99224"/>
              <a:defRPr sz="4200"/>
            </a:lvl7pPr>
            <a:lvl8pPr>
              <a:spcBef>
                <a:spcPts val="0"/>
              </a:spcBef>
              <a:buSzPct val="99224"/>
              <a:defRPr sz="4200"/>
            </a:lvl8pPr>
            <a:lvl9pPr>
              <a:spcBef>
                <a:spcPts val="0"/>
              </a:spcBef>
              <a:buSzPct val="99224"/>
              <a:defRPr sz="4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04800" y="1828814"/>
            <a:ext cx="9550400" cy="54863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>
              <a:spcBef>
                <a:spcPts val="0"/>
              </a:spcBef>
              <a:buSzPct val="98765"/>
              <a:defRPr sz="2600"/>
            </a:lvl1pPr>
            <a:lvl2pPr>
              <a:spcBef>
                <a:spcPts val="0"/>
              </a:spcBef>
              <a:buSzPct val="98765"/>
              <a:defRPr sz="2600"/>
            </a:lvl2pPr>
            <a:lvl3pPr>
              <a:spcBef>
                <a:spcPts val="0"/>
              </a:spcBef>
              <a:buSzPct val="98765"/>
              <a:defRPr sz="2600"/>
            </a:lvl3pPr>
            <a:lvl4pPr>
              <a:spcBef>
                <a:spcPts val="0"/>
              </a:spcBef>
              <a:buSzPct val="98765"/>
              <a:defRPr sz="2600"/>
            </a:lvl4pPr>
            <a:lvl5pPr>
              <a:spcBef>
                <a:spcPts val="0"/>
              </a:spcBef>
              <a:buSzPct val="98765"/>
              <a:defRPr sz="2600"/>
            </a:lvl5pPr>
            <a:lvl6pPr>
              <a:spcBef>
                <a:spcPts val="0"/>
              </a:spcBef>
              <a:buSzPct val="98765"/>
              <a:defRPr sz="2600"/>
            </a:lvl6pPr>
            <a:lvl7pPr>
              <a:spcBef>
                <a:spcPts val="0"/>
              </a:spcBef>
              <a:buSzPct val="98765"/>
              <a:defRPr sz="2600"/>
            </a:lvl7pPr>
            <a:lvl8pPr>
              <a:spcBef>
                <a:spcPts val="0"/>
              </a:spcBef>
              <a:buSzPct val="98765"/>
              <a:defRPr sz="2600"/>
            </a:lvl8pPr>
            <a:lvl9pPr>
              <a:spcBef>
                <a:spcPts val="0"/>
              </a:spcBef>
              <a:buSzPct val="98765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</p:spPr>
        <p:txBody>
          <a:bodyPr lIns="113667" tIns="113667" rIns="113667" bIns="113667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762000" y="676285"/>
            <a:ext cx="8636000" cy="1271587"/>
          </a:xfrm>
          <a:prstGeom prst="rect">
            <a:avLst/>
          </a:prstGeom>
          <a:noFill/>
          <a:ln>
            <a:noFill/>
          </a:ln>
        </p:spPr>
        <p:txBody>
          <a:bodyPr lIns="102295" tIns="102295" rIns="102295" bIns="10229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5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505284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026359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531639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052714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762000" y="2200285"/>
            <a:ext cx="8636000" cy="4573587"/>
          </a:xfrm>
          <a:prstGeom prst="rect">
            <a:avLst/>
          </a:prstGeom>
          <a:noFill/>
          <a:ln>
            <a:noFill/>
          </a:ln>
        </p:spPr>
        <p:txBody>
          <a:bodyPr lIns="102295" tIns="102295" rIns="102295" bIns="102295" anchor="t" anchorCtr="0"/>
          <a:lstStyle>
            <a:lvl1pPr marL="378962" indent="-23685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836875" indent="-205270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278999" indent="-15789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784280" indent="-15789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305354" indent="-173693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810635" indent="-173693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331711" indent="-173693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836995" indent="-173693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342278" indent="-15789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762000" y="2345692"/>
            <a:ext cx="8636000" cy="1718305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6000" b="1" i="0" u="none" strike="noStrike" cap="none" baseline="0">
                <a:solidFill>
                  <a:schemeClr val="dk1"/>
                </a:solidFill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762000" y="4207494"/>
            <a:ext cx="8636000" cy="1162573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700" b="0" i="0" u="none" strike="noStrike" cap="none" baseline="0">
                <a:solidFill>
                  <a:schemeClr val="dk2"/>
                </a:solidFill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b" anchorCtr="0"/>
          <a:lstStyle>
            <a:lvl1pPr algn="l" rtl="0">
              <a:spcBef>
                <a:spcPts val="0"/>
              </a:spcBef>
              <a:buSzPct val="100000"/>
              <a:buNone/>
              <a:defRPr sz="4500" b="1">
                <a:solidFill>
                  <a:schemeClr val="dk1"/>
                </a:solidFill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2200"/>
            </a:lvl5pPr>
            <a:lvl6pPr rtl="0">
              <a:spcBef>
                <a:spcPts val="0"/>
              </a:spcBef>
              <a:defRPr sz="2200"/>
            </a:lvl6pPr>
            <a:lvl7pPr rtl="0">
              <a:spcBef>
                <a:spcPts val="0"/>
              </a:spcBef>
              <a:defRPr sz="2200"/>
            </a:lvl7pPr>
            <a:lvl8pPr rtl="0">
              <a:spcBef>
                <a:spcPts val="0"/>
              </a:spcBef>
              <a:defRPr sz="2200"/>
            </a:lvl8pPr>
            <a:lvl9pPr rtl="0">
              <a:spcBef>
                <a:spcPts val="0"/>
              </a:spcBef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508006" y="1778000"/>
            <a:ext cx="4438361" cy="5519526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2200"/>
            </a:lvl5pPr>
            <a:lvl6pPr rtl="0">
              <a:spcBef>
                <a:spcPts val="0"/>
              </a:spcBef>
              <a:defRPr sz="2200"/>
            </a:lvl6pPr>
            <a:lvl7pPr rtl="0">
              <a:spcBef>
                <a:spcPts val="0"/>
              </a:spcBef>
              <a:defRPr sz="2200"/>
            </a:lvl7pPr>
            <a:lvl8pPr rtl="0">
              <a:spcBef>
                <a:spcPts val="0"/>
              </a:spcBef>
              <a:defRPr sz="2200"/>
            </a:lvl8pPr>
            <a:lvl9pPr rtl="0">
              <a:spcBef>
                <a:spcPts val="0"/>
              </a:spcBef>
              <a:defRPr sz="22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5213643" y="1778000"/>
            <a:ext cx="4438361" cy="5519526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2200"/>
            </a:lvl5pPr>
            <a:lvl6pPr rtl="0">
              <a:spcBef>
                <a:spcPts val="0"/>
              </a:spcBef>
              <a:defRPr sz="2200"/>
            </a:lvl6pPr>
            <a:lvl7pPr rtl="0">
              <a:spcBef>
                <a:spcPts val="0"/>
              </a:spcBef>
              <a:defRPr sz="2200"/>
            </a:lvl7pPr>
            <a:lvl8pPr rtl="0">
              <a:spcBef>
                <a:spcPts val="0"/>
              </a:spcBef>
              <a:defRPr sz="2200"/>
            </a:lvl8pPr>
            <a:lvl9pPr rtl="0">
              <a:spcBef>
                <a:spcPts val="0"/>
              </a:spcBef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b" anchorCtr="0"/>
          <a:lstStyle>
            <a:lvl1pPr algn="l" rtl="0">
              <a:spcBef>
                <a:spcPts val="0"/>
              </a:spcBef>
              <a:buSzPct val="100000"/>
              <a:buNone/>
              <a:defRPr sz="4500" b="1">
                <a:solidFill>
                  <a:schemeClr val="dk1"/>
                </a:solidFill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508000" y="6527865"/>
            <a:ext cx="9144000" cy="769659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/>
          <a:lstStyle>
            <a:lvl1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22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2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2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22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2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2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22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2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62000" y="676282"/>
            <a:ext cx="8636000" cy="1271587"/>
          </a:xfrm>
          <a:prstGeom prst="rect">
            <a:avLst/>
          </a:prstGeom>
          <a:noFill/>
          <a:ln>
            <a:noFill/>
          </a:ln>
        </p:spPr>
        <p:txBody>
          <a:bodyPr lIns="102321" tIns="102321" rIns="102321" bIns="102321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5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505409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026613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532021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053226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62000" y="2200282"/>
            <a:ext cx="8636000" cy="4573587"/>
          </a:xfrm>
          <a:prstGeom prst="rect">
            <a:avLst/>
          </a:prstGeom>
          <a:noFill/>
          <a:ln>
            <a:noFill/>
          </a:ln>
        </p:spPr>
        <p:txBody>
          <a:bodyPr lIns="102321" tIns="102321" rIns="102321" bIns="102321" anchor="t" anchorCtr="0"/>
          <a:lstStyle>
            <a:lvl1pPr marL="379057" indent="-236910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837084" indent="-205321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279318" indent="-15793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784725" indent="-15793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305929" indent="-173736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811337" indent="-173736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332541" indent="-173736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837952" indent="-173736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343360" indent="-15793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762000" y="2345692"/>
            <a:ext cx="8636000" cy="1718305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b" anchorCtr="0"/>
          <a:lstStyle>
            <a:lvl1pPr algn="ctr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6000" b="1" i="0" u="none" strike="noStrike" cap="none" baseline="0">
                <a:solidFill>
                  <a:schemeClr val="dk1"/>
                </a:solidFill>
              </a:defRPr>
            </a:lvl1pPr>
            <a:lvl2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60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ubTitle" idx="1"/>
          </p:nvPr>
        </p:nvSpPr>
        <p:spPr>
          <a:xfrm>
            <a:off x="762000" y="4207490"/>
            <a:ext cx="8636000" cy="1162573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t" anchorCtr="0"/>
          <a:lstStyle>
            <a:lvl1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None/>
              <a:defRPr sz="3700" b="0" i="0" u="none" strike="noStrike" cap="none" baseline="0">
                <a:solidFill>
                  <a:schemeClr val="dk2"/>
                </a:solidFill>
              </a:defRPr>
            </a:lvl1pPr>
            <a:lvl2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7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>
              <a:spcBef>
                <a:spcPts val="0"/>
              </a:spcBef>
              <a:buSzPct val="99224"/>
              <a:defRPr sz="4200"/>
            </a:lvl1pPr>
            <a:lvl2pPr>
              <a:spcBef>
                <a:spcPts val="0"/>
              </a:spcBef>
              <a:buSzPct val="99224"/>
              <a:defRPr sz="4200"/>
            </a:lvl2pPr>
            <a:lvl3pPr>
              <a:spcBef>
                <a:spcPts val="0"/>
              </a:spcBef>
              <a:buSzPct val="99224"/>
              <a:defRPr sz="4200"/>
            </a:lvl3pPr>
            <a:lvl4pPr>
              <a:spcBef>
                <a:spcPts val="0"/>
              </a:spcBef>
              <a:buSzPct val="99224"/>
              <a:defRPr sz="4200"/>
            </a:lvl4pPr>
            <a:lvl5pPr>
              <a:spcBef>
                <a:spcPts val="0"/>
              </a:spcBef>
              <a:buSzPct val="99224"/>
              <a:defRPr sz="4200"/>
            </a:lvl5pPr>
            <a:lvl6pPr>
              <a:spcBef>
                <a:spcPts val="0"/>
              </a:spcBef>
              <a:buSzPct val="99224"/>
              <a:defRPr sz="4200"/>
            </a:lvl6pPr>
            <a:lvl7pPr>
              <a:spcBef>
                <a:spcPts val="0"/>
              </a:spcBef>
              <a:buSzPct val="99224"/>
              <a:defRPr sz="4200"/>
            </a:lvl7pPr>
            <a:lvl8pPr>
              <a:spcBef>
                <a:spcPts val="0"/>
              </a:spcBef>
              <a:buSzPct val="99224"/>
              <a:defRPr sz="4200"/>
            </a:lvl8pPr>
            <a:lvl9pPr>
              <a:spcBef>
                <a:spcPts val="0"/>
              </a:spcBef>
              <a:buSzPct val="99224"/>
              <a:defRPr sz="42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04811" y="1828814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>
              <a:spcBef>
                <a:spcPts val="0"/>
              </a:spcBef>
              <a:buSzPct val="98765"/>
              <a:defRPr sz="2600"/>
            </a:lvl1pPr>
            <a:lvl2pPr>
              <a:spcBef>
                <a:spcPts val="0"/>
              </a:spcBef>
              <a:buSzPct val="98765"/>
              <a:defRPr sz="2600"/>
            </a:lvl2pPr>
            <a:lvl3pPr>
              <a:spcBef>
                <a:spcPts val="0"/>
              </a:spcBef>
              <a:buSzPct val="98765"/>
              <a:defRPr sz="2600"/>
            </a:lvl3pPr>
            <a:lvl4pPr>
              <a:spcBef>
                <a:spcPts val="0"/>
              </a:spcBef>
              <a:buSzPct val="98765"/>
              <a:defRPr sz="2600"/>
            </a:lvl4pPr>
            <a:lvl5pPr>
              <a:spcBef>
                <a:spcPts val="0"/>
              </a:spcBef>
              <a:buSzPct val="98765"/>
              <a:defRPr sz="2600"/>
            </a:lvl5pPr>
            <a:lvl6pPr>
              <a:spcBef>
                <a:spcPts val="0"/>
              </a:spcBef>
              <a:buSzPct val="98765"/>
              <a:defRPr sz="2600"/>
            </a:lvl6pPr>
            <a:lvl7pPr>
              <a:spcBef>
                <a:spcPts val="0"/>
              </a:spcBef>
              <a:buSzPct val="98765"/>
              <a:defRPr sz="2600"/>
            </a:lvl7pPr>
            <a:lvl8pPr>
              <a:spcBef>
                <a:spcPts val="0"/>
              </a:spcBef>
              <a:buSzPct val="98765"/>
              <a:defRPr sz="2600"/>
            </a:lvl8pPr>
            <a:lvl9pPr>
              <a:spcBef>
                <a:spcPts val="0"/>
              </a:spcBef>
              <a:buSzPct val="98765"/>
              <a:defRPr sz="2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5384811" y="1828814"/>
            <a:ext cx="4470399" cy="54863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>
              <a:spcBef>
                <a:spcPts val="0"/>
              </a:spcBef>
              <a:buSzPct val="98765"/>
              <a:defRPr sz="2600"/>
            </a:lvl1pPr>
            <a:lvl2pPr>
              <a:spcBef>
                <a:spcPts val="0"/>
              </a:spcBef>
              <a:buSzPct val="98765"/>
              <a:defRPr sz="2600"/>
            </a:lvl2pPr>
            <a:lvl3pPr>
              <a:spcBef>
                <a:spcPts val="0"/>
              </a:spcBef>
              <a:buSzPct val="98765"/>
              <a:defRPr sz="2600"/>
            </a:lvl3pPr>
            <a:lvl4pPr>
              <a:spcBef>
                <a:spcPts val="0"/>
              </a:spcBef>
              <a:buSzPct val="98765"/>
              <a:defRPr sz="2600"/>
            </a:lvl4pPr>
            <a:lvl5pPr>
              <a:spcBef>
                <a:spcPts val="0"/>
              </a:spcBef>
              <a:buSzPct val="98765"/>
              <a:defRPr sz="2600"/>
            </a:lvl5pPr>
            <a:lvl6pPr>
              <a:spcBef>
                <a:spcPts val="0"/>
              </a:spcBef>
              <a:buSzPct val="98765"/>
              <a:defRPr sz="2600"/>
            </a:lvl6pPr>
            <a:lvl7pPr>
              <a:spcBef>
                <a:spcPts val="0"/>
              </a:spcBef>
              <a:buSzPct val="98765"/>
              <a:defRPr sz="2600"/>
            </a:lvl7pPr>
            <a:lvl8pPr>
              <a:spcBef>
                <a:spcPts val="0"/>
              </a:spcBef>
              <a:buSzPct val="98765"/>
              <a:defRPr sz="2600"/>
            </a:lvl8pPr>
            <a:lvl9pPr>
              <a:spcBef>
                <a:spcPts val="0"/>
              </a:spcBef>
              <a:buSzPct val="98765"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b" anchorCtr="0"/>
          <a:lstStyle>
            <a:lvl1pPr algn="l" rtl="0">
              <a:spcBef>
                <a:spcPts val="0"/>
              </a:spcBef>
              <a:buSzPct val="100000"/>
              <a:buNone/>
              <a:defRPr sz="4500" b="1">
                <a:solidFill>
                  <a:schemeClr val="dk1"/>
                </a:solidFill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2200"/>
            </a:lvl5pPr>
            <a:lvl6pPr rtl="0">
              <a:spcBef>
                <a:spcPts val="0"/>
              </a:spcBef>
              <a:defRPr sz="2200"/>
            </a:lvl6pPr>
            <a:lvl7pPr rtl="0">
              <a:spcBef>
                <a:spcPts val="0"/>
              </a:spcBef>
              <a:defRPr sz="2200"/>
            </a:lvl7pPr>
            <a:lvl8pPr rtl="0">
              <a:spcBef>
                <a:spcPts val="0"/>
              </a:spcBef>
              <a:defRPr sz="2200"/>
            </a:lvl8pPr>
            <a:lvl9pPr rtl="0">
              <a:spcBef>
                <a:spcPts val="0"/>
              </a:spcBef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508003" y="1778000"/>
            <a:ext cx="4438361" cy="5519526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2200"/>
            </a:lvl5pPr>
            <a:lvl6pPr rtl="0">
              <a:spcBef>
                <a:spcPts val="0"/>
              </a:spcBef>
              <a:defRPr sz="2200"/>
            </a:lvl6pPr>
            <a:lvl7pPr rtl="0">
              <a:spcBef>
                <a:spcPts val="0"/>
              </a:spcBef>
              <a:defRPr sz="2200"/>
            </a:lvl7pPr>
            <a:lvl8pPr rtl="0">
              <a:spcBef>
                <a:spcPts val="0"/>
              </a:spcBef>
              <a:defRPr sz="2200"/>
            </a:lvl8pPr>
            <a:lvl9pPr rtl="0">
              <a:spcBef>
                <a:spcPts val="0"/>
              </a:spcBef>
              <a:defRPr sz="22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5213640" y="1778000"/>
            <a:ext cx="4438361" cy="5519526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2200"/>
            </a:lvl5pPr>
            <a:lvl6pPr rtl="0">
              <a:spcBef>
                <a:spcPts val="0"/>
              </a:spcBef>
              <a:defRPr sz="2200"/>
            </a:lvl6pPr>
            <a:lvl7pPr rtl="0">
              <a:spcBef>
                <a:spcPts val="0"/>
              </a:spcBef>
              <a:defRPr sz="2200"/>
            </a:lvl7pPr>
            <a:lvl8pPr rtl="0">
              <a:spcBef>
                <a:spcPts val="0"/>
              </a:spcBef>
              <a:defRPr sz="2200"/>
            </a:lvl8pPr>
            <a:lvl9pPr rtl="0">
              <a:spcBef>
                <a:spcPts val="0"/>
              </a:spcBef>
              <a:defRPr sz="2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b" anchorCtr="0"/>
          <a:lstStyle>
            <a:lvl1pPr algn="l" rtl="0">
              <a:spcBef>
                <a:spcPts val="0"/>
              </a:spcBef>
              <a:buSzPct val="100000"/>
              <a:buNone/>
              <a:defRPr sz="4500" b="1">
                <a:solidFill>
                  <a:schemeClr val="dk1"/>
                </a:solidFill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508000" y="6527865"/>
            <a:ext cx="9144000" cy="769659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t" anchorCtr="0"/>
          <a:lstStyle>
            <a:lvl1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2200">
                <a:solidFill>
                  <a:schemeClr val="dk1"/>
                </a:solidFill>
              </a:defRPr>
            </a:lvl1pPr>
            <a:lvl2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200">
                <a:solidFill>
                  <a:schemeClr val="dk1"/>
                </a:solidFill>
              </a:defRPr>
            </a:lvl2pPr>
            <a:lvl3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200">
                <a:solidFill>
                  <a:schemeClr val="dk1"/>
                </a:solidFill>
              </a:defRPr>
            </a:lvl3pPr>
            <a:lvl4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2200">
                <a:solidFill>
                  <a:schemeClr val="dk1"/>
                </a:solidFill>
              </a:defRPr>
            </a:lvl4pPr>
            <a:lvl5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200">
                <a:solidFill>
                  <a:schemeClr val="dk1"/>
                </a:solidFill>
              </a:defRPr>
            </a:lvl5pPr>
            <a:lvl6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200">
                <a:solidFill>
                  <a:schemeClr val="dk1"/>
                </a:solidFill>
              </a:defRPr>
            </a:lvl6pPr>
            <a:lvl7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●"/>
              <a:defRPr sz="2200">
                <a:solidFill>
                  <a:schemeClr val="dk1"/>
                </a:solidFill>
              </a:defRPr>
            </a:lvl7pPr>
            <a:lvl8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2200">
                <a:solidFill>
                  <a:schemeClr val="dk1"/>
                </a:solidFill>
              </a:defRPr>
            </a:lvl8pPr>
            <a:lvl9pPr algn="ctr" rtl="0">
              <a:lnSpc>
                <a:spcPct val="100000"/>
              </a:lnSpc>
              <a:spcBef>
                <a:spcPts val="4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62000" y="676278"/>
            <a:ext cx="8636000" cy="1271587"/>
          </a:xfrm>
          <a:prstGeom prst="rect">
            <a:avLst/>
          </a:prstGeom>
          <a:noFill/>
          <a:ln>
            <a:noFill/>
          </a:ln>
        </p:spPr>
        <p:txBody>
          <a:bodyPr lIns="102358" tIns="102358" rIns="102358" bIns="102358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buSzPct val="32499"/>
              <a:buFont typeface="Lato"/>
              <a:defRPr sz="5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505598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026996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532594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053992" algn="ctr" rtl="0">
              <a:spcBef>
                <a:spcPts val="0"/>
              </a:spcBef>
              <a:spcAft>
                <a:spcPts val="0"/>
              </a:spcAft>
              <a:buSzPct val="32499"/>
              <a:defRPr sz="50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62000" y="2200278"/>
            <a:ext cx="8636000" cy="4573587"/>
          </a:xfrm>
          <a:prstGeom prst="rect">
            <a:avLst/>
          </a:prstGeom>
          <a:noFill/>
          <a:ln>
            <a:noFill/>
          </a:ln>
        </p:spPr>
        <p:txBody>
          <a:bodyPr lIns="102358" tIns="102358" rIns="102358" bIns="102358" anchor="t" anchorCtr="0"/>
          <a:lstStyle>
            <a:lvl1pPr marL="379199" indent="-236998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ct val="44827"/>
              <a:buFont typeface="Arial"/>
              <a:buChar char="●"/>
              <a:defRPr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837397" indent="-205398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52000"/>
              <a:buFont typeface="Arial"/>
              <a:buChar char="●"/>
              <a:defRPr sz="3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279796" indent="-15799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59090"/>
              <a:buFont typeface="Arial"/>
              <a:buChar char="●"/>
              <a:defRPr sz="2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785393" indent="-15799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306792" indent="-173800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812390" indent="-173800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333787" indent="-173800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839387" indent="-173800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344984" indent="-157999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72222"/>
              <a:buFont typeface="Arial"/>
              <a:buChar char="●"/>
              <a:defRPr sz="2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762000" y="2345692"/>
            <a:ext cx="8636000" cy="1718305"/>
          </a:xfrm>
          <a:prstGeom prst="rect">
            <a:avLst/>
          </a:prstGeom>
        </p:spPr>
        <p:txBody>
          <a:bodyPr lIns="113769" tIns="113769" rIns="113769" bIns="113769" anchor="b" anchorCtr="0"/>
          <a:lstStyle>
            <a:lvl1pPr algn="ctr">
              <a:spcBef>
                <a:spcPts val="0"/>
              </a:spcBef>
              <a:buSzPct val="100000"/>
              <a:defRPr sz="6000"/>
            </a:lvl1pPr>
            <a:lvl2pPr algn="ctr">
              <a:spcBef>
                <a:spcPts val="0"/>
              </a:spcBef>
              <a:buSzPct val="100000"/>
              <a:defRPr sz="6000"/>
            </a:lvl2pPr>
            <a:lvl3pPr algn="ctr">
              <a:spcBef>
                <a:spcPts val="0"/>
              </a:spcBef>
              <a:buSzPct val="100000"/>
              <a:defRPr sz="6000"/>
            </a:lvl3pPr>
            <a:lvl4pPr algn="ctr">
              <a:spcBef>
                <a:spcPts val="0"/>
              </a:spcBef>
              <a:buSzPct val="100000"/>
              <a:defRPr sz="6000"/>
            </a:lvl4pPr>
            <a:lvl5pPr algn="ctr">
              <a:spcBef>
                <a:spcPts val="0"/>
              </a:spcBef>
              <a:buSzPct val="100000"/>
              <a:defRPr sz="6000"/>
            </a:lvl5pPr>
            <a:lvl6pPr algn="ctr">
              <a:spcBef>
                <a:spcPts val="0"/>
              </a:spcBef>
              <a:buSzPct val="100000"/>
              <a:defRPr sz="6000"/>
            </a:lvl6pPr>
            <a:lvl7pPr algn="ctr">
              <a:spcBef>
                <a:spcPts val="0"/>
              </a:spcBef>
              <a:buSzPct val="100000"/>
              <a:defRPr sz="6000"/>
            </a:lvl7pPr>
            <a:lvl8pPr algn="ctr">
              <a:spcBef>
                <a:spcPts val="0"/>
              </a:spcBef>
              <a:buSzPct val="100000"/>
              <a:defRPr sz="6000"/>
            </a:lvl8pPr>
            <a:lvl9pPr algn="ctr">
              <a:spcBef>
                <a:spcPts val="0"/>
              </a:spcBef>
              <a:buSzPct val="100000"/>
              <a:defRPr sz="6000"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762000" y="4207487"/>
            <a:ext cx="8636000" cy="1162573"/>
          </a:xfrm>
          <a:prstGeom prst="rect">
            <a:avLst/>
          </a:prstGeom>
        </p:spPr>
        <p:txBody>
          <a:bodyPr lIns="113769" tIns="113769" rIns="113769" bIns="113769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769" tIns="113769" rIns="113769" bIns="113769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</p:spPr>
        <p:txBody>
          <a:bodyPr lIns="113769" tIns="113769" rIns="113769" bIns="113769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769" tIns="113769" rIns="113769" bIns="113769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508001" y="1778000"/>
            <a:ext cx="4438361" cy="5519526"/>
          </a:xfrm>
          <a:prstGeom prst="rect">
            <a:avLst/>
          </a:prstGeom>
        </p:spPr>
        <p:txBody>
          <a:bodyPr lIns="113769" tIns="113769" rIns="113769" bIns="113769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5213637" y="1778000"/>
            <a:ext cx="4438361" cy="5519526"/>
          </a:xfrm>
          <a:prstGeom prst="rect">
            <a:avLst/>
          </a:prstGeom>
        </p:spPr>
        <p:txBody>
          <a:bodyPr lIns="113769" tIns="113769" rIns="113769" bIns="113769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13769" tIns="113769" rIns="113769" bIns="113769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04800" y="6705614"/>
            <a:ext cx="9550400" cy="6095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>
              <a:spcBef>
                <a:spcPts val="0"/>
              </a:spcBef>
              <a:buSzPct val="100000"/>
              <a:defRPr sz="3200"/>
            </a:lvl1pPr>
            <a:lvl2pPr algn="ctr">
              <a:spcBef>
                <a:spcPts val="0"/>
              </a:spcBef>
              <a:buSzPct val="100000"/>
              <a:defRPr sz="3200"/>
            </a:lvl2pPr>
            <a:lvl3pPr algn="ctr">
              <a:spcBef>
                <a:spcPts val="0"/>
              </a:spcBef>
              <a:buSzPct val="100000"/>
              <a:defRPr sz="3200"/>
            </a:lvl3pPr>
            <a:lvl4pPr algn="ctr">
              <a:spcBef>
                <a:spcPts val="0"/>
              </a:spcBef>
              <a:buSzPct val="100000"/>
              <a:defRPr sz="3200"/>
            </a:lvl4pPr>
            <a:lvl5pPr algn="ctr">
              <a:spcBef>
                <a:spcPts val="0"/>
              </a:spcBef>
              <a:buSzPct val="100000"/>
              <a:defRPr sz="3200"/>
            </a:lvl5pPr>
            <a:lvl6pPr algn="ctr">
              <a:spcBef>
                <a:spcPts val="0"/>
              </a:spcBef>
              <a:buSzPct val="100000"/>
              <a:defRPr sz="3200"/>
            </a:lvl6pPr>
            <a:lvl7pPr algn="ctr">
              <a:spcBef>
                <a:spcPts val="0"/>
              </a:spcBef>
              <a:buSzPct val="100000"/>
              <a:defRPr sz="3200"/>
            </a:lvl7pPr>
            <a:lvl8pPr algn="ctr">
              <a:spcBef>
                <a:spcPts val="0"/>
              </a:spcBef>
              <a:buSzPct val="100000"/>
              <a:defRPr sz="3200"/>
            </a:lvl8pPr>
            <a:lvl9pPr algn="ctr">
              <a:spcBef>
                <a:spcPts val="0"/>
              </a:spcBef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508000" y="6527865"/>
            <a:ext cx="9144000" cy="769659"/>
          </a:xfrm>
          <a:prstGeom prst="rect">
            <a:avLst/>
          </a:prstGeom>
        </p:spPr>
        <p:txBody>
          <a:bodyPr lIns="113769" tIns="113769" rIns="113769" bIns="113769" anchor="t" anchorCtr="0"/>
          <a:lstStyle>
            <a:lvl1pPr algn="ctr">
              <a:spcBef>
                <a:spcPts val="448"/>
              </a:spcBef>
              <a:buSzPct val="100000"/>
              <a:buNone/>
              <a:defRPr sz="2200"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hange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762000" y="676275"/>
            <a:ext cx="8636100" cy="1271699"/>
          </a:xfrm>
          <a:prstGeom prst="rect">
            <a:avLst/>
          </a:prstGeom>
          <a:noFill/>
          <a:ln>
            <a:noFill/>
          </a:ln>
        </p:spPr>
        <p:txBody>
          <a:bodyPr lIns="93859" tIns="93859" rIns="93859" bIns="93859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74116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32429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406545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80662" algn="ctr" rtl="0">
              <a:spcBef>
                <a:spcPts val="0"/>
              </a:spcBef>
              <a:spcAft>
                <a:spcPts val="0"/>
              </a:spcAft>
              <a:buSzPct val="33333"/>
              <a:defRPr sz="4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762000" y="2200274"/>
            <a:ext cx="8636100" cy="4573499"/>
          </a:xfrm>
          <a:prstGeom prst="rect">
            <a:avLst/>
          </a:prstGeom>
          <a:noFill/>
          <a:ln>
            <a:noFill/>
          </a:ln>
        </p:spPr>
        <p:txBody>
          <a:bodyPr lIns="93859" tIns="93859" rIns="93859" bIns="93859" anchor="t" anchorCtr="0"/>
          <a:lstStyle>
            <a:lvl1pPr marL="347685" indent="-221254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46153"/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58586" indent="-173843" algn="l" rtl="0">
              <a:spcBef>
                <a:spcPts val="622"/>
              </a:spcBef>
              <a:spcAft>
                <a:spcPts val="0"/>
              </a:spcAft>
              <a:buClr>
                <a:schemeClr val="dk1"/>
              </a:buClr>
              <a:buSzPct val="52173"/>
              <a:buFont typeface="Arial"/>
              <a:buChar char="●"/>
              <a:defRPr sz="29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69487" indent="-142235" algn="l" rtl="0">
              <a:spcBef>
                <a:spcPts val="498"/>
              </a:spcBef>
              <a:spcAft>
                <a:spcPts val="0"/>
              </a:spcAft>
              <a:buClr>
                <a:schemeClr val="dk1"/>
              </a:buClr>
              <a:buSzPct val="60000"/>
              <a:buFont typeface="Arial"/>
              <a:buChar char="●"/>
              <a:defRPr sz="2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43604" indent="-158039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17720" indent="-158039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76032" indent="-158039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050149" indent="-158039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524265" indent="-158039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982578" indent="-142235" algn="l" rtl="0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ct val="70588"/>
              <a:buFont typeface="Arial"/>
              <a:buChar char="●"/>
              <a:defRPr sz="21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762011" y="676288"/>
            <a:ext cx="8635999" cy="1271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62011" y="2200287"/>
            <a:ext cx="8635999" cy="4573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342515" indent="-22199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119" indent="-17759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1718" indent="-13637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9840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509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178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6846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5156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1845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407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 rot="5400000">
            <a:off x="5269705" y="2645582"/>
            <a:ext cx="6097588" cy="21589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 rot="5400000">
            <a:off x="875505" y="562768"/>
            <a:ext cx="6097588" cy="63246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342515" indent="-22199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119" indent="-17759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1718" indent="-13637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9840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509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178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6846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5156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1845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62011" y="676288"/>
            <a:ext cx="8635999" cy="1271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6694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337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0066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6751"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 rot="5400000">
            <a:off x="2793215" y="169081"/>
            <a:ext cx="4573587" cy="86359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342515" indent="-221998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119" indent="-177598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1718" indent="-136373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59840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509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1783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68468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5156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1845" indent="-152231" algn="l" rtl="0">
              <a:spcBef>
                <a:spcPts val="399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990726" y="5334000"/>
            <a:ext cx="6096000" cy="63023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b" anchorCtr="0"/>
          <a:lstStyle>
            <a:lvl1pPr algn="l" rtl="0">
              <a:spcBef>
                <a:spcPts val="0"/>
              </a:spcBef>
              <a:defRPr sz="2000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pic" idx="2"/>
          </p:nvPr>
        </p:nvSpPr>
        <p:spPr>
          <a:xfrm>
            <a:off x="1990726" y="681037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32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6694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3376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0066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6751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3435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0129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196813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3501" marR="0" indent="0" algn="l" rtl="0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1990726" y="5964250"/>
            <a:ext cx="6096000" cy="893761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indent="0" rtl="0">
              <a:spcBef>
                <a:spcPts val="0"/>
              </a:spcBef>
              <a:buFont typeface="Times New Roman"/>
              <a:buNone/>
              <a:defRPr sz="1400"/>
            </a:lvl1pPr>
            <a:lvl2pPr marL="456694" indent="0" rtl="0">
              <a:spcBef>
                <a:spcPts val="0"/>
              </a:spcBef>
              <a:buFont typeface="Times New Roman"/>
              <a:buNone/>
              <a:defRPr sz="1200"/>
            </a:lvl2pPr>
            <a:lvl3pPr marL="913376" indent="0" rtl="0">
              <a:spcBef>
                <a:spcPts val="0"/>
              </a:spcBef>
              <a:buFont typeface="Times New Roman"/>
              <a:buNone/>
              <a:defRPr sz="1000"/>
            </a:lvl3pPr>
            <a:lvl4pPr marL="1370066" indent="0" rtl="0">
              <a:spcBef>
                <a:spcPts val="0"/>
              </a:spcBef>
              <a:buFont typeface="Times New Roman"/>
              <a:buNone/>
              <a:defRPr sz="900"/>
            </a:lvl4pPr>
            <a:lvl5pPr marL="1826751" indent="0" rtl="0">
              <a:spcBef>
                <a:spcPts val="0"/>
              </a:spcBef>
              <a:buFont typeface="Times New Roman"/>
              <a:buNone/>
              <a:defRPr sz="900"/>
            </a:lvl5pPr>
            <a:lvl6pPr marL="2283435" indent="0" rtl="0">
              <a:spcBef>
                <a:spcPts val="0"/>
              </a:spcBef>
              <a:buFont typeface="Times New Roman"/>
              <a:buNone/>
              <a:defRPr sz="900"/>
            </a:lvl6pPr>
            <a:lvl7pPr marL="2740129" indent="0" rtl="0">
              <a:spcBef>
                <a:spcPts val="0"/>
              </a:spcBef>
              <a:buFont typeface="Times New Roman"/>
              <a:buNone/>
              <a:defRPr sz="900"/>
            </a:lvl7pPr>
            <a:lvl8pPr marL="3196813" indent="0" rtl="0">
              <a:spcBef>
                <a:spcPts val="0"/>
              </a:spcBef>
              <a:buFont typeface="Times New Roman"/>
              <a:buNone/>
              <a:defRPr sz="900"/>
            </a:lvl8pPr>
            <a:lvl9pPr marL="3653501" indent="0" rtl="0">
              <a:spcBef>
                <a:spcPts val="0"/>
              </a:spcBef>
              <a:buFont typeface="Times New Roman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theme" Target="../theme/theme4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theme" Target="../theme/theme5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5.xml"/><Relationship Id="rId8" Type="http://schemas.openxmlformats.org/officeDocument/2006/relationships/theme" Target="../theme/theme6.xml"/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theme" Target="../theme/theme7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66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762011" y="676288"/>
            <a:ext cx="8635999" cy="1271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 sz="4400" b="0" i="0" u="none" strike="noStrike" cap="none" baseline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762011" y="2200287"/>
            <a:ext cx="8635999" cy="4573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342900" marR="0" indent="-22225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32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42950" marR="0" indent="-1778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8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143000" marR="0" indent="-136525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4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600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0574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5146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9718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4290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886200" marR="0" indent="-152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●"/>
              <a:defRPr sz="20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762000" y="6942149"/>
            <a:ext cx="2117726" cy="509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6694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3376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0066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6751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3435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0129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196813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3501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470276" y="6942149"/>
            <a:ext cx="3219450" cy="509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/>
          <a:lstStyle>
            <a:lvl1pPr marL="0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6694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913376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370066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826751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83435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740129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196813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3653501" marR="0" indent="0" algn="l" rtl="0">
              <a:spcBef>
                <a:spcPts val="0"/>
              </a:spcBef>
              <a:defRPr sz="1700" b="0" i="0" u="none" strike="noStrike" cap="none" baseline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7280275" y="6942149"/>
            <a:ext cx="2119312" cy="509587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>
            <a:noAutofit/>
          </a:bodyPr>
          <a:lstStyle/>
          <a:p>
            <a:pPr indent="-88799">
              <a:buClr>
                <a:srgbClr val="000000"/>
              </a:buClr>
              <a:buFont typeface="Arial"/>
              <a:buChar char="●"/>
            </a:pPr>
            <a:endParaRPr lang="en-US" smtClean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1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lvl="2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lvl="3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lvl="4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lvl="5"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lvl="6"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lvl="7"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lvl="8"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667" tIns="113667" rIns="113667" bIns="113667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667" tIns="113667" rIns="113667" bIns="113667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9507548" y="7036816"/>
            <a:ext cx="609666" cy="582999"/>
          </a:xfrm>
          <a:prstGeom prst="rect">
            <a:avLst/>
          </a:prstGeom>
          <a:noFill/>
          <a:ln>
            <a:noFill/>
          </a:ln>
        </p:spPr>
        <p:txBody>
          <a:bodyPr lIns="113667" tIns="113667" rIns="113667" bIns="113667" anchor="ctr" anchorCtr="0">
            <a:noAutofit/>
          </a:bodyPr>
          <a:lstStyle>
            <a:lvl1pPr algn="r">
              <a:spcBef>
                <a:spcPts val="0"/>
              </a:spcBef>
              <a:buNone/>
              <a:defRPr sz="1600">
                <a:solidFill>
                  <a:schemeClr val="dk1"/>
                </a:solidFill>
              </a:defRPr>
            </a:lvl1pPr>
          </a:lstStyle>
          <a:p>
            <a:fld id="{00000000-1234-1234-1234-123412341234}" type="slidenum">
              <a:rPr lang="en" smtClean="0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buNone/>
              <a:defRPr sz="3600" b="1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/>
          <a:lstStyle>
            <a:lvl1pPr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b" anchorCtr="0"/>
          <a:lstStyle>
            <a:lvl1pPr algn="l" rtl="0">
              <a:spcBef>
                <a:spcPts val="0"/>
              </a:spcBef>
              <a:buClr>
                <a:schemeClr val="dk1"/>
              </a:buClr>
              <a:buSzPct val="100000"/>
              <a:buFont typeface="Lato"/>
              <a:buNone/>
              <a:defRPr sz="3600" b="1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739" tIns="113739" rIns="113739" bIns="113739" anchor="t" anchorCtr="0"/>
          <a:lstStyle>
            <a:lvl1pPr algn="l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  <a:defRPr sz="30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  <a:noFill/>
          <a:ln>
            <a:noFill/>
          </a:ln>
        </p:spPr>
        <p:txBody>
          <a:bodyPr lIns="113769" tIns="113769" rIns="113769" bIns="113769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508000" y="1778000"/>
            <a:ext cx="9144000" cy="5519526"/>
          </a:xfrm>
          <a:prstGeom prst="rect">
            <a:avLst/>
          </a:prstGeom>
          <a:noFill/>
          <a:ln>
            <a:noFill/>
          </a:ln>
        </p:spPr>
        <p:txBody>
          <a:bodyPr lIns="113769" tIns="113769" rIns="113769" bIns="113769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7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arc.lib.montana.edu/book/home-cooking-history-409/" TargetMode="External"/><Relationship Id="rId4" Type="http://schemas.openxmlformats.org/officeDocument/2006/relationships/hyperlink" Target="https://github.com/jasonclark/bib-template" TargetMode="External"/><Relationship Id="rId5" Type="http://schemas.openxmlformats.org/officeDocument/2006/relationships/hyperlink" Target="http://arc.lib.montana.edu/book/opsis" TargetMode="External"/><Relationship Id="rId6" Type="http://schemas.openxmlformats.org/officeDocument/2006/relationships/hyperlink" Target="https://github.com/msulibrary/bib-template-fiction" TargetMode="Externa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0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31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1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8.xml"/><Relationship Id="rId3" Type="http://schemas.openxmlformats.org/officeDocument/2006/relationships/hyperlink" Target="www.w3.org/wiki/WebSchemas/ExternalEnumerations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9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40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1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hyperlink" Target="https://github.com/jasonclark/getsemantic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0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6.jp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4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/>
        </p:nvSpPr>
        <p:spPr>
          <a:xfrm>
            <a:off x="408350" y="403701"/>
            <a:ext cx="9485360" cy="6875750"/>
          </a:xfrm>
          <a:prstGeom prst="rect">
            <a:avLst/>
          </a:prstGeom>
          <a:noFill/>
          <a:ln>
            <a:noFill/>
          </a:ln>
        </p:spPr>
        <p:txBody>
          <a:bodyPr lIns="38055" tIns="38055" rIns="38055" bIns="38055" anchor="t" anchorCtr="0">
            <a:noAutofit/>
          </a:bodyPr>
          <a:lstStyle/>
          <a:p>
            <a:endParaRPr sz="4000" dirty="0">
              <a:solidFill>
                <a:srgbClr val="FFFFFF"/>
              </a:solidFill>
              <a:latin typeface="Calibri"/>
              <a:ea typeface="verdana"/>
              <a:cs typeface="Calibri"/>
              <a:sym typeface="verdana"/>
            </a:endParaRPr>
          </a:p>
          <a:p>
            <a:r>
              <a:rPr lang="en-US" sz="46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Implementing Linked Data &amp; Discovery:</a:t>
            </a:r>
          </a:p>
          <a:p>
            <a:r>
              <a:rPr lang="en-US" sz="4000" dirty="0">
                <a:solidFill>
                  <a:srgbClr val="6FA8DC"/>
                </a:solidFill>
                <a:latin typeface="Calibri"/>
                <a:ea typeface="verdana"/>
                <a:cs typeface="Calibri"/>
                <a:sym typeface="verdana"/>
              </a:rPr>
              <a:t>Liberating Library Data &amp; Empowering Users</a:t>
            </a:r>
            <a:endParaRPr sz="40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sz="2400" dirty="0">
              <a:latin typeface="Calibri"/>
              <a:cs typeface="Calibri"/>
            </a:endParaRPr>
          </a:p>
          <a:p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alibri"/>
                <a:cs typeface="Calibri"/>
              </a:rPr>
              <a:t>Jason 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A. Clark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Associate Professor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Head of Library Informatics &amp; Computing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Montana State University (MSU) Library</a:t>
            </a:r>
          </a:p>
          <a:p>
            <a:endParaRPr lang="en-US"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ALA Annual Conference</a:t>
            </a:r>
          </a:p>
          <a:p>
            <a:r>
              <a:rPr lang="en-US" sz="2400" dirty="0" err="1">
                <a:solidFill>
                  <a:srgbClr val="FFFFFF"/>
                </a:solidFill>
                <a:latin typeface="Calibri"/>
                <a:cs typeface="Calibri"/>
              </a:rPr>
              <a:t>ProQuest</a:t>
            </a:r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 Exhibitor Session</a:t>
            </a:r>
          </a:p>
          <a:p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June 27, 2015</a:t>
            </a:r>
            <a:endParaRPr sz="24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sz="24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678" y="14"/>
            <a:ext cx="9361128" cy="76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5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Overview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921775" y="1823065"/>
            <a:ext cx="8418872" cy="4658036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Why Linked Open Data (LOD)?</a:t>
            </a:r>
            <a:endParaRPr lang="en-US" sz="3700" strike="sngStrike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Truths about LOD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LOD in Practice at MSU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Questions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04300" y="6985000"/>
            <a:ext cx="9410400" cy="499784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Calibri"/>
                <a:cs typeface="Calibri"/>
              </a:rPr>
              <a:t>Defining Terms and Truths</a:t>
            </a:r>
            <a:endParaRPr sz="24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ocrat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87" y="225323"/>
            <a:ext cx="8132097" cy="663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37363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What is Linked Open Data?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49610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Practice of </a:t>
            </a:r>
            <a:r>
              <a:rPr lang="en-US" sz="3700" dirty="0">
                <a:solidFill>
                  <a:srgbClr val="FFD966"/>
                </a:solidFill>
                <a:latin typeface="Calibri"/>
                <a:ea typeface="open sans"/>
                <a:cs typeface="Calibri"/>
                <a:sym typeface="arial"/>
              </a:rPr>
              <a:t>publishing structured, machine actionable data</a:t>
            </a: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 with an open license for sharing and reuse.</a:t>
            </a:r>
          </a:p>
          <a:p>
            <a:endParaRPr sz="3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Truths about Linked Data</a:t>
            </a:r>
          </a:p>
        </p:txBody>
      </p:sp>
    </p:spTree>
    <p:extLst>
      <p:ext uri="{BB962C8B-B14F-4D97-AF65-F5344CB8AC3E}">
        <p14:creationId xmlns:p14="http://schemas.microsoft.com/office/powerpoint/2010/main" val="111611355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27 at 6.22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789"/>
            <a:ext cx="10160000" cy="637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3921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Limited Interfaces</a:t>
            </a:r>
          </a:p>
        </p:txBody>
      </p:sp>
    </p:spTree>
    <p:extLst>
      <p:ext uri="{BB962C8B-B14F-4D97-AF65-F5344CB8AC3E}">
        <p14:creationId xmlns:p14="http://schemas.microsoft.com/office/powerpoint/2010/main" val="244250939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27" y="14"/>
            <a:ext cx="9463548" cy="7619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8871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27 at 6.12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727200"/>
            <a:ext cx="88519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9409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Learning Curves</a:t>
            </a:r>
          </a:p>
        </p:txBody>
      </p:sp>
    </p:spTree>
    <p:extLst>
      <p:ext uri="{BB962C8B-B14F-4D97-AF65-F5344CB8AC3E}">
        <p14:creationId xmlns:p14="http://schemas.microsoft.com/office/powerpoint/2010/main" val="39602122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5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 err="1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pinboard.in</a:t>
            </a:r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 tag</a:t>
            </a: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304300" y="1519977"/>
            <a:ext cx="9410526" cy="4961124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endParaRPr sz="3700" dirty="0">
              <a:solidFill>
                <a:srgbClr val="FFFFFF"/>
              </a:solidFill>
              <a:latin typeface="open sans"/>
              <a:ea typeface="open sans"/>
              <a:cs typeface="open sans"/>
              <a:sym typeface="arial"/>
            </a:endParaRPr>
          </a:p>
          <a:p>
            <a:endParaRPr sz="3700" dirty="0">
              <a:solidFill>
                <a:srgbClr val="FFFFFF"/>
              </a:solidFill>
              <a:latin typeface="open sans"/>
              <a:ea typeface="open sans"/>
              <a:cs typeface="open sans"/>
              <a:sym typeface="arial"/>
            </a:endParaRPr>
          </a:p>
          <a:p>
            <a:r>
              <a:rPr lang="en-US" sz="55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pinboard.in</a:t>
            </a:r>
            <a:r>
              <a:rPr lang="en-US" sz="55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55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u:jasonclark</a:t>
            </a:r>
            <a:r>
              <a:rPr lang="en-US" sz="55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55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t:lod</a:t>
            </a:r>
            <a:r>
              <a:rPr lang="en-US" sz="55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body" idx="1"/>
          </p:nvPr>
        </p:nvSpPr>
        <p:spPr>
          <a:xfrm>
            <a:off x="279400" y="3318875"/>
            <a:ext cx="9621933" cy="389144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endParaRPr lang="en-US" sz="17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endParaRPr lang="en-US" sz="1700" b="1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r>
              <a:rPr lang="en" sz="2000" b="1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Scott Young: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 Digital Initiatives Librarian at Montana State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University</a:t>
            </a:r>
            <a:r>
              <a:rPr lang="en-US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@hei_scott</a:t>
            </a:r>
            <a:endParaRPr lang="en"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r>
              <a:rPr lang="en" sz="2000" b="1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Jason Clark: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Head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,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Library 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Informatics &amp; Computing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at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Montana 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State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University</a:t>
            </a:r>
            <a:r>
              <a:rPr lang="en-US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@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j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aclark</a:t>
            </a:r>
            <a:endParaRPr lang="en"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r>
              <a:rPr lang="en" sz="2000" b="1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Patrick O’Brien: 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Semantic Web Research Director at Montana State University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Library</a:t>
            </a:r>
            <a:endParaRPr lang="en"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r>
              <a:rPr lang="en" sz="2000" b="1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Kenning Arlitsch: 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Dean of the Library at Montana State University </a:t>
            </a:r>
            <a:r>
              <a:rPr lang="en-US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@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kenning_msu</a:t>
            </a:r>
            <a:endParaRPr lang="en"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None/>
            </a:pPr>
            <a:endParaRPr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71428"/>
              <a:buNone/>
            </a:pPr>
            <a:r>
              <a:rPr lang="en" sz="2000" b="1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Doralyn Rossmann: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Head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,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en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Collection Development at Montana State University 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Library</a:t>
            </a:r>
            <a:r>
              <a:rPr lang="en-US" sz="2000" dirty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@</a:t>
            </a:r>
            <a:r>
              <a:rPr lang="en" sz="2000" dirty="0" smtClean="0">
                <a:solidFill>
                  <a:schemeClr val="bg1"/>
                </a:solidFill>
                <a:latin typeface="Calibri"/>
                <a:ea typeface="Arial"/>
                <a:cs typeface="Calibri"/>
                <a:sym typeface="Arial"/>
              </a:rPr>
              <a:t>doralyn</a:t>
            </a:r>
            <a:endParaRPr lang="en" sz="2000" dirty="0">
              <a:solidFill>
                <a:schemeClr val="bg1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sz="2000" dirty="0">
              <a:solidFill>
                <a:srgbClr val="FFFFFF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4394" y="1354323"/>
            <a:ext cx="4829174" cy="169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/>
        </p:nvSpPr>
        <p:spPr>
          <a:xfrm>
            <a:off x="0" y="207681"/>
            <a:ext cx="9901333" cy="1146665"/>
          </a:xfrm>
          <a:prstGeom prst="rect">
            <a:avLst/>
          </a:prstGeom>
          <a:noFill/>
          <a:ln>
            <a:noFill/>
          </a:ln>
        </p:spPr>
        <p:txBody>
          <a:bodyPr lIns="102270" tIns="102270" rIns="102270" bIns="102270" anchor="t" anchorCtr="0">
            <a:noAutofit/>
          </a:bodyPr>
          <a:lstStyle/>
          <a:p>
            <a:pPr algn="ctr"/>
            <a:r>
              <a:rPr lang="en" sz="5400" dirty="0">
                <a:solidFill>
                  <a:srgbClr val="FFFFFF"/>
                </a:solidFill>
                <a:latin typeface="Calibri"/>
                <a:cs typeface="Calibri"/>
              </a:rPr>
              <a:t>A Research Team Effort</a:t>
            </a:r>
          </a:p>
        </p:txBody>
      </p:sp>
      <p:pic>
        <p:nvPicPr>
          <p:cNvPr id="338" name="Shape 3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1425" y="1354335"/>
            <a:ext cx="1335672" cy="16954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59342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Need Staffing + Interest</a:t>
            </a:r>
          </a:p>
        </p:txBody>
      </p:sp>
    </p:spTree>
    <p:extLst>
      <p:ext uri="{BB962C8B-B14F-4D97-AF65-F5344CB8AC3E}">
        <p14:creationId xmlns:p14="http://schemas.microsoft.com/office/powerpoint/2010/main" val="192037644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Why LOD?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5403573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Libraries as publishers in Web of 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Data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Reuse of our data = 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Significance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Can improve </a:t>
            </a:r>
            <a:r>
              <a:rPr lang="en-US" sz="37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findability</a:t>
            </a: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in search engines (search engine optimization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)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Levels of description in LOD enable entirely new applications</a:t>
            </a:r>
          </a:p>
          <a:p>
            <a:endParaRPr sz="3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49610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endParaRPr lang="en-US" sz="3700" dirty="0">
              <a:solidFill>
                <a:srgbClr val="FFFFFF"/>
              </a:solidFill>
            </a:endParaRPr>
          </a:p>
          <a:p>
            <a:pPr marL="570857" lvl="7" indent="-570857"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Semantic Publishing</a:t>
            </a:r>
          </a:p>
          <a:p>
            <a:pPr lvl="7"/>
            <a:endParaRPr lang="en-US" sz="37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570857" lvl="7" indent="-570857"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Machine Definitions</a:t>
            </a:r>
          </a:p>
          <a:p>
            <a:pPr marL="570857" lvl="7" indent="-570857"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570857" lvl="7" indent="-570857"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Discovery</a:t>
            </a:r>
            <a:endParaRPr sz="3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Why LOD at MSU?</a:t>
            </a:r>
          </a:p>
        </p:txBody>
      </p:sp>
    </p:spTree>
    <p:extLst>
      <p:ext uri="{BB962C8B-B14F-4D97-AF65-F5344CB8AC3E}">
        <p14:creationId xmlns:p14="http://schemas.microsoft.com/office/powerpoint/2010/main" val="160787146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Principles of Publishing LOD</a:t>
            </a:r>
          </a:p>
        </p:txBody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5628896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Use URIs for 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description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Make structured data available on 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cs typeface="Calibri"/>
              </a:rPr>
              <a:t>WWW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Allow for machine-</a:t>
            </a:r>
            <a:r>
              <a:rPr lang="en-US" sz="3700" dirty="0" err="1">
                <a:solidFill>
                  <a:srgbClr val="FFFFFF"/>
                </a:solidFill>
                <a:latin typeface="Calibri"/>
                <a:cs typeface="Calibri"/>
              </a:rPr>
              <a:t>actionability</a:t>
            </a:r>
            <a:r>
              <a:rPr lang="en-US" sz="3700" dirty="0">
                <a:solidFill>
                  <a:srgbClr val="FFFFFF"/>
                </a:solidFill>
                <a:latin typeface="Calibri"/>
                <a:cs typeface="Calibri"/>
              </a:rPr>
              <a:t> and sharing through common ontologies</a:t>
            </a:r>
          </a:p>
          <a:p>
            <a:endParaRPr lang="en-US" sz="37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endParaRPr sz="37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sz="18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* machine-actionable is a term used by Karen Coyle to mean readable and interpretable by computers or software agents. See her Library Technology Report on </a:t>
            </a:r>
            <a:r>
              <a:rPr lang="en-US" sz="1800" i="1" dirty="0">
                <a:solidFill>
                  <a:srgbClr val="FFFFFF"/>
                </a:solidFill>
                <a:latin typeface="Calibri"/>
                <a:cs typeface="Calibri"/>
              </a:rPr>
              <a:t>Understanding the Semantic Web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 at http://</a:t>
            </a:r>
            <a:r>
              <a:rPr lang="en-US" sz="1800" dirty="0" err="1">
                <a:solidFill>
                  <a:srgbClr val="FFFFFF"/>
                </a:solidFill>
                <a:latin typeface="Calibri"/>
                <a:cs typeface="Calibri"/>
              </a:rPr>
              <a:t>www.metapress.com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/content/g212v1783607/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4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LOD Ontologies &amp; Vocabularies</a:t>
            </a:r>
          </a:p>
        </p:txBody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04300" y="1519988"/>
            <a:ext cx="9410400" cy="57296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URIs link to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</a:t>
            </a:r>
          </a:p>
          <a:p>
            <a:endParaRPr lang="en-US" sz="36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380575" indent="-287545">
              <a:buClr>
                <a:srgbClr val="FFFFFF"/>
              </a:buClr>
              <a:buSzPct val="100900"/>
              <a:buFont typeface="arial"/>
              <a:buAutoNum type="arabicPeriod"/>
            </a:pPr>
            <a:r>
              <a:rPr lang="en-US" sz="36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Reputable machine-readable endpoints</a:t>
            </a:r>
          </a:p>
          <a:p>
            <a:pPr marL="913376" lvl="1" indent="-465142">
              <a:buClr>
                <a:srgbClr val="FFFFFF"/>
              </a:buClr>
              <a:buSzPct val="100900"/>
              <a:buFont typeface="Courier New"/>
              <a:buChar char="o"/>
            </a:pPr>
            <a:r>
              <a:rPr lang="en-US" sz="36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E.g., </a:t>
            </a:r>
            <a:r>
              <a:rPr lang="en-US" sz="36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Worldcat</a:t>
            </a:r>
            <a:r>
              <a:rPr lang="en-US" sz="36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, VIAF, or </a:t>
            </a:r>
            <a:r>
              <a:rPr lang="en-US" sz="3600" dirty="0" err="1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DbPedia</a:t>
            </a:r>
            <a:endParaRPr lang="en-US" sz="3600" dirty="0" smtClean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913376" lvl="1" indent="-465142">
              <a:buClr>
                <a:srgbClr val="FFFFFF"/>
              </a:buClr>
              <a:buSzPct val="100900"/>
              <a:buFont typeface="Courier New"/>
              <a:buChar char="o"/>
            </a:pPr>
            <a:endParaRPr lang="en-US" sz="36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380575" indent="-287545">
              <a:buClr>
                <a:srgbClr val="FFFFFF"/>
              </a:buClr>
              <a:buSzPct val="100900"/>
              <a:buFont typeface="Arial"/>
              <a:buAutoNum type="arabicPeriod"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Calibri"/>
              </a:rPr>
              <a:t>Open Ontologies &amp; Vocabularies</a:t>
            </a:r>
          </a:p>
          <a:p>
            <a:pPr marL="913376" lvl="1" indent="-465142">
              <a:buClr>
                <a:srgbClr val="FFFFFF"/>
              </a:buClr>
              <a:buSzPct val="100900"/>
              <a:buFont typeface="Courier New"/>
              <a:buChar char="o"/>
            </a:pPr>
            <a:r>
              <a:rPr lang="en-US" sz="3600" dirty="0">
                <a:solidFill>
                  <a:srgbClr val="FFFFFF"/>
                </a:solidFill>
                <a:latin typeface="Calibri"/>
                <a:cs typeface="Calibri"/>
              </a:rPr>
              <a:t>E.g., Dublin Core Terms, Library of Congress Subject </a:t>
            </a:r>
            <a:r>
              <a:rPr lang="en-US" sz="3600" dirty="0" smtClean="0">
                <a:solidFill>
                  <a:srgbClr val="FFFFFF"/>
                </a:solidFill>
                <a:latin typeface="Calibri"/>
                <a:cs typeface="Calibri"/>
              </a:rPr>
              <a:t>Headings</a:t>
            </a:r>
            <a:endParaRPr sz="3600"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sz="3600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* See 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Linked Open Vocabularies (LOV) for a list of possible ontologies and vocabularies. </a:t>
            </a:r>
            <a:endParaRPr lang="en-US" sz="1800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alibri"/>
                <a:cs typeface="Calibri"/>
              </a:rPr>
              <a:t>http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://</a:t>
            </a:r>
            <a:r>
              <a:rPr lang="en-US" sz="1800" dirty="0" err="1">
                <a:solidFill>
                  <a:srgbClr val="FFFFFF"/>
                </a:solidFill>
                <a:latin typeface="Calibri"/>
                <a:cs typeface="Calibri"/>
              </a:rPr>
              <a:t>lov.okfn.org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/dataset/</a:t>
            </a:r>
            <a:r>
              <a:rPr lang="en-US" sz="1800" dirty="0" err="1">
                <a:solidFill>
                  <a:srgbClr val="FFFFFF"/>
                </a:solidFill>
                <a:latin typeface="Calibri"/>
                <a:cs typeface="Calibri"/>
              </a:rPr>
              <a:t>lov</a:t>
            </a:r>
            <a:r>
              <a:rPr lang="en-US" sz="18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5 Star Linked Open Data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675" y="1409713"/>
            <a:ext cx="9117724" cy="532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12685" y="6987164"/>
            <a:ext cx="10160099" cy="5612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lt1"/>
                </a:solidFill>
                <a:latin typeface="Calibri"/>
                <a:cs typeface="Calibri"/>
              </a:rPr>
              <a:t>http://5stardata.info/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04811" y="3193025"/>
            <a:ext cx="9626699" cy="1559233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LOD at Montana State University (MSU)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Case Studies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839839" y="2073040"/>
            <a:ext cx="8336936" cy="49610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835147" indent="-742119">
              <a:buClr>
                <a:srgbClr val="FFFFFF"/>
              </a:buClr>
              <a:buSzPct val="100900"/>
              <a:buFont typeface="+mj-lt"/>
              <a:buAutoNum type="arabicPeriod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Book as Linked Data Platform</a:t>
            </a:r>
          </a:p>
          <a:p>
            <a:pPr marL="93031">
              <a:buClr>
                <a:srgbClr val="FFFFFF"/>
              </a:buClr>
              <a:buSzPct val="100900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835147" indent="-742119">
              <a:buClr>
                <a:srgbClr val="FFFFFF"/>
              </a:buClr>
              <a:buSzPct val="100900"/>
              <a:buFont typeface="+mj-lt"/>
              <a:buAutoNum type="arabicPeriod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Linked People</a:t>
            </a:r>
          </a:p>
          <a:p>
            <a:pPr marL="835147" indent="-742119">
              <a:buClr>
                <a:srgbClr val="FFFFFF"/>
              </a:buClr>
              <a:buSzPct val="100900"/>
              <a:buFont typeface="+mj-lt"/>
              <a:buAutoNum type="arabicPeriod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835147" indent="-742119">
              <a:buClr>
                <a:srgbClr val="FFFFFF"/>
              </a:buClr>
              <a:buSzPct val="100900"/>
              <a:buFont typeface="+mj-lt"/>
              <a:buAutoNum type="arabicPeriod"/>
            </a:pP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Web Scale </a:t>
            </a: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Cataloging</a:t>
            </a:r>
            <a:endParaRPr sz="37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4150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04811" y="3193036"/>
            <a:ext cx="9626699" cy="2194233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Semantic Publishing</a:t>
            </a:r>
            <a:br>
              <a:rPr lang="en-US" sz="48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</a:br>
            <a:r>
              <a:rPr lang="en-US" sz="4800" dirty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Book as Linked Data Platform</a:t>
            </a:r>
          </a:p>
        </p:txBody>
      </p:sp>
    </p:spTree>
    <p:extLst>
      <p:ext uri="{BB962C8B-B14F-4D97-AF65-F5344CB8AC3E}">
        <p14:creationId xmlns:p14="http://schemas.microsoft.com/office/powerpoint/2010/main" val="310814420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247650" y="304800"/>
            <a:ext cx="9664700" cy="9144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ct val="95000"/>
              </a:lnSpc>
              <a:buClr>
                <a:schemeClr val="dk2"/>
              </a:buClr>
              <a:buSzPct val="25000"/>
            </a:pPr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twitter as channel (#</a:t>
            </a:r>
            <a:r>
              <a:rPr lang="en-US" sz="4900" dirty="0" err="1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hashtag</a:t>
            </a:r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)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246062" y="1519239"/>
            <a:ext cx="9710736" cy="48863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>
              <a:buNone/>
            </a:pPr>
            <a:endParaRPr dirty="0"/>
          </a:p>
          <a:p>
            <a:pPr marL="114171" lvl="1" indent="0" algn="ctr">
              <a:lnSpc>
                <a:spcPct val="95000"/>
              </a:lnSpc>
              <a:spcBef>
                <a:spcPts val="0"/>
              </a:spcBef>
              <a:buSzPct val="25000"/>
              <a:buNone/>
            </a:pPr>
            <a:r>
              <a:rPr lang="en-US" sz="60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@</a:t>
            </a:r>
            <a:r>
              <a:rPr lang="en-US" sz="6000" dirty="0" err="1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jaclark</a:t>
            </a:r>
            <a:r>
              <a:rPr lang="en-US" sz="60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 </a:t>
            </a:r>
            <a:r>
              <a:rPr lang="en-US" sz="6000" dirty="0" smtClean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#</a:t>
            </a:r>
            <a:r>
              <a:rPr lang="en-US" sz="6000" dirty="0" err="1" smtClean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lod</a:t>
            </a:r>
            <a:endParaRPr lang="en-US" sz="6000" dirty="0">
              <a:solidFill>
                <a:srgbClr val="FFFFFF"/>
              </a:solidFill>
              <a:latin typeface="Calibri"/>
              <a:ea typeface="Verdana"/>
              <a:cs typeface="Calibri"/>
              <a:sym typeface="Verdana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938480"/>
            <a:ext cx="7620002" cy="5743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6672" y="0"/>
            <a:ext cx="5666667" cy="7619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2302" y="2294039"/>
            <a:ext cx="7855417" cy="303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ctrTitle"/>
          </p:nvPr>
        </p:nvSpPr>
        <p:spPr>
          <a:xfrm>
            <a:off x="762000" y="532795"/>
            <a:ext cx="8636000" cy="1379999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The Research</a:t>
            </a:r>
          </a:p>
        </p:txBody>
      </p:sp>
      <p:sp>
        <p:nvSpPr>
          <p:cNvPr id="177" name="Shape 177"/>
          <p:cNvSpPr txBox="1">
            <a:spLocks noGrp="1"/>
          </p:cNvSpPr>
          <p:nvPr>
            <p:ph type="subTitle" idx="1"/>
          </p:nvPr>
        </p:nvSpPr>
        <p:spPr>
          <a:xfrm>
            <a:off x="762000" y="1970039"/>
            <a:ext cx="8636000" cy="5439110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Institute of Museum and Library Services</a:t>
            </a:r>
          </a:p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Sparks Ignition Grant</a:t>
            </a:r>
          </a:p>
          <a:p>
            <a:endParaRPr dirty="0">
              <a:solidFill>
                <a:srgbClr val="FFFFFF"/>
              </a:solidFill>
            </a:endParaRPr>
          </a:p>
          <a:p>
            <a:endParaRPr dirty="0">
              <a:solidFill>
                <a:srgbClr val="FFFFFF"/>
              </a:solidFill>
            </a:endParaRPr>
          </a:p>
        </p:txBody>
      </p:sp>
      <p:pic>
        <p:nvPicPr>
          <p:cNvPr id="178" name="Shape 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2419" y="3580151"/>
            <a:ext cx="7333226" cy="3524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subTitle" idx="1"/>
          </p:nvPr>
        </p:nvSpPr>
        <p:spPr>
          <a:xfrm>
            <a:off x="512101" y="1285417"/>
            <a:ext cx="9361129" cy="5912887"/>
          </a:xfrm>
          <a:prstGeom prst="rect">
            <a:avLst/>
          </a:prstGeom>
        </p:spPr>
        <p:txBody>
          <a:bodyPr lIns="113652" tIns="113652" rIns="113652" bIns="113652" anchor="t" anchorCtr="0">
            <a:noAutofit/>
          </a:bodyPr>
          <a:lstStyle/>
          <a:p>
            <a:pPr algn="l"/>
            <a:r>
              <a:rPr lang="en" sz="2800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Book 1 </a:t>
            </a:r>
          </a:p>
          <a:p>
            <a:pPr algn="l">
              <a:buClr>
                <a:schemeClr val="dk1"/>
              </a:buClr>
              <a:buSzPct val="50000"/>
            </a:pPr>
            <a:r>
              <a:rPr lang="en" sz="2800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demo: </a:t>
            </a:r>
            <a:r>
              <a:rPr lang="en" sz="2800" u="sng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arc.lib.montana.edu/book/home-cooking-history-409</a:t>
            </a:r>
            <a:endParaRPr lang="en" sz="2800" u="sng" dirty="0">
              <a:solidFill>
                <a:schemeClr val="bg1"/>
              </a:solidFill>
              <a:latin typeface="Calibri"/>
              <a:ea typeface="Lato"/>
              <a:cs typeface="Calibri"/>
              <a:sym typeface="Lato"/>
              <a:hlinkClick r:id="rId3"/>
            </a:endParaRPr>
          </a:p>
          <a:p>
            <a:pPr algn="l">
              <a:buClr>
                <a:schemeClr val="dk1"/>
              </a:buClr>
              <a:buSzPct val="50000"/>
            </a:pPr>
            <a:r>
              <a:rPr lang="en" sz="2800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code: </a:t>
            </a:r>
            <a:r>
              <a:rPr lang="en" sz="2800" u="sng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github.com/jasonclark/bib-template</a:t>
            </a:r>
            <a:endParaRPr lang="en" sz="2800" u="sng" dirty="0">
              <a:solidFill>
                <a:schemeClr val="bg1"/>
              </a:solidFill>
              <a:latin typeface="Calibri"/>
              <a:ea typeface="Lato"/>
              <a:cs typeface="Calibri"/>
              <a:sym typeface="Lato"/>
              <a:hlinkClick r:id="rId4"/>
            </a:endParaRPr>
          </a:p>
          <a:p>
            <a:pPr algn="l">
              <a:buClr>
                <a:schemeClr val="dk1"/>
              </a:buClr>
            </a:pPr>
            <a:endParaRPr sz="2800" dirty="0">
              <a:solidFill>
                <a:schemeClr val="bg1"/>
              </a:solidFill>
              <a:latin typeface="Calibri"/>
              <a:ea typeface="Lato"/>
              <a:cs typeface="Calibri"/>
              <a:sym typeface="Lato"/>
            </a:endParaRPr>
          </a:p>
          <a:p>
            <a:pPr algn="l"/>
            <a:endParaRPr sz="2800" dirty="0">
              <a:solidFill>
                <a:schemeClr val="bg1"/>
              </a:solidFill>
              <a:latin typeface="Calibri"/>
              <a:ea typeface="Lato"/>
              <a:cs typeface="Calibri"/>
              <a:sym typeface="Lato"/>
            </a:endParaRPr>
          </a:p>
          <a:p>
            <a:pPr algn="l"/>
            <a:r>
              <a:rPr lang="en" sz="2800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Book 2</a:t>
            </a:r>
          </a:p>
          <a:p>
            <a:pPr algn="l">
              <a:buClr>
                <a:schemeClr val="dk1"/>
              </a:buClr>
              <a:buSzPct val="50000"/>
            </a:pPr>
            <a:r>
              <a:rPr lang="en" sz="2800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demo: </a:t>
            </a:r>
            <a:r>
              <a:rPr lang="en" sz="2800" u="sng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arc.lib.montana.edu/book/opsis</a:t>
            </a:r>
            <a:endParaRPr lang="en" sz="2800" u="sng" dirty="0">
              <a:solidFill>
                <a:schemeClr val="bg1"/>
              </a:solidFill>
              <a:latin typeface="Calibri"/>
              <a:ea typeface="Lato"/>
              <a:cs typeface="Calibri"/>
              <a:sym typeface="Lato"/>
              <a:hlinkClick r:id="rId5"/>
            </a:endParaRPr>
          </a:p>
          <a:p>
            <a:pPr algn="l">
              <a:buClr>
                <a:schemeClr val="dk1"/>
              </a:buClr>
              <a:buSzPct val="50000"/>
            </a:pPr>
            <a:r>
              <a:rPr lang="en" sz="2800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code: </a:t>
            </a:r>
            <a:r>
              <a:rPr lang="en" sz="2800" u="sng" dirty="0">
                <a:solidFill>
                  <a:schemeClr val="bg1"/>
                </a:solidFill>
                <a:latin typeface="Calibri"/>
                <a:ea typeface="Lato"/>
                <a:cs typeface="Calibri"/>
                <a:sym typeface="Lato"/>
              </a:rPr>
              <a:t>github.com/msulibrary/bib-template-fiction</a:t>
            </a:r>
            <a:endParaRPr lang="en" sz="2800" u="sng" dirty="0">
              <a:solidFill>
                <a:schemeClr val="bg1"/>
              </a:solidFill>
              <a:latin typeface="Calibri"/>
              <a:ea typeface="Lato"/>
              <a:cs typeface="Calibri"/>
              <a:sym typeface="Lato"/>
              <a:hlinkClick r:id="rId6"/>
            </a:endParaRPr>
          </a:p>
          <a:p>
            <a:pPr algn="l"/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algn="l"/>
            <a:endParaRPr lang="en-US" dirty="0" smtClean="0">
              <a:latin typeface="Calibri"/>
              <a:ea typeface="Lato"/>
              <a:cs typeface="Calibri"/>
              <a:sym typeface="Lato"/>
            </a:endParaRPr>
          </a:p>
          <a:p>
            <a:pPr algn="l"/>
            <a:endParaRPr lang="en-US" dirty="0">
              <a:latin typeface="Lato"/>
              <a:ea typeface="Lato"/>
              <a:cs typeface="Lato"/>
              <a:sym typeface="Lato"/>
            </a:endParaRPr>
          </a:p>
          <a:p>
            <a:pPr algn="l"/>
            <a:endParaRPr lang="en-US" dirty="0">
              <a:latin typeface="Calibri"/>
              <a:ea typeface="Lato"/>
              <a:cs typeface="Calibri"/>
              <a:sym typeface="Lato"/>
            </a:endParaRPr>
          </a:p>
          <a:p>
            <a:pPr algn="l"/>
            <a:r>
              <a:rPr lang="en-US" sz="1800" dirty="0" smtClean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* Additional prototypes in development for textbook and an academic journal</a:t>
            </a:r>
            <a:endParaRPr sz="1800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ctrTitle"/>
          </p:nvPr>
        </p:nvSpPr>
        <p:spPr>
          <a:xfrm>
            <a:off x="79511" y="2011002"/>
            <a:ext cx="10000999" cy="1873332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sz="4800" dirty="0">
                <a:solidFill>
                  <a:srgbClr val="FFFFFF"/>
                </a:solidFill>
                <a:latin typeface="Calibri"/>
                <a:cs typeface="Calibri"/>
              </a:rPr>
              <a:t>Every Book its [machine] Reader</a:t>
            </a:r>
          </a:p>
        </p:txBody>
      </p:sp>
      <p:sp>
        <p:nvSpPr>
          <p:cNvPr id="145" name="Shape 145"/>
          <p:cNvSpPr txBox="1"/>
          <p:nvPr/>
        </p:nvSpPr>
        <p:spPr>
          <a:xfrm>
            <a:off x="253011" y="4732125"/>
            <a:ext cx="9653999" cy="2414665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ctr" anchorCtr="0">
            <a:noAutofit/>
          </a:bodyPr>
          <a:lstStyle/>
          <a:p>
            <a:pPr algn="ctr"/>
            <a:r>
              <a:rPr lang="en" sz="3600" dirty="0">
                <a:solidFill>
                  <a:schemeClr val="accent6"/>
                </a:solidFill>
                <a:latin typeface="Calibri"/>
                <a:ea typeface="Lato"/>
                <a:cs typeface="Calibri"/>
                <a:sym typeface="Lato"/>
              </a:rPr>
              <a:t>Apologies to Ranganathan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4361" y="440444"/>
            <a:ext cx="7620000" cy="63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Shape 3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687" y="386346"/>
            <a:ext cx="5694517" cy="6847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ctrTitle"/>
          </p:nvPr>
        </p:nvSpPr>
        <p:spPr>
          <a:xfrm>
            <a:off x="762000" y="1949224"/>
            <a:ext cx="8636000" cy="1718221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Structured Data</a:t>
            </a:r>
          </a:p>
        </p:txBody>
      </p:sp>
      <p:sp>
        <p:nvSpPr>
          <p:cNvPr id="254" name="Shape 254"/>
          <p:cNvSpPr txBox="1">
            <a:spLocks noGrp="1"/>
          </p:cNvSpPr>
          <p:nvPr>
            <p:ph type="subTitle" idx="1"/>
          </p:nvPr>
        </p:nvSpPr>
        <p:spPr>
          <a:xfrm>
            <a:off x="762000" y="4207500"/>
            <a:ext cx="8636000" cy="1162665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</a:rPr>
              <a:t>Data Model + Machine Readability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ctrTitle"/>
          </p:nvPr>
        </p:nvSpPr>
        <p:spPr>
          <a:xfrm>
            <a:off x="762000" y="2345700"/>
            <a:ext cx="8636000" cy="1718221"/>
          </a:xfrm>
          <a:prstGeom prst="rect">
            <a:avLst/>
          </a:prstGeom>
        </p:spPr>
        <p:txBody>
          <a:bodyPr lIns="113696" tIns="113696" rIns="113696" bIns="113696" anchor="b" anchorCtr="0">
            <a:noAutofit/>
          </a:bodyPr>
          <a:lstStyle/>
          <a:p>
            <a:pPr algn="l"/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ubTitle" idx="1"/>
          </p:nvPr>
        </p:nvSpPr>
        <p:spPr>
          <a:xfrm>
            <a:off x="762000" y="4207494"/>
            <a:ext cx="8636000" cy="1162665"/>
          </a:xfrm>
          <a:prstGeom prst="rect">
            <a:avLst/>
          </a:prstGeom>
        </p:spPr>
        <p:txBody>
          <a:bodyPr lIns="113696" tIns="113696" rIns="113696" bIns="113696" anchor="t" anchorCtr="0">
            <a:noAutofit/>
          </a:bodyPr>
          <a:lstStyle/>
          <a:p>
            <a:r>
              <a:rPr lang="en"/>
              <a:t>XML, JSON</a:t>
            </a:r>
          </a:p>
          <a:p>
            <a:r>
              <a:rPr lang="en" sz="2200"/>
              <a:t>/home-cooking-history-409/api.php?type=recipe&amp;id=1&amp;num=1&amp;format=xml</a:t>
            </a: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" y="476815"/>
            <a:ext cx="10159999" cy="6121778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x="139" y="6598594"/>
            <a:ext cx="10160000" cy="857535"/>
          </a:xfrm>
          <a:prstGeom prst="rect">
            <a:avLst/>
          </a:prstGeom>
          <a:noFill/>
          <a:ln>
            <a:noFill/>
          </a:ln>
        </p:spPr>
        <p:txBody>
          <a:bodyPr lIns="113696" tIns="113696" rIns="113696" bIns="113696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dk1"/>
                </a:solidFill>
                <a:latin typeface="Calibri"/>
                <a:cs typeface="Calibri"/>
              </a:rPr>
              <a:t>...api?id=1&amp;format=xml</a:t>
            </a:r>
          </a:p>
          <a:p>
            <a:pPr algn="ctr">
              <a:buClr>
                <a:schemeClr val="dk1"/>
              </a:buClr>
              <a:buSzPct val="61111"/>
            </a:pPr>
            <a:r>
              <a:rPr lang="en" sz="2400" dirty="0">
                <a:solidFill>
                  <a:schemeClr val="dk1"/>
                </a:solidFill>
                <a:latin typeface="Calibri"/>
                <a:cs typeface="Calibri"/>
              </a:rPr>
              <a:t>...api?type=search&amp;q=poetry&amp;format=json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12685" y="6800646"/>
            <a:ext cx="10160099" cy="747804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>
            <a:noAutofit/>
          </a:bodyPr>
          <a:lstStyle/>
          <a:p>
            <a:pPr lvl="0"/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Linking Open Data cloud diagram 2014, by Max </a:t>
            </a:r>
            <a:r>
              <a:rPr lang="en-US" sz="1700" dirty="0" err="1">
                <a:solidFill>
                  <a:schemeClr val="lt1"/>
                </a:solidFill>
                <a:latin typeface="Calibri"/>
                <a:cs typeface="Calibri"/>
              </a:rPr>
              <a:t>Schmachtenberg</a:t>
            </a:r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, Christian </a:t>
            </a:r>
            <a:r>
              <a:rPr lang="en-US" sz="1700" dirty="0" err="1">
                <a:solidFill>
                  <a:schemeClr val="lt1"/>
                </a:solidFill>
                <a:latin typeface="Calibri"/>
                <a:cs typeface="Calibri"/>
              </a:rPr>
              <a:t>Bizer</a:t>
            </a:r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, </a:t>
            </a:r>
            <a:r>
              <a:rPr lang="en-US" sz="1700" dirty="0" err="1">
                <a:solidFill>
                  <a:schemeClr val="lt1"/>
                </a:solidFill>
                <a:latin typeface="Calibri"/>
                <a:cs typeface="Calibri"/>
              </a:rPr>
              <a:t>Anja</a:t>
            </a:r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 </a:t>
            </a:r>
            <a:r>
              <a:rPr lang="en-US" sz="1700" dirty="0" err="1">
                <a:solidFill>
                  <a:schemeClr val="lt1"/>
                </a:solidFill>
                <a:latin typeface="Calibri"/>
                <a:cs typeface="Calibri"/>
              </a:rPr>
              <a:t>Jentzsch</a:t>
            </a:r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 and Richard </a:t>
            </a:r>
            <a:r>
              <a:rPr lang="en-US" sz="1700" dirty="0" err="1">
                <a:solidFill>
                  <a:schemeClr val="lt1"/>
                </a:solidFill>
                <a:latin typeface="Calibri"/>
                <a:cs typeface="Calibri"/>
              </a:rPr>
              <a:t>Cyganiak</a:t>
            </a:r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. http://</a:t>
            </a:r>
            <a:r>
              <a:rPr lang="en-US" sz="1700" dirty="0" err="1">
                <a:solidFill>
                  <a:schemeClr val="lt1"/>
                </a:solidFill>
                <a:latin typeface="Calibri"/>
                <a:cs typeface="Calibri"/>
              </a:rPr>
              <a:t>lod-cloud.net</a:t>
            </a:r>
            <a:r>
              <a:rPr lang="en-US" sz="1700" dirty="0">
                <a:solidFill>
                  <a:schemeClr val="lt1"/>
                </a:solidFill>
                <a:latin typeface="Calibri"/>
                <a:cs typeface="Calibri"/>
              </a:rPr>
              <a:t>/</a:t>
            </a:r>
          </a:p>
        </p:txBody>
      </p:sp>
      <p:pic>
        <p:nvPicPr>
          <p:cNvPr id="2" name="Picture 1" descr="lod-cloud_color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0160000" cy="665051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ctrTitle"/>
          </p:nvPr>
        </p:nvSpPr>
        <p:spPr>
          <a:xfrm>
            <a:off x="762000" y="2345706"/>
            <a:ext cx="8636000" cy="1718221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Schema.org</a:t>
            </a:r>
          </a:p>
        </p:txBody>
      </p:sp>
      <p:sp>
        <p:nvSpPr>
          <p:cNvPr id="260" name="Shape 260"/>
          <p:cNvSpPr txBox="1">
            <a:spLocks noGrp="1"/>
          </p:cNvSpPr>
          <p:nvPr>
            <p:ph type="subTitle" idx="1"/>
          </p:nvPr>
        </p:nvSpPr>
        <p:spPr>
          <a:xfrm>
            <a:off x="762000" y="4207500"/>
            <a:ext cx="8636000" cy="1162665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C</a:t>
            </a:r>
            <a:r>
              <a:rPr lang="en" dirty="0" smtClean="0">
                <a:solidFill>
                  <a:schemeClr val="accent6"/>
                </a:solidFill>
                <a:latin typeface="Calibri"/>
                <a:cs typeface="Calibri"/>
              </a:rPr>
              <a:t>ontrolled </a:t>
            </a:r>
            <a:r>
              <a:rPr lang="en-US" dirty="0">
                <a:solidFill>
                  <a:schemeClr val="accent6"/>
                </a:solidFill>
                <a:latin typeface="Calibri"/>
                <a:cs typeface="Calibri"/>
              </a:rPr>
              <a:t>V</a:t>
            </a:r>
            <a:r>
              <a:rPr lang="en" dirty="0" smtClean="0">
                <a:solidFill>
                  <a:schemeClr val="accent6"/>
                </a:solidFill>
                <a:latin typeface="Calibri"/>
                <a:cs typeface="Calibri"/>
              </a:rPr>
              <a:t>ocabulary</a:t>
            </a:r>
            <a:endParaRPr lang="en" dirty="0">
              <a:solidFill>
                <a:schemeClr val="accent6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4372"/>
            <a:ext cx="10160000" cy="6991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Shape 3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161052"/>
            <a:ext cx="10160001" cy="7297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ctrTitle"/>
          </p:nvPr>
        </p:nvSpPr>
        <p:spPr>
          <a:xfrm>
            <a:off x="762000" y="450697"/>
            <a:ext cx="8636000" cy="1718221"/>
          </a:xfrm>
          <a:prstGeom prst="rect">
            <a:avLst/>
          </a:prstGeom>
        </p:spPr>
        <p:txBody>
          <a:bodyPr lIns="113724" tIns="113724" rIns="113724" bIns="113724" anchor="b" anchorCtr="0">
            <a:noAutofit/>
          </a:bodyPr>
          <a:lstStyle/>
          <a:p>
            <a:r>
              <a:rPr lang="en" b="0" dirty="0">
                <a:solidFill>
                  <a:schemeClr val="bg1"/>
                </a:solidFill>
                <a:latin typeface="Calibri"/>
                <a:cs typeface="Calibri"/>
              </a:rPr>
              <a:t>What if?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ubTitle" idx="1"/>
          </p:nvPr>
        </p:nvSpPr>
        <p:spPr>
          <a:xfrm>
            <a:off x="762000" y="2650559"/>
            <a:ext cx="8636000" cy="1868443"/>
          </a:xfrm>
          <a:prstGeom prst="rect">
            <a:avLst/>
          </a:prstGeom>
        </p:spPr>
        <p:txBody>
          <a:bodyPr lIns="113724" tIns="113724" rIns="113724" bIns="113724" anchor="t" anchorCtr="0">
            <a:noAutofit/>
          </a:bodyPr>
          <a:lstStyle/>
          <a:p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Books were machine indexed </a:t>
            </a:r>
          </a:p>
          <a:p>
            <a:r>
              <a:rPr lang="en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for semantic discovery</a:t>
            </a:r>
          </a:p>
          <a:p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dirty="0"/>
          </a:p>
        </p:txBody>
      </p:sp>
      <p:sp>
        <p:nvSpPr>
          <p:cNvPr id="111" name="Shape 111"/>
          <p:cNvSpPr txBox="1">
            <a:spLocks noGrp="1"/>
          </p:cNvSpPr>
          <p:nvPr>
            <p:ph type="subTitle" idx="4294967295"/>
          </p:nvPr>
        </p:nvSpPr>
        <p:spPr>
          <a:xfrm>
            <a:off x="952194" y="4834208"/>
            <a:ext cx="8636000" cy="1868443"/>
          </a:xfrm>
          <a:prstGeom prst="rect">
            <a:avLst/>
          </a:prstGeom>
        </p:spPr>
        <p:txBody>
          <a:bodyPr lIns="113724" tIns="113724" rIns="113724" bIns="113724" anchor="t" anchorCtr="0">
            <a:noAutofit/>
          </a:bodyPr>
          <a:lstStyle/>
          <a:p>
            <a:pPr algn="ctr"/>
            <a:r>
              <a:rPr lang="en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Journal articles were semantically tagged at the page level</a:t>
            </a:r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Shape 2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0808" y="714069"/>
            <a:ext cx="8603226" cy="602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00" y="2661419"/>
            <a:ext cx="7619998" cy="25029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chemeClr val="lt1"/>
                </a:solidFill>
                <a:latin typeface="Calibri"/>
                <a:cs typeface="Calibri"/>
              </a:rPr>
              <a:t>Behavioral Metadata</a:t>
            </a:r>
            <a:br>
              <a:rPr lang="en-US" sz="4900" dirty="0">
                <a:solidFill>
                  <a:schemeClr val="lt1"/>
                </a:solidFill>
                <a:latin typeface="Calibri"/>
                <a:cs typeface="Calibri"/>
              </a:rPr>
            </a:br>
            <a:endParaRPr lang="en-US" sz="4900" dirty="0">
              <a:solidFill>
                <a:srgbClr val="FFFFFF"/>
              </a:solidFill>
              <a:latin typeface="Calibri"/>
              <a:ea typeface="verdana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699564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7 at 8.28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07" y="0"/>
            <a:ext cx="9374008" cy="69411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871" y="7087422"/>
            <a:ext cx="9996129" cy="461641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https://</a:t>
            </a:r>
            <a:r>
              <a:rPr lang="en-US" sz="2400" dirty="0" err="1">
                <a:solidFill>
                  <a:schemeClr val="bg1"/>
                </a:solidFill>
              </a:rPr>
              <a:t>arc.lib.montana.edu</a:t>
            </a:r>
            <a:r>
              <a:rPr lang="en-US" sz="2400" dirty="0">
                <a:solidFill>
                  <a:schemeClr val="bg1"/>
                </a:solidFill>
              </a:rPr>
              <a:t>/book/</a:t>
            </a:r>
            <a:r>
              <a:rPr lang="en-US" sz="2400" dirty="0" err="1">
                <a:solidFill>
                  <a:schemeClr val="bg1"/>
                </a:solidFill>
              </a:rPr>
              <a:t>opsis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  <a:r>
              <a:rPr lang="en-US" sz="2400" dirty="0" err="1">
                <a:solidFill>
                  <a:schemeClr val="bg1"/>
                </a:solidFill>
              </a:rPr>
              <a:t>item.json?id</a:t>
            </a:r>
            <a:r>
              <a:rPr lang="en-US" sz="2400" dirty="0">
                <a:solidFill>
                  <a:schemeClr val="bg1"/>
                </a:solidFill>
              </a:rPr>
              <a:t>=4</a:t>
            </a:r>
          </a:p>
        </p:txBody>
      </p:sp>
    </p:spTree>
    <p:extLst>
      <p:ext uri="{BB962C8B-B14F-4D97-AF65-F5344CB8AC3E}">
        <p14:creationId xmlns:p14="http://schemas.microsoft.com/office/powerpoint/2010/main" val="420212118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04811" y="3193028"/>
            <a:ext cx="9626699" cy="3054553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Machine Definitions</a:t>
            </a:r>
            <a:b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</a:br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/>
            </a:r>
            <a:b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</a:b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ea typeface="verdana"/>
                <a:cs typeface="Calibri"/>
                <a:sym typeface="verdana"/>
              </a:rPr>
              <a:t>Linked People</a:t>
            </a:r>
            <a:b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ea typeface="verdana"/>
                <a:cs typeface="Calibri"/>
                <a:sym typeface="verdana"/>
              </a:rPr>
            </a:b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ea typeface="verdana"/>
                <a:cs typeface="Calibri"/>
                <a:sym typeface="verdana"/>
              </a:rPr>
              <a:t>www.lib.montana.edu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ea typeface="verdana"/>
                <a:cs typeface="Calibri"/>
                <a:sym typeface="verdana"/>
              </a:rPr>
              <a:t>/people</a:t>
            </a:r>
          </a:p>
        </p:txBody>
      </p:sp>
    </p:spTree>
    <p:extLst>
      <p:ext uri="{BB962C8B-B14F-4D97-AF65-F5344CB8AC3E}">
        <p14:creationId xmlns:p14="http://schemas.microsoft.com/office/powerpoint/2010/main" val="186728629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ctrTitle"/>
          </p:nvPr>
        </p:nvSpPr>
        <p:spPr>
          <a:xfrm>
            <a:off x="762000" y="2345706"/>
            <a:ext cx="8636000" cy="1718221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Linked Data is People</a:t>
            </a:r>
            <a:r>
              <a:rPr lang="en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27" name="Shape 27"/>
          <p:cNvSpPr txBox="1">
            <a:spLocks noGrp="1"/>
          </p:cNvSpPr>
          <p:nvPr>
            <p:ph type="subTitle" idx="1"/>
          </p:nvPr>
        </p:nvSpPr>
        <p:spPr>
          <a:xfrm>
            <a:off x="762000" y="4207491"/>
            <a:ext cx="8636000" cy="2015999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r>
              <a:rPr lang="en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Using Linked Data to Reshape </a:t>
            </a:r>
          </a:p>
          <a:p>
            <a:r>
              <a:rPr lang="en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the Library Staff Directory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LOD in Libraries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627210" cy="49610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570857" indent="-570857">
              <a:buClr>
                <a:schemeClr val="lt1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chemeClr val="lt1"/>
                </a:solidFill>
                <a:latin typeface="Calibri"/>
                <a:ea typeface="open sans"/>
                <a:cs typeface="Calibri"/>
                <a:sym typeface="arial"/>
              </a:rPr>
              <a:t>UNLV Linked Data Project</a:t>
            </a:r>
          </a:p>
          <a:p>
            <a:pPr marL="494739" lvl="1">
              <a:buClr>
                <a:srgbClr val="FFFFFF"/>
              </a:buClr>
              <a:buSzPct val="100000"/>
            </a:pPr>
            <a:r>
              <a:rPr lang="en-US" sz="30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www.library.unlv.edu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/linked-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data</a:t>
            </a:r>
            <a:endParaRPr lang="en-US"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951433" lvl="1" indent="-456694">
              <a:buClr>
                <a:srgbClr val="FFFFFF"/>
              </a:buClr>
              <a:buSzPct val="100000"/>
              <a:buFont typeface="Arial"/>
              <a:buChar char="•"/>
            </a:pPr>
            <a:endParaRPr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Worldcat</a:t>
            </a: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</a:t>
            </a:r>
          </a:p>
          <a:p>
            <a:pPr marL="494739" lvl="1">
              <a:buClr>
                <a:srgbClr val="FFFFFF"/>
              </a:buClr>
              <a:buSzPct val="100000"/>
            </a:pPr>
            <a:r>
              <a:rPr lang="en-US" sz="30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www.oclc.org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data.en.html</a:t>
            </a:r>
            <a:endParaRPr lang="en-US"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456694" indent="-456694">
              <a:buFont typeface="Arial"/>
              <a:buChar char="•"/>
            </a:pPr>
            <a:endParaRPr sz="30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Europeana</a:t>
            </a: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Linked Open Data</a:t>
            </a:r>
          </a:p>
          <a:p>
            <a:pPr marL="494739" lvl="1">
              <a:buClr>
                <a:srgbClr val="FFFFFF"/>
              </a:buClr>
              <a:buSzPct val="100000"/>
            </a:pPr>
            <a:r>
              <a:rPr lang="en-US" sz="30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labs.europeana.eu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api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/linked-open-data/introduction/</a:t>
            </a:r>
          </a:p>
          <a:p>
            <a:endParaRPr sz="3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685978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14"/>
            <a:ext cx="10159999" cy="76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762000" y="561288"/>
            <a:ext cx="8636000" cy="6104443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pPr algn="l">
              <a:lnSpc>
                <a:spcPct val="115000"/>
              </a:lnSpc>
            </a:pPr>
            <a:endParaRPr sz="2200">
              <a:solidFill>
                <a:schemeClr val="dk1"/>
              </a:solidFill>
            </a:endParaRPr>
          </a:p>
          <a:p>
            <a:pPr algn="l"/>
            <a:endParaRPr sz="2200">
              <a:solidFill>
                <a:srgbClr val="434343"/>
              </a:solidFill>
            </a:endParaRPr>
          </a:p>
        </p:txBody>
      </p:sp>
      <p:pic>
        <p:nvPicPr>
          <p:cNvPr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"/>
            <a:ext cx="10160002" cy="66184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ctrTitle"/>
          </p:nvPr>
        </p:nvSpPr>
        <p:spPr>
          <a:xfrm>
            <a:off x="762000" y="2345706"/>
            <a:ext cx="8636000" cy="1718221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How are people and data understood?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subTitle" idx="1"/>
          </p:nvPr>
        </p:nvSpPr>
        <p:spPr>
          <a:xfrm>
            <a:off x="762000" y="4207500"/>
            <a:ext cx="8636000" cy="1162665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r>
              <a:rPr lang="en" dirty="0"/>
              <a:t>By machines and by humans</a:t>
            </a:r>
          </a:p>
          <a:p>
            <a:endParaRPr dirty="0"/>
          </a:p>
          <a:p>
            <a:endParaRPr sz="22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/>
        </p:nvSpPr>
        <p:spPr>
          <a:xfrm>
            <a:off x="547389" y="1199903"/>
            <a:ext cx="9212666" cy="5554221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t" anchorCtr="0">
            <a:noAutofit/>
          </a:bodyPr>
          <a:lstStyle/>
          <a:p>
            <a:pPr algn="ctr"/>
            <a:endParaRPr sz="2200" dirty="0">
              <a:solidFill>
                <a:srgbClr val="FFFFFF"/>
              </a:solidFill>
            </a:endParaRPr>
          </a:p>
          <a:p>
            <a:pPr algn="ctr"/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Create distributed, linked, flexible data systems.</a:t>
            </a:r>
          </a:p>
          <a:p>
            <a:pPr algn="ctr"/>
            <a:endParaRPr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/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Add context and dimension to data.</a:t>
            </a:r>
          </a:p>
          <a:p>
            <a:pPr algn="ctr"/>
            <a:endParaRPr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/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Demonstrate relationships among data based on standardized and reusable vocabulary</a:t>
            </a:r>
          </a:p>
          <a:p>
            <a:pPr algn="ctr"/>
            <a:endParaRPr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/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Networked data is smarter data.</a:t>
            </a:r>
          </a:p>
          <a:p>
            <a:pPr algn="ctr"/>
            <a:endParaRPr sz="2200" dirty="0">
              <a:solidFill>
                <a:srgbClr val="FFFFFF"/>
              </a:solidFill>
            </a:endParaRPr>
          </a:p>
          <a:p>
            <a:pPr algn="ctr"/>
            <a:endParaRPr sz="2200" dirty="0">
              <a:solidFill>
                <a:srgbClr val="FFFFFF"/>
              </a:solidFill>
            </a:endParaRPr>
          </a:p>
          <a:p>
            <a:pPr algn="ctr"/>
            <a:endParaRPr sz="22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/>
          <p:nvPr/>
        </p:nvSpPr>
        <p:spPr>
          <a:xfrm>
            <a:off x="918668" y="712162"/>
            <a:ext cx="8577666" cy="6238665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t" anchorCtr="0">
            <a:noAutofit/>
          </a:bodyPr>
          <a:lstStyle/>
          <a:p>
            <a:pPr marL="568301">
              <a:lnSpc>
                <a:spcPct val="115000"/>
              </a:lnSpc>
            </a:pPr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Applying the concept of linked data for our local community</a:t>
            </a:r>
          </a:p>
          <a:p>
            <a:pPr marL="568301">
              <a:lnSpc>
                <a:spcPct val="115000"/>
              </a:lnSpc>
            </a:pPr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</a:p>
          <a:p>
            <a:pPr marL="568301">
              <a:lnSpc>
                <a:spcPct val="115000"/>
              </a:lnSpc>
            </a:pPr>
            <a:r>
              <a:rPr lang="en" sz="3200" dirty="0">
                <a:solidFill>
                  <a:srgbClr val="FFFFFF"/>
                </a:solidFill>
                <a:latin typeface="Calibri"/>
                <a:cs typeface="Calibri"/>
              </a:rPr>
              <a:t>Finding a real-world use-case for graph modeling using open source tools</a:t>
            </a:r>
          </a:p>
          <a:p>
            <a:pPr marL="568301">
              <a:lnSpc>
                <a:spcPct val="115000"/>
              </a:lnSpc>
            </a:pPr>
            <a:endParaRPr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568301">
              <a:lnSpc>
                <a:spcPct val="115000"/>
              </a:lnSpc>
            </a:pPr>
            <a:endParaRPr sz="32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568301">
              <a:lnSpc>
                <a:spcPct val="115000"/>
              </a:lnSpc>
            </a:pPr>
            <a:r>
              <a:rPr lang="en" sz="3200" b="1" dirty="0">
                <a:solidFill>
                  <a:srgbClr val="FFFFFF"/>
                </a:solidFill>
                <a:latin typeface="Calibri"/>
                <a:cs typeface="Calibri"/>
              </a:rPr>
              <a:t>What if our people could be discovered and understood</a:t>
            </a:r>
            <a:r>
              <a:rPr lang="en" sz="3200" b="1" dirty="0" smtClean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000" dirty="0">
              <a:solidFill>
                <a:srgbClr val="FFFFFF"/>
              </a:solidFill>
            </a:endParaRPr>
          </a:p>
          <a:p>
            <a:endParaRPr sz="30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/>
        </p:nvSpPr>
        <p:spPr>
          <a:xfrm>
            <a:off x="1057889" y="2507146"/>
            <a:ext cx="7928000" cy="2760444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t" anchorCtr="0">
            <a:noAutofit/>
          </a:bodyPr>
          <a:lstStyle/>
          <a:p>
            <a:pPr algn="ctr"/>
            <a:r>
              <a:rPr lang="en" sz="4000" dirty="0">
                <a:solidFill>
                  <a:srgbClr val="FFFFFF"/>
                </a:solidFill>
                <a:latin typeface="Calibri"/>
                <a:cs typeface="Calibri"/>
              </a:rPr>
              <a:t>Where are your people?</a:t>
            </a:r>
          </a:p>
          <a:p>
            <a:pPr algn="ctr"/>
            <a:endParaRPr sz="4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ctr"/>
            <a:r>
              <a:rPr lang="en" sz="4000" dirty="0">
                <a:solidFill>
                  <a:srgbClr val="FFFFFF"/>
                </a:solidFill>
                <a:latin typeface="Calibri"/>
                <a:cs typeface="Calibri"/>
              </a:rPr>
              <a:t>Where are your concepts</a:t>
            </a:r>
            <a:r>
              <a:rPr lang="en" sz="4000" dirty="0">
                <a:solidFill>
                  <a:srgbClr val="FFFFFF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351" y="14"/>
            <a:ext cx="9921321" cy="762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146966"/>
            <a:ext cx="10160001" cy="7326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An </a:t>
            </a:r>
            <a:r>
              <a:rPr lang="en-US" sz="4900" dirty="0" smtClean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Ontology</a:t>
            </a:r>
            <a:endParaRPr lang="en-US" sz="4900" dirty="0">
              <a:solidFill>
                <a:srgbClr val="FFFFFF"/>
              </a:solidFill>
              <a:latin typeface="Calibri"/>
              <a:ea typeface="verdana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4142483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660" y="0"/>
            <a:ext cx="9040678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LOD in Libraries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49610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570857" indent="-570857">
              <a:buClr>
                <a:schemeClr val="lt1"/>
              </a:buClr>
              <a:buSzPct val="100900"/>
              <a:buFont typeface="Arial"/>
              <a:buChar char="•"/>
            </a:pPr>
            <a:r>
              <a:rPr lang="en-US" sz="3700" dirty="0" err="1">
                <a:solidFill>
                  <a:schemeClr val="lt1"/>
                </a:solidFill>
                <a:latin typeface="Calibri"/>
                <a:ea typeface="open sans"/>
                <a:cs typeface="Calibri"/>
                <a:sym typeface="arial"/>
              </a:rPr>
              <a:t>iiiff</a:t>
            </a:r>
            <a:endParaRPr lang="en-US" sz="3700" dirty="0">
              <a:solidFill>
                <a:schemeClr val="lt1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494739" lvl="1">
              <a:buClr>
                <a:srgbClr val="FFFFFF"/>
              </a:buClr>
              <a:buSzPct val="100000"/>
            </a:pPr>
            <a:r>
              <a:rPr lang="en-US" sz="30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iiif.io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endParaRPr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DPLA </a:t>
            </a:r>
          </a:p>
          <a:p>
            <a:pPr marL="494739" lvl="1">
              <a:buClr>
                <a:srgbClr val="FFFFFF"/>
              </a:buClr>
              <a:buSzPct val="100000"/>
            </a:pPr>
            <a:r>
              <a:rPr lang="en-US" sz="30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dp.la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/info/developers/codex/responses/field-reference/</a:t>
            </a:r>
          </a:p>
          <a:p>
            <a:pPr marL="456694" indent="-456694">
              <a:buFont typeface="Arial"/>
              <a:buChar char="•"/>
            </a:pPr>
            <a:endParaRPr sz="30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Vivo</a:t>
            </a:r>
          </a:p>
          <a:p>
            <a:pPr marL="494739" lvl="1">
              <a:buClr>
                <a:srgbClr val="FFFFFF"/>
              </a:buClr>
              <a:buSzPct val="100000"/>
            </a:pPr>
            <a:r>
              <a:rPr lang="en-US" sz="30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 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:/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vivoweb.org</a:t>
            </a:r>
            <a:endParaRPr lang="en-US"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endParaRPr sz="3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84338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subTitle" idx="1"/>
          </p:nvPr>
        </p:nvSpPr>
        <p:spPr>
          <a:xfrm>
            <a:off x="762000" y="561288"/>
            <a:ext cx="8636000" cy="6104443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pPr algn="l">
              <a:lnSpc>
                <a:spcPct val="115000"/>
              </a:lnSpc>
            </a:pPr>
            <a:endParaRPr sz="2200">
              <a:solidFill>
                <a:schemeClr val="dk1"/>
              </a:solidFill>
            </a:endParaRPr>
          </a:p>
          <a:p>
            <a:pPr algn="l"/>
            <a:endParaRPr sz="2200">
              <a:solidFill>
                <a:srgbClr val="434343"/>
              </a:solidFill>
            </a:endParaRPr>
          </a:p>
        </p:txBody>
      </p:sp>
      <p:pic>
        <p:nvPicPr>
          <p:cNvPr id="43" name="Shape 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46608"/>
            <a:ext cx="10160002" cy="6618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63020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7 at 7.06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839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43" y="6858629"/>
            <a:ext cx="9525000" cy="507732"/>
          </a:xfrm>
          <a:prstGeom prst="rect">
            <a:avLst/>
          </a:prstGeom>
          <a:noFill/>
        </p:spPr>
        <p:txBody>
          <a:bodyPr wrap="square" lIns="91339" tIns="45671" rIns="91339" bIns="45671" rtlCol="0">
            <a:spAutoFit/>
          </a:bodyPr>
          <a:lstStyle/>
          <a:p>
            <a:pPr algn="ctr"/>
            <a:r>
              <a:rPr lang="en-US" sz="2700" dirty="0" err="1"/>
              <a:t>J</a:t>
            </a:r>
            <a:r>
              <a:rPr lang="en-US" sz="2700" dirty="0" err="1">
                <a:solidFill>
                  <a:schemeClr val="bg1"/>
                </a:solidFill>
              </a:rPr>
              <a:t>Jan</a:t>
            </a:r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700" dirty="0" err="1">
                <a:solidFill>
                  <a:schemeClr val="bg1"/>
                </a:solidFill>
              </a:rPr>
              <a:t>Zauha</a:t>
            </a:r>
            <a:r>
              <a:rPr lang="en-US" sz="2700" dirty="0">
                <a:solidFill>
                  <a:schemeClr val="bg1"/>
                </a:solidFill>
              </a:rPr>
              <a:t> is defined/understood as an entity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26015638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title"/>
          </p:nvPr>
        </p:nvSpPr>
        <p:spPr>
          <a:xfrm>
            <a:off x="304811" y="3193029"/>
            <a:ext cx="9626699" cy="2747296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algn="ctr"/>
            <a:r>
              <a:rPr lang="en-US" sz="4900" dirty="0" smtClean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Discovery</a:t>
            </a:r>
            <a:r>
              <a:rPr lang="en-US" sz="48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/>
            </a:r>
            <a:br>
              <a:rPr lang="en-US" sz="48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</a:br>
            <a:r>
              <a:rPr lang="en-US" sz="4800" dirty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W</a:t>
            </a:r>
            <a:r>
              <a:rPr lang="en-US" sz="4800" dirty="0" smtClean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eb </a:t>
            </a:r>
            <a:r>
              <a:rPr lang="en-US" sz="4800" dirty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S</a:t>
            </a:r>
            <a:r>
              <a:rPr lang="en-US" sz="4800" dirty="0" smtClean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cale </a:t>
            </a:r>
            <a:r>
              <a:rPr lang="en-US" sz="4800" dirty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C</a:t>
            </a:r>
            <a:r>
              <a:rPr lang="en-US" sz="4800" dirty="0" smtClean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>ataloging</a:t>
            </a:r>
            <a:r>
              <a:rPr lang="en-US" sz="4800" dirty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  <a:t/>
            </a:r>
            <a:br>
              <a:rPr lang="en-US" sz="4800" dirty="0">
                <a:solidFill>
                  <a:schemeClr val="accent6"/>
                </a:solidFill>
                <a:latin typeface="Calibri"/>
                <a:ea typeface="verdana"/>
                <a:cs typeface="Calibri"/>
                <a:sym typeface="verdana"/>
              </a:rPr>
            </a:br>
            <a:endParaRPr lang="en-US" sz="4800" dirty="0">
              <a:solidFill>
                <a:schemeClr val="accent6"/>
              </a:solidFill>
              <a:latin typeface="Calibri"/>
              <a:ea typeface="verdana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0652631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ctrTitle"/>
          </p:nvPr>
        </p:nvSpPr>
        <p:spPr>
          <a:xfrm>
            <a:off x="762000" y="2345706"/>
            <a:ext cx="8636000" cy="1718221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 smtClean="0">
                <a:solidFill>
                  <a:srgbClr val="FFFFFF"/>
                </a:solidFill>
                <a:latin typeface="Calibri"/>
                <a:cs typeface="Calibri"/>
              </a:rPr>
              <a:t>SEO</a:t>
            </a:r>
            <a:r>
              <a:rPr lang="en-US" dirty="0" smtClean="0">
                <a:solidFill>
                  <a:srgbClr val="FFFFFF"/>
                </a:solidFill>
                <a:latin typeface="Calibri"/>
                <a:cs typeface="Calibri"/>
              </a:rPr>
              <a:t> + Semantic Understanding</a:t>
            </a:r>
            <a:endParaRPr lang="en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subTitle" idx="1"/>
          </p:nvPr>
        </p:nvSpPr>
        <p:spPr>
          <a:xfrm>
            <a:off x="494224" y="1765203"/>
            <a:ext cx="9279999" cy="5363184"/>
          </a:xfrm>
          <a:prstGeom prst="rect">
            <a:avLst/>
          </a:prstGeom>
        </p:spPr>
        <p:txBody>
          <a:bodyPr lIns="113754" tIns="113754" rIns="113754" bIns="113754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4800" dirty="0">
                <a:solidFill>
                  <a:schemeClr val="bg1"/>
                </a:solidFill>
                <a:latin typeface="Calibri"/>
                <a:cs typeface="Calibri"/>
              </a:rPr>
              <a:t>Designing Your </a:t>
            </a:r>
            <a:r>
              <a:rPr lang="en" sz="4800" dirty="0" smtClean="0">
                <a:solidFill>
                  <a:schemeClr val="bg1"/>
                </a:solidFill>
                <a:latin typeface="Calibri"/>
                <a:cs typeface="Calibri"/>
              </a:rPr>
              <a:t>Collections </a:t>
            </a:r>
            <a:r>
              <a:rPr lang="en" sz="4800" dirty="0">
                <a:solidFill>
                  <a:schemeClr val="bg1"/>
                </a:solidFill>
                <a:latin typeface="Calibri"/>
                <a:cs typeface="Calibri"/>
              </a:rPr>
              <a:t>for </a:t>
            </a:r>
            <a:r>
              <a:rPr lang="en" sz="4800" dirty="0" smtClean="0">
                <a:solidFill>
                  <a:schemeClr val="bg1"/>
                </a:solidFill>
                <a:latin typeface="Calibri"/>
                <a:cs typeface="Calibri"/>
              </a:rPr>
              <a:t>Web</a:t>
            </a:r>
            <a:r>
              <a:rPr lang="en-US" sz="4800" dirty="0" smtClean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" sz="4800" dirty="0" smtClean="0">
                <a:solidFill>
                  <a:schemeClr val="bg1"/>
                </a:solidFill>
                <a:latin typeface="Calibri"/>
                <a:cs typeface="Calibri"/>
              </a:rPr>
              <a:t>Scale </a:t>
            </a:r>
            <a:r>
              <a:rPr lang="en" sz="4800" dirty="0" smtClean="0">
                <a:solidFill>
                  <a:schemeClr val="bg1"/>
                </a:solidFill>
                <a:latin typeface="Calibri"/>
                <a:cs typeface="Calibri"/>
              </a:rPr>
              <a:t>Search</a:t>
            </a:r>
            <a:endParaRPr sz="4800" dirty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lnSpc>
                <a:spcPct val="115000"/>
              </a:lnSpc>
            </a:pPr>
            <a:endParaRPr lang="en-US" sz="4800" dirty="0" smtClean="0">
              <a:solidFill>
                <a:schemeClr val="accent1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5000"/>
              </a:lnSpc>
            </a:pPr>
            <a:r>
              <a:rPr 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James Willard Schultz </a:t>
            </a:r>
          </a:p>
          <a:p>
            <a:pPr>
              <a:lnSpc>
                <a:spcPct val="115000"/>
              </a:lnSpc>
            </a:pP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http://</a:t>
            </a:r>
            <a:r>
              <a:rPr lang="en-US" sz="36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arc.lib.montana.edu</a:t>
            </a:r>
            <a:r>
              <a:rPr 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/schultz-0010/</a:t>
            </a:r>
          </a:p>
          <a:p>
            <a:pPr algn="l">
              <a:lnSpc>
                <a:spcPct val="115000"/>
              </a:lnSpc>
            </a:pPr>
            <a:endParaRPr dirty="0">
              <a:solidFill>
                <a:schemeClr val="dk1"/>
              </a:solidFill>
            </a:endParaRPr>
          </a:p>
          <a:p>
            <a:pPr algn="l"/>
            <a:endParaRPr sz="2200" dirty="0">
              <a:solidFill>
                <a:srgbClr val="434343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231776" y="288924"/>
            <a:ext cx="9660000" cy="90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ct val="95000"/>
              </a:lnSpc>
              <a:buClr>
                <a:schemeClr val="dk2"/>
              </a:buClr>
              <a:buSzPct val="25000"/>
            </a:pPr>
            <a:r>
              <a:rPr lang="en-US" sz="49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Introducing Semantic Markup</a:t>
            </a:r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246072" y="1522426"/>
            <a:ext cx="9501299" cy="56435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marL="120517" indent="0">
              <a:lnSpc>
                <a:spcPct val="95000"/>
              </a:lnSpc>
              <a:spcBef>
                <a:spcPts val="0"/>
              </a:spcBef>
              <a:buClr>
                <a:srgbClr val="FFFFFF"/>
              </a:buClr>
              <a:buSzPct val="59459"/>
              <a:buNone/>
            </a:pPr>
            <a:r>
              <a:rPr lang="en-US" sz="4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HTML5 semantic tags and </a:t>
            </a:r>
            <a:r>
              <a:rPr lang="en-US" sz="4400" dirty="0" err="1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RDFa</a:t>
            </a:r>
            <a:r>
              <a:rPr lang="en-US" sz="4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 that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help </a:t>
            </a:r>
            <a:r>
              <a:rPr lang="en-US" sz="4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classify page types and </a:t>
            </a:r>
            <a:r>
              <a:rPr lang="en-US" sz="4400" dirty="0" smtClean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define the types </a:t>
            </a:r>
            <a:r>
              <a:rPr lang="en-US" sz="4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of content on the page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lang="en-US" sz="3700" dirty="0" smtClean="0">
              <a:solidFill>
                <a:srgbClr val="FFFFFF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lang="en-US" sz="3700" dirty="0">
              <a:solidFill>
                <a:srgbClr val="FFFFFF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sz="3700" dirty="0">
              <a:solidFill>
                <a:srgbClr val="FFFFFF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sz="3700" dirty="0">
              <a:solidFill>
                <a:srgbClr val="FFFFFF"/>
              </a:solidFill>
              <a:latin typeface="Calibri"/>
              <a:ea typeface="Arial"/>
              <a:cs typeface="Calibri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Clr>
                <a:srgbClr val="000000"/>
              </a:buClr>
              <a:buSzPct val="29729"/>
              <a:buNone/>
            </a:pPr>
            <a:r>
              <a:rPr lang="en-US" sz="2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“If Google understands the content on your pages, we can create rich snippets—detailed information intended to help users with specific queries.</a:t>
            </a:r>
            <a:r>
              <a:rPr lang="en-US" sz="2400" dirty="0" smtClean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” https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support.google.com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/webmasters/answer/99170?hl=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en&amp;ref_topic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=1088472</a:t>
            </a: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sz="24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>
              <a:lnSpc>
                <a:spcPct val="95000"/>
              </a:lnSpc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369870"/>
            <a:ext cx="10160001" cy="646586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Shape 243"/>
          <p:cNvSpPr txBox="1"/>
          <p:nvPr/>
        </p:nvSpPr>
        <p:spPr>
          <a:xfrm>
            <a:off x="0" y="7000126"/>
            <a:ext cx="10160000" cy="649751"/>
          </a:xfrm>
          <a:prstGeom prst="rect">
            <a:avLst/>
          </a:prstGeom>
          <a:noFill/>
          <a:ln>
            <a:noFill/>
          </a:ln>
        </p:spPr>
        <p:txBody>
          <a:bodyPr lIns="101463" tIns="50719" rIns="101463" bIns="50719" anchor="t" anchorCtr="0">
            <a:noAutofit/>
          </a:bodyPr>
          <a:lstStyle/>
          <a:p>
            <a:pPr algn="ctr">
              <a:buSzPct val="25000"/>
            </a:pPr>
            <a:r>
              <a:rPr lang="en-US" sz="3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Before </a:t>
            </a:r>
            <a:r>
              <a:rPr lang="en-US" sz="36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RDFa</a:t>
            </a:r>
            <a:endParaRPr lang="en-US" sz="36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Shape 2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69870"/>
            <a:ext cx="10160000" cy="646586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 txBox="1"/>
          <p:nvPr/>
        </p:nvSpPr>
        <p:spPr>
          <a:xfrm>
            <a:off x="0" y="7000126"/>
            <a:ext cx="10160000" cy="649751"/>
          </a:xfrm>
          <a:prstGeom prst="rect">
            <a:avLst/>
          </a:prstGeom>
          <a:noFill/>
          <a:ln>
            <a:noFill/>
          </a:ln>
        </p:spPr>
        <p:txBody>
          <a:bodyPr lIns="101463" tIns="50719" rIns="101463" bIns="50719" anchor="t" anchorCtr="0">
            <a:noAutofit/>
          </a:bodyPr>
          <a:lstStyle/>
          <a:p>
            <a:pPr algn="ctr">
              <a:buSzPct val="25000"/>
            </a:pPr>
            <a:r>
              <a:rPr lang="en-US" sz="36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After </a:t>
            </a:r>
            <a:r>
              <a:rPr lang="en-US" sz="3600" dirty="0" err="1" smtClean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RDFa</a:t>
            </a:r>
            <a:endParaRPr lang="en-US" sz="36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ctrTitle"/>
          </p:nvPr>
        </p:nvSpPr>
        <p:spPr>
          <a:xfrm>
            <a:off x="713361" y="129706"/>
            <a:ext cx="8636000" cy="1345776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b="0" dirty="0">
                <a:solidFill>
                  <a:srgbClr val="FFFFFF"/>
                </a:solidFill>
                <a:latin typeface="Calibri"/>
                <a:cs typeface="Calibri"/>
              </a:rPr>
              <a:t>External Enumerations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ubTitle" idx="1"/>
          </p:nvPr>
        </p:nvSpPr>
        <p:spPr>
          <a:xfrm>
            <a:off x="762002" y="1783408"/>
            <a:ext cx="9038667" cy="5625776"/>
          </a:xfrm>
          <a:prstGeom prst="rect">
            <a:avLst/>
          </a:prstGeom>
        </p:spPr>
        <p:txBody>
          <a:bodyPr lIns="113637" tIns="113637" rIns="113637" bIns="113637" anchor="t" anchorCtr="0">
            <a:noAutofit/>
          </a:bodyPr>
          <a:lstStyle/>
          <a:p>
            <a:pPr algn="l"/>
            <a:r>
              <a:rPr lang="en" sz="3600" dirty="0">
                <a:solidFill>
                  <a:srgbClr val="FFFFFF"/>
                </a:solidFill>
                <a:latin typeface="Calibri"/>
                <a:cs typeface="Calibri"/>
              </a:rPr>
              <a:t>"We define here some specific integration points through which selected externally maintained vocabulary can be published as part of schema.org markup"</a:t>
            </a:r>
          </a:p>
          <a:p>
            <a:pPr algn="l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pPr algn="l"/>
            <a:endParaRPr dirty="0">
              <a:solidFill>
                <a:srgbClr val="FFFFFF"/>
              </a:solidFill>
              <a:latin typeface="Calibri"/>
              <a:cs typeface="Calibri"/>
            </a:endParaRPr>
          </a:p>
          <a:p>
            <a:endParaRPr lang="en-US" dirty="0">
              <a:solidFill>
                <a:srgbClr val="FFFFFF"/>
              </a:solidFill>
              <a:latin typeface="Calibri"/>
              <a:cs typeface="Calibri"/>
            </a:endParaRPr>
          </a:p>
          <a:p>
            <a:r>
              <a:rPr lang="en" u="sng" dirty="0" smtClean="0">
                <a:solidFill>
                  <a:srgbClr val="FFFFFF"/>
                </a:solidFill>
                <a:latin typeface="Calibri"/>
                <a:cs typeface="Calibri"/>
              </a:rPr>
              <a:t>www.w3.org/wiki/WebSchemas/ExternalEnumerations</a:t>
            </a:r>
            <a:endParaRPr lang="en" u="sng" dirty="0">
              <a:solidFill>
                <a:srgbClr val="FFFFFF"/>
              </a:solidFill>
              <a:latin typeface="Calibri"/>
              <a:cs typeface="Calibri"/>
              <a:hlinkClick r:id="rId3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713361" y="641805"/>
            <a:ext cx="8636000" cy="1345776"/>
          </a:xfrm>
          <a:prstGeom prst="rect">
            <a:avLst/>
          </a:prstGeom>
        </p:spPr>
        <p:txBody>
          <a:bodyPr lIns="113622" tIns="113622" rIns="113622" bIns="113622" anchor="b" anchorCtr="0">
            <a:noAutofit/>
          </a:bodyPr>
          <a:lstStyle/>
          <a:p>
            <a:r>
              <a:rPr lang="en" b="0" dirty="0">
                <a:solidFill>
                  <a:srgbClr val="FFFFFF"/>
                </a:solidFill>
                <a:latin typeface="Calibri"/>
                <a:cs typeface="Calibri"/>
              </a:rPr>
              <a:t>additionalTypes, specialty</a:t>
            </a:r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8" y="2885446"/>
            <a:ext cx="10160001" cy="132193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12178" y="6874223"/>
            <a:ext cx="10147999" cy="729776"/>
          </a:xfrm>
          <a:prstGeom prst="rect">
            <a:avLst/>
          </a:prstGeom>
          <a:noFill/>
          <a:ln>
            <a:noFill/>
          </a:ln>
        </p:spPr>
        <p:txBody>
          <a:bodyPr lIns="113622" tIns="113622" rIns="113622" bIns="113622" anchor="t" anchorCtr="0">
            <a:noAutofit/>
          </a:bodyPr>
          <a:lstStyle/>
          <a:p>
            <a:pPr algn="ctr"/>
            <a:r>
              <a:rPr lang="en" sz="2600" u="sng" dirty="0">
                <a:solidFill>
                  <a:schemeClr val="bg1"/>
                </a:solidFill>
                <a:latin typeface="Calibri"/>
                <a:cs typeface="Calibri"/>
              </a:rPr>
              <a:t>https://schema.org/additionalType</a:t>
            </a:r>
            <a:r>
              <a:rPr lang="en" sz="2600" dirty="0">
                <a:solidFill>
                  <a:schemeClr val="bg1"/>
                </a:solidFill>
                <a:latin typeface="Calibri"/>
                <a:cs typeface="Calibri"/>
              </a:rPr>
              <a:t>, </a:t>
            </a:r>
            <a:r>
              <a:rPr lang="en" sz="2600" u="sng" dirty="0">
                <a:solidFill>
                  <a:schemeClr val="bg1"/>
                </a:solidFill>
                <a:latin typeface="Calibri"/>
                <a:cs typeface="Calibri"/>
              </a:rPr>
              <a:t>http://schema.org/specialty</a:t>
            </a:r>
            <a:r>
              <a:rPr lang="en" sz="26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12685" y="6987164"/>
            <a:ext cx="10160099" cy="561299"/>
          </a:xfrm>
          <a:prstGeom prst="rect">
            <a:avLst/>
          </a:prstGeom>
          <a:noFill/>
          <a:ln>
            <a:noFill/>
          </a:ln>
        </p:spPr>
        <p:txBody>
          <a:bodyPr lIns="91324" tIns="91324" rIns="91324" bIns="91324" anchor="t" anchorCtr="0">
            <a:noAutofit/>
          </a:bodyPr>
          <a:lstStyle/>
          <a:p>
            <a:pPr algn="ctr"/>
            <a:r>
              <a:rPr lang="en-US" sz="2400" dirty="0">
                <a:solidFill>
                  <a:schemeClr val="lt1"/>
                </a:solidFill>
              </a:rPr>
              <a:t>http://</a:t>
            </a:r>
            <a:r>
              <a:rPr lang="en-US" sz="2400" dirty="0" err="1">
                <a:solidFill>
                  <a:schemeClr val="lt1"/>
                </a:solidFill>
              </a:rPr>
              <a:t>linkedjazz.org</a:t>
            </a:r>
            <a:r>
              <a:rPr lang="en-US" sz="2400" dirty="0">
                <a:solidFill>
                  <a:schemeClr val="lt1"/>
                </a:solidFill>
              </a:rPr>
              <a:t>/</a:t>
            </a:r>
          </a:p>
        </p:txBody>
      </p:sp>
      <p:pic>
        <p:nvPicPr>
          <p:cNvPr id="86" name="Shape 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39256"/>
            <a:ext cx="10159998" cy="5187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999901"/>
      </p:ext>
    </p:extLst>
  </p:cSld>
  <p:clrMapOvr>
    <a:masterClrMapping/>
  </p:clrMapOvr>
  <p:transition xmlns:p14="http://schemas.microsoft.com/office/powerpoint/2010/main"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27 at 8.47.3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3710"/>
            <a:ext cx="10160000" cy="5243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34355"/>
            <a:ext cx="10160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Improved Metrics? Research in </a:t>
            </a:r>
            <a:r>
              <a:rPr lang="en-US" sz="3200" dirty="0" smtClean="0">
                <a:solidFill>
                  <a:schemeClr val="bg1"/>
                </a:solidFill>
                <a:latin typeface="Calibri"/>
                <a:cs typeface="Calibri"/>
              </a:rPr>
              <a:t>progress…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1165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219" y="3781778"/>
            <a:ext cx="137583" cy="56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58" y="14"/>
            <a:ext cx="9606936" cy="76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920" y="0"/>
            <a:ext cx="9647306" cy="761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872" y="90800"/>
            <a:ext cx="9791290" cy="7438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ctrTitle"/>
          </p:nvPr>
        </p:nvSpPr>
        <p:spPr>
          <a:xfrm>
            <a:off x="762000" y="2345706"/>
            <a:ext cx="8636000" cy="1718221"/>
          </a:xfrm>
          <a:prstGeom prst="rect">
            <a:avLst/>
          </a:prstGeom>
        </p:spPr>
        <p:txBody>
          <a:bodyPr lIns="113637" tIns="113637" rIns="113637" bIns="113637" anchor="b" anchorCtr="0">
            <a:noAutofit/>
          </a:bodyPr>
          <a:lstStyle/>
          <a:p>
            <a:r>
              <a:rPr lang="en" dirty="0">
                <a:solidFill>
                  <a:srgbClr val="FFFFFF"/>
                </a:solidFill>
                <a:latin typeface="Calibri"/>
                <a:cs typeface="Calibri"/>
              </a:rPr>
              <a:t>New Search and Browse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936633"/>
            <a:ext cx="10159999" cy="5746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hape 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133383"/>
            <a:ext cx="10159999" cy="7353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" y="708883"/>
            <a:ext cx="10159999" cy="620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Linked Data Tools</a:t>
            </a:r>
          </a:p>
        </p:txBody>
      </p:sp>
    </p:spTree>
    <p:extLst>
      <p:ext uri="{BB962C8B-B14F-4D97-AF65-F5344CB8AC3E}">
        <p14:creationId xmlns:p14="http://schemas.microsoft.com/office/powerpoint/2010/main" val="690550612"/>
      </p:ext>
    </p:extLst>
  </p:cSld>
  <p:clrMapOvr>
    <a:masterClrMapping/>
  </p:clrMapOvr>
  <p:transition xmlns:p14="http://schemas.microsoft.com/office/powerpoint/2010/main"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RDF Search Engines</a:t>
            </a:r>
          </a:p>
        </p:txBody>
      </p:sp>
    </p:spTree>
    <p:extLst>
      <p:ext uri="{BB962C8B-B14F-4D97-AF65-F5344CB8AC3E}">
        <p14:creationId xmlns:p14="http://schemas.microsoft.com/office/powerpoint/2010/main" val="152679954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585" y="14"/>
            <a:ext cx="9548607" cy="7619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962695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6-27 at 6.17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05" y="307258"/>
            <a:ext cx="9770807" cy="673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16302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Semantic </a:t>
            </a:r>
            <a:r>
              <a:rPr lang="en-US" sz="4900" dirty="0" err="1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Classifiction</a:t>
            </a:r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301332304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065" y="0"/>
            <a:ext cx="9074354" cy="676340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0" y="6842741"/>
            <a:ext cx="10160000" cy="777332"/>
          </a:xfrm>
          <a:prstGeom prst="rect">
            <a:avLst/>
          </a:prstGeom>
          <a:noFill/>
          <a:ln>
            <a:noFill/>
          </a:ln>
        </p:spPr>
        <p:txBody>
          <a:bodyPr lIns="113637" tIns="113637" rIns="113637" bIns="113637" anchor="t" anchorCtr="0">
            <a:noAutofit/>
          </a:bodyPr>
          <a:lstStyle/>
          <a:p>
            <a:pPr algn="ctr"/>
            <a:r>
              <a:rPr lang="en" sz="3200" u="sng" dirty="0">
                <a:solidFill>
                  <a:srgbClr val="FFFFFF"/>
                </a:solidFill>
                <a:latin typeface="Calibri"/>
                <a:cs typeface="Calibri"/>
              </a:rPr>
              <a:t>github.com/jasonclark/getsemantic</a:t>
            </a:r>
            <a:endParaRPr lang="en" sz="3200" u="sng" dirty="0">
              <a:solidFill>
                <a:srgbClr val="FFFFFF"/>
              </a:solidFill>
              <a:latin typeface="Calibri"/>
              <a:cs typeface="Calibri"/>
              <a:hlinkClick r:id="rId4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Linked Data Creation Tools</a:t>
            </a:r>
          </a:p>
        </p:txBody>
      </p:sp>
    </p:spTree>
    <p:extLst>
      <p:ext uri="{BB962C8B-B14F-4D97-AF65-F5344CB8AC3E}">
        <p14:creationId xmlns:p14="http://schemas.microsoft.com/office/powerpoint/2010/main" val="3967735667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7 at 6.36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4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57049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 err="1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Crosswalking</a:t>
            </a:r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 Tools</a:t>
            </a:r>
          </a:p>
        </p:txBody>
      </p:sp>
    </p:spTree>
    <p:extLst>
      <p:ext uri="{BB962C8B-B14F-4D97-AF65-F5344CB8AC3E}">
        <p14:creationId xmlns:p14="http://schemas.microsoft.com/office/powerpoint/2010/main" val="286862613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355" y="6822814"/>
            <a:ext cx="9832258" cy="584677"/>
          </a:xfrm>
          <a:prstGeom prst="rect">
            <a:avLst/>
          </a:prstGeom>
          <a:noFill/>
        </p:spPr>
        <p:txBody>
          <a:bodyPr wrap="square" lIns="91339" tIns="45671" rIns="91339" bIns="45671" rtlCol="0">
            <a:spAutoFit/>
          </a:bodyPr>
          <a:lstStyle/>
          <a:p>
            <a:pPr algn="ctr"/>
            <a:r>
              <a:rPr lang="en-US" dirty="0"/>
              <a:t>http</a:t>
            </a:r>
            <a:r>
              <a:rPr lang="en-US" sz="3200" dirty="0">
                <a:latin typeface="Calibri"/>
                <a:cs typeface="Calibri"/>
              </a:rPr>
              <a:t>://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rdf-translator.appspot.com</a:t>
            </a:r>
            <a:endParaRPr lang="en-US" sz="32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Screen Shot 2015-06-27 at 6.40.0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73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8739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chemeClr val="lt1"/>
                </a:solidFill>
                <a:latin typeface="Calibri"/>
                <a:cs typeface="Calibri"/>
              </a:rPr>
              <a:t>Your Website is Your API</a:t>
            </a:r>
            <a:endParaRPr lang="en-US" sz="4900" dirty="0">
              <a:solidFill>
                <a:srgbClr val="FFFFFF"/>
              </a:solidFill>
              <a:latin typeface="Calibri"/>
              <a:ea typeface="verdana"/>
              <a:cs typeface="Calibri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00356409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7 at 7.06.4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6839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43" y="6858629"/>
            <a:ext cx="9525000" cy="584677"/>
          </a:xfrm>
          <a:prstGeom prst="rect">
            <a:avLst/>
          </a:prstGeom>
          <a:noFill/>
        </p:spPr>
        <p:txBody>
          <a:bodyPr wrap="square" lIns="91339" tIns="45671" rIns="91339" bIns="45671" rtlCol="0">
            <a:spAutoFit/>
          </a:bodyPr>
          <a:lstStyle/>
          <a:p>
            <a:pPr algn="ctr"/>
            <a:r>
              <a:rPr lang="en-US" sz="3200" dirty="0" err="1">
                <a:latin typeface="Calibri"/>
                <a:cs typeface="Calibri"/>
              </a:rPr>
              <a:t>J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Jan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libri"/>
                <a:cs typeface="Calibri"/>
              </a:rPr>
              <a:t>Zauha</a:t>
            </a:r>
            <a:r>
              <a:rPr lang="en-US" sz="3200" dirty="0">
                <a:solidFill>
                  <a:schemeClr val="bg1"/>
                </a:solidFill>
                <a:latin typeface="Calibri"/>
                <a:cs typeface="Calibri"/>
              </a:rPr>
              <a:t> is defined/understood as an entity</a:t>
            </a:r>
            <a:endParaRPr lang="en-US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59415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The Linked Data Audience</a:t>
            </a:r>
          </a:p>
        </p:txBody>
      </p:sp>
    </p:spTree>
    <p:extLst>
      <p:ext uri="{BB962C8B-B14F-4D97-AF65-F5344CB8AC3E}">
        <p14:creationId xmlns:p14="http://schemas.microsoft.com/office/powerpoint/2010/main" val="4060729666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227" y="0"/>
            <a:ext cx="9422580" cy="76199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958433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Shape 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052" y="1349375"/>
            <a:ext cx="8307917" cy="49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3054" y="0"/>
            <a:ext cx="5293894" cy="762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04811" y="3152059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lvl="0" algn="ctr"/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Humans + Bots</a:t>
            </a:r>
          </a:p>
        </p:txBody>
      </p:sp>
    </p:spTree>
    <p:extLst>
      <p:ext uri="{BB962C8B-B14F-4D97-AF65-F5344CB8AC3E}">
        <p14:creationId xmlns:p14="http://schemas.microsoft.com/office/powerpoint/2010/main" val="2369181274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Why LOD?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5403573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Libraries as publishers in Web of 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Data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00"/>
                </a:solidFill>
                <a:latin typeface="Calibri"/>
                <a:ea typeface="open sans"/>
                <a:cs typeface="Calibri"/>
                <a:sym typeface="arial"/>
              </a:rPr>
              <a:t>Reuse of our data = </a:t>
            </a:r>
            <a:r>
              <a:rPr lang="en-US" sz="3700" dirty="0" smtClean="0">
                <a:solidFill>
                  <a:srgbClr val="FFFF00"/>
                </a:solidFill>
                <a:latin typeface="Calibri"/>
                <a:ea typeface="open sans"/>
                <a:cs typeface="Calibri"/>
                <a:sym typeface="arial"/>
              </a:rPr>
              <a:t>Significance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00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Can improve </a:t>
            </a:r>
            <a:r>
              <a:rPr lang="en-US" sz="37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findability</a:t>
            </a: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 in search engines (search engine optimization</a:t>
            </a:r>
            <a:r>
              <a:rPr lang="en-US" sz="3700" dirty="0" smtClean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)</a:t>
            </a: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endParaRPr lang="en-US" sz="37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pPr marL="663890" indent="-570857">
              <a:buClr>
                <a:srgbClr val="FFFFFF"/>
              </a:buClr>
              <a:buSzPct val="100900"/>
              <a:buFont typeface="Arial"/>
              <a:buChar char="•"/>
            </a:pPr>
            <a:r>
              <a:rPr lang="en-US" sz="37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Levels of description in LOD enable entirely new applications</a:t>
            </a:r>
          </a:p>
          <a:p>
            <a:endParaRPr sz="3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45080"/>
      </p:ext>
    </p:extLst>
  </p:cSld>
  <p:clrMapOvr>
    <a:masterClrMapping/>
  </p:clrMapOvr>
  <p:transition xmlns:p14="http://schemas.microsoft.com/office/powerpoint/2010/main"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Resources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5530800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Harper, Corey. Library linked data: tuning library metadata for the semantic web. An ALCTS webcast, March 16. 2011. (open access) http://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www.ala.org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alcts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confevents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/upcoming/webinar/cat/031611</a:t>
            </a:r>
          </a:p>
          <a:p>
            <a:endParaRPr lang="en-US"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Berners-Lee, Tim. The next web. A TED talk, February 2009. (open access) http://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www.ted.com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/talks/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tim_berners_lee_on_the_next_web</a:t>
            </a:r>
            <a:endParaRPr lang="en-US"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endParaRPr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Koster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, Lukas (2011) Brief Introduction to Linked Data (open access) https://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docs.google.com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/document/d/1W6UOCLgxTyM0BlPfd5hs58dh4k6CUdLW354AjjtnJfk/edit</a:t>
            </a:r>
          </a:p>
          <a:p>
            <a:endParaRPr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*See also LODLAM - Linked Open Data in Libraries, Archives &amp;amp; Museums at http://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lodlam.net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304811" y="304801"/>
            <a:ext cx="9626699" cy="9905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4900" dirty="0">
                <a:solidFill>
                  <a:srgbClr val="FFFFFF"/>
                </a:solidFill>
                <a:latin typeface="Calibri"/>
                <a:ea typeface="verdana"/>
                <a:cs typeface="Calibri"/>
                <a:sym typeface="verdana"/>
              </a:rPr>
              <a:t>Acknowledgements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304300" y="1519975"/>
            <a:ext cx="9410400" cy="4961099"/>
          </a:xfrm>
          <a:prstGeom prst="rect">
            <a:avLst/>
          </a:prstGeom>
        </p:spPr>
        <p:txBody>
          <a:bodyPr lIns="38055" tIns="38055" rIns="38055" bIns="38055" anchor="t" anchorCtr="0">
            <a:no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I would like to thank Alison Hitchens for her excellent work in explaining and teaching these linked data concepts and definitions. </a:t>
            </a:r>
          </a:p>
          <a:p>
            <a:endParaRPr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http://www.accessola2.com/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olita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insideolita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</a:t>
            </a:r>
            <a:r>
              <a:rPr lang="en-US" sz="2400" dirty="0" err="1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wordpress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/?p=60029</a:t>
            </a:r>
          </a:p>
          <a:p>
            <a:endParaRPr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endParaRPr sz="2400" dirty="0">
              <a:solidFill>
                <a:srgbClr val="FFFFFF"/>
              </a:solidFill>
              <a:latin typeface="Calibri"/>
              <a:ea typeface="open sans"/>
              <a:cs typeface="Calibri"/>
              <a:sym typeface="arial"/>
            </a:endParaRPr>
          </a:p>
          <a:p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She was also gracious enough to distribute her work under the </a:t>
            </a:r>
            <a:r>
              <a:rPr lang="en-US" sz="2400" u="sng" dirty="0">
                <a:solidFill>
                  <a:schemeClr val="lt1"/>
                </a:solidFill>
                <a:latin typeface="Calibri"/>
                <a:ea typeface="open sans"/>
                <a:cs typeface="Calibri"/>
                <a:sym typeface="arial"/>
              </a:rPr>
              <a:t>Attribution-Noncommercial-Share Alike 3.0 Unported license</a:t>
            </a:r>
            <a:r>
              <a:rPr lang="en-US" sz="2400" dirty="0">
                <a:solidFill>
                  <a:srgbClr val="FFFFFF"/>
                </a:solidFill>
                <a:latin typeface="Calibri"/>
                <a:ea typeface="open sans"/>
                <a:cs typeface="Calibri"/>
                <a:sym typeface="arial"/>
              </a:rPr>
              <a:t>. And I am doing the same.</a:t>
            </a:r>
          </a:p>
          <a:p>
            <a:endParaRPr sz="37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ctrTitle"/>
          </p:nvPr>
        </p:nvSpPr>
        <p:spPr>
          <a:xfrm>
            <a:off x="755650" y="2133614"/>
            <a:ext cx="8437562" cy="121919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>
              <a:lnSpc>
                <a:spcPct val="95000"/>
              </a:lnSpc>
              <a:buClr>
                <a:srgbClr val="FFFFFF"/>
              </a:buClr>
              <a:buSzPct val="25000"/>
            </a:pPr>
            <a:r>
              <a:rPr lang="en-US" sz="66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Questions</a:t>
            </a:r>
            <a:r>
              <a:rPr lang="en-US" sz="6600" dirty="0" smtClean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?</a:t>
            </a:r>
            <a:r>
              <a:rPr lang="en-US" sz="6600" dirty="0">
                <a:solidFill>
                  <a:srgbClr val="FFFFFF"/>
                </a:solidFill>
                <a:latin typeface="Calibri"/>
                <a:ea typeface="Arial"/>
                <a:cs typeface="Calibri"/>
                <a:sym typeface="Arial"/>
              </a:rPr>
              <a:t> </a:t>
            </a:r>
          </a:p>
        </p:txBody>
      </p:sp>
      <p:sp>
        <p:nvSpPr>
          <p:cNvPr id="282" name="Shape 282"/>
          <p:cNvSpPr txBox="1">
            <a:spLocks noGrp="1"/>
          </p:cNvSpPr>
          <p:nvPr>
            <p:ph type="subTitle" idx="1"/>
          </p:nvPr>
        </p:nvSpPr>
        <p:spPr>
          <a:xfrm>
            <a:off x="1674821" y="4327524"/>
            <a:ext cx="7916861" cy="15652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t" anchorCtr="0">
            <a:noAutofit/>
          </a:bodyPr>
          <a:lstStyle/>
          <a:p>
            <a:pPr algn="l">
              <a:lnSpc>
                <a:spcPct val="95000"/>
              </a:lnSpc>
              <a:spcBef>
                <a:spcPts val="0"/>
              </a:spcBef>
              <a:buClr>
                <a:srgbClr val="3D85C6"/>
              </a:buClr>
              <a:buSzPct val="25000"/>
            </a:pPr>
            <a:r>
              <a:rPr lang="en-US" sz="3500" dirty="0" err="1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twitter.com</a:t>
            </a:r>
            <a:r>
              <a:rPr lang="en-US" sz="3500" dirty="0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/</a:t>
            </a:r>
            <a:r>
              <a:rPr lang="en-US" sz="3500" dirty="0" err="1" smtClean="0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jaclark</a:t>
            </a:r>
            <a:endParaRPr lang="en-US" sz="3500" dirty="0" smtClean="0">
              <a:solidFill>
                <a:srgbClr val="3D85C6"/>
              </a:solidFill>
              <a:latin typeface="Calibri"/>
              <a:ea typeface="Arial"/>
              <a:cs typeface="Calibri"/>
              <a:sym typeface="Arial"/>
            </a:endParaRPr>
          </a:p>
          <a:p>
            <a:pPr algn="l">
              <a:lnSpc>
                <a:spcPct val="95000"/>
              </a:lnSpc>
              <a:spcBef>
                <a:spcPts val="0"/>
              </a:spcBef>
              <a:buClr>
                <a:srgbClr val="3D85C6"/>
              </a:buClr>
              <a:buSzPct val="25000"/>
            </a:pPr>
            <a:r>
              <a:rPr lang="en-US" sz="3500" dirty="0" err="1" smtClean="0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github.com</a:t>
            </a:r>
            <a:r>
              <a:rPr lang="en-US" sz="3500" dirty="0" smtClean="0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/</a:t>
            </a:r>
            <a:r>
              <a:rPr lang="en-US" sz="3500" dirty="0" err="1" smtClean="0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jasonclark</a:t>
            </a:r>
            <a:endParaRPr lang="en-US" sz="3500" dirty="0">
              <a:solidFill>
                <a:srgbClr val="3D85C6"/>
              </a:solidFill>
              <a:latin typeface="Calibri"/>
              <a:ea typeface="Arial"/>
              <a:cs typeface="Calibri"/>
              <a:sym typeface="Arial"/>
            </a:endParaRPr>
          </a:p>
          <a:p>
            <a:pPr algn="l">
              <a:lnSpc>
                <a:spcPct val="95000"/>
              </a:lnSpc>
              <a:spcBef>
                <a:spcPts val="0"/>
              </a:spcBef>
              <a:buClr>
                <a:srgbClr val="3D85C6"/>
              </a:buClr>
              <a:buSzPct val="25000"/>
            </a:pPr>
            <a:r>
              <a:rPr lang="en-US" sz="3500" dirty="0" err="1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www.lib.montana.edu</a:t>
            </a:r>
            <a:r>
              <a:rPr lang="en-US" sz="3500" dirty="0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/~jason/</a:t>
            </a:r>
            <a:r>
              <a:rPr lang="en-US" sz="3500" dirty="0" err="1">
                <a:solidFill>
                  <a:srgbClr val="3D85C6"/>
                </a:solidFill>
                <a:latin typeface="Calibri"/>
                <a:ea typeface="Arial"/>
                <a:cs typeface="Calibri"/>
                <a:sym typeface="Arial"/>
              </a:rPr>
              <a:t>talks.php</a:t>
            </a:r>
            <a:endParaRPr lang="en-US" sz="3500" dirty="0">
              <a:solidFill>
                <a:srgbClr val="3D85C6"/>
              </a:solidFill>
              <a:latin typeface="Calibri"/>
              <a:ea typeface="Arial"/>
              <a:cs typeface="Calibri"/>
              <a:sym typeface="Arial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Shape 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2494" y="685800"/>
            <a:ext cx="8331214" cy="624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ustom Them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1347</Words>
  <Application>Microsoft Macintosh PowerPoint</Application>
  <PresentationFormat>Custom</PresentationFormat>
  <Paragraphs>272</Paragraphs>
  <Slides>97</Slides>
  <Notes>97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97</vt:i4>
      </vt:variant>
    </vt:vector>
  </HeadingPairs>
  <TitlesOfParts>
    <vt:vector size="104" baseType="lpstr">
      <vt:lpstr>Custom Theme</vt:lpstr>
      <vt:lpstr>Custom Theme</vt:lpstr>
      <vt:lpstr>simple-light</vt:lpstr>
      <vt:lpstr>1_simple-light</vt:lpstr>
      <vt:lpstr>1_Custom Theme</vt:lpstr>
      <vt:lpstr>2_Custom Theme</vt:lpstr>
      <vt:lpstr>2_simple-light</vt:lpstr>
      <vt:lpstr>PowerPoint Presentation</vt:lpstr>
      <vt:lpstr>pinboard.in tag</vt:lpstr>
      <vt:lpstr>twitter as channel (#hashtag)</vt:lpstr>
      <vt:lpstr>PowerPoint Presentation</vt:lpstr>
      <vt:lpstr>LOD in Libraries</vt:lpstr>
      <vt:lpstr>LOD in Libraries</vt:lpstr>
      <vt:lpstr>PowerPoint Presentation</vt:lpstr>
      <vt:lpstr>PowerPoint Presentation</vt:lpstr>
      <vt:lpstr>PowerPoint Presentation</vt:lpstr>
      <vt:lpstr>PowerPoint Presentation</vt:lpstr>
      <vt:lpstr>Overview</vt:lpstr>
      <vt:lpstr>PowerPoint Presentation</vt:lpstr>
      <vt:lpstr>What is Linked Open Data?</vt:lpstr>
      <vt:lpstr>Truths about Linked Data</vt:lpstr>
      <vt:lpstr>PowerPoint Presentation</vt:lpstr>
      <vt:lpstr>Limited Interfaces</vt:lpstr>
      <vt:lpstr>PowerPoint Presentation</vt:lpstr>
      <vt:lpstr>PowerPoint Presentation</vt:lpstr>
      <vt:lpstr>Learning Curves</vt:lpstr>
      <vt:lpstr>PowerPoint Presentation</vt:lpstr>
      <vt:lpstr>Need Staffing + Interest</vt:lpstr>
      <vt:lpstr>Why LOD?</vt:lpstr>
      <vt:lpstr>Why LOD at MSU?</vt:lpstr>
      <vt:lpstr>Principles of Publishing LOD</vt:lpstr>
      <vt:lpstr>LOD Ontologies &amp; Vocabularies</vt:lpstr>
      <vt:lpstr>5 Star Linked Open Data</vt:lpstr>
      <vt:lpstr>LOD at Montana State University (MSU)</vt:lpstr>
      <vt:lpstr>Case Studies</vt:lpstr>
      <vt:lpstr>Semantic Publishing Book as Linked Data Platform</vt:lpstr>
      <vt:lpstr>PowerPoint Presentation</vt:lpstr>
      <vt:lpstr>PowerPoint Presentation</vt:lpstr>
      <vt:lpstr>PowerPoint Presentation</vt:lpstr>
      <vt:lpstr>The Research</vt:lpstr>
      <vt:lpstr>PowerPoint Presentation</vt:lpstr>
      <vt:lpstr>Every Book its [machine] Reader</vt:lpstr>
      <vt:lpstr>PowerPoint Presentation</vt:lpstr>
      <vt:lpstr>PowerPoint Presentation</vt:lpstr>
      <vt:lpstr>Structured Data</vt:lpstr>
      <vt:lpstr>PowerPoint Presentation</vt:lpstr>
      <vt:lpstr>Schema.org</vt:lpstr>
      <vt:lpstr>PowerPoint Presentation</vt:lpstr>
      <vt:lpstr>PowerPoint Presentation</vt:lpstr>
      <vt:lpstr>What if?</vt:lpstr>
      <vt:lpstr>PowerPoint Presentation</vt:lpstr>
      <vt:lpstr>PowerPoint Presentation</vt:lpstr>
      <vt:lpstr>Behavioral Metadata </vt:lpstr>
      <vt:lpstr>PowerPoint Presentation</vt:lpstr>
      <vt:lpstr>Machine Definitions  Linked People www.lib.montana.edu/people</vt:lpstr>
      <vt:lpstr>Linked Data is People </vt:lpstr>
      <vt:lpstr>PowerPoint Presentation</vt:lpstr>
      <vt:lpstr>PowerPoint Presentation</vt:lpstr>
      <vt:lpstr>How are people and data understood?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Ontology</vt:lpstr>
      <vt:lpstr>PowerPoint Presentation</vt:lpstr>
      <vt:lpstr>PowerPoint Presentation</vt:lpstr>
      <vt:lpstr>PowerPoint Presentation</vt:lpstr>
      <vt:lpstr>Discovery Web Scale Cataloging </vt:lpstr>
      <vt:lpstr>SEO + Semantic Understanding</vt:lpstr>
      <vt:lpstr>PowerPoint Presentation</vt:lpstr>
      <vt:lpstr>Introducing Semantic Markup</vt:lpstr>
      <vt:lpstr>PowerPoint Presentation</vt:lpstr>
      <vt:lpstr>PowerPoint Presentation</vt:lpstr>
      <vt:lpstr>External Enumerations</vt:lpstr>
      <vt:lpstr>additionalTypes, specialty</vt:lpstr>
      <vt:lpstr>PowerPoint Presentation</vt:lpstr>
      <vt:lpstr>PowerPoint Presentation</vt:lpstr>
      <vt:lpstr>PowerPoint Presentation</vt:lpstr>
      <vt:lpstr>PowerPoint Presentation</vt:lpstr>
      <vt:lpstr>New Search and Browse</vt:lpstr>
      <vt:lpstr>PowerPoint Presentation</vt:lpstr>
      <vt:lpstr>PowerPoint Presentation</vt:lpstr>
      <vt:lpstr>PowerPoint Presentation</vt:lpstr>
      <vt:lpstr>Linked Data Tools</vt:lpstr>
      <vt:lpstr>RDF Search Engines</vt:lpstr>
      <vt:lpstr>PowerPoint Presentation</vt:lpstr>
      <vt:lpstr>Semantic Classifiction Tools</vt:lpstr>
      <vt:lpstr>PowerPoint Presentation</vt:lpstr>
      <vt:lpstr>Linked Data Creation Tools</vt:lpstr>
      <vt:lpstr>PowerPoint Presentation</vt:lpstr>
      <vt:lpstr>Crosswalking Tools</vt:lpstr>
      <vt:lpstr>PowerPoint Presentation</vt:lpstr>
      <vt:lpstr>Your Website is Your API</vt:lpstr>
      <vt:lpstr>PowerPoint Presentation</vt:lpstr>
      <vt:lpstr>The Linked Data Audience</vt:lpstr>
      <vt:lpstr>PowerPoint Presentation</vt:lpstr>
      <vt:lpstr>PowerPoint Presentation</vt:lpstr>
      <vt:lpstr>Humans + Bots</vt:lpstr>
      <vt:lpstr>Why LOD?</vt:lpstr>
      <vt:lpstr>Resources</vt:lpstr>
      <vt:lpstr>Acknowledgements</vt:lpstr>
      <vt:lpstr>Questions? 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jason clark</cp:lastModifiedBy>
  <cp:revision>51</cp:revision>
  <dcterms:modified xsi:type="dcterms:W3CDTF">2015-06-28T15:02:35Z</dcterms:modified>
</cp:coreProperties>
</file>