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56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notesMasterIdLst>
    <p:notesMasterId r:id="rId50"/>
  </p:notesMasterIdLst>
  <p:sldIdLst>
    <p:sldId id="256" r:id="rId14"/>
    <p:sldId id="344" r:id="rId15"/>
    <p:sldId id="308" r:id="rId16"/>
    <p:sldId id="338" r:id="rId17"/>
    <p:sldId id="337" r:id="rId18"/>
    <p:sldId id="353" r:id="rId19"/>
    <p:sldId id="349" r:id="rId20"/>
    <p:sldId id="350" r:id="rId21"/>
    <p:sldId id="351" r:id="rId22"/>
    <p:sldId id="352" r:id="rId23"/>
    <p:sldId id="342" r:id="rId24"/>
    <p:sldId id="343" r:id="rId25"/>
    <p:sldId id="345" r:id="rId26"/>
    <p:sldId id="346" r:id="rId27"/>
    <p:sldId id="347" r:id="rId28"/>
    <p:sldId id="329" r:id="rId29"/>
    <p:sldId id="358" r:id="rId30"/>
    <p:sldId id="359" r:id="rId31"/>
    <p:sldId id="360" r:id="rId32"/>
    <p:sldId id="361" r:id="rId33"/>
    <p:sldId id="362" r:id="rId34"/>
    <p:sldId id="305" r:id="rId35"/>
    <p:sldId id="270" r:id="rId36"/>
    <p:sldId id="271" r:id="rId37"/>
    <p:sldId id="326" r:id="rId38"/>
    <p:sldId id="276" r:id="rId39"/>
    <p:sldId id="356" r:id="rId40"/>
    <p:sldId id="355" r:id="rId41"/>
    <p:sldId id="354" r:id="rId42"/>
    <p:sldId id="306" r:id="rId43"/>
    <p:sldId id="364" r:id="rId44"/>
    <p:sldId id="365" r:id="rId45"/>
    <p:sldId id="357" r:id="rId46"/>
    <p:sldId id="348" r:id="rId47"/>
    <p:sldId id="330" r:id="rId48"/>
    <p:sldId id="336" r:id="rId49"/>
  </p:sldIdLst>
  <p:sldSz cx="9144000" cy="6858000" type="screen4x3"/>
  <p:notesSz cx="7315200" cy="96012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Calibri" pitchFamily="34" charset="0"/>
              </a:defRPr>
            </a:lvl1pPr>
          </a:lstStyle>
          <a:p>
            <a:fld id="{C22E0DBC-AB22-4D92-9910-9AC346321D5C}" type="datetimeFigureOut">
              <a:rPr lang="en-US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Calibri" pitchFamily="34" charset="0"/>
              </a:defRPr>
            </a:lvl1pPr>
          </a:lstStyle>
          <a:p>
            <a:fld id="{7062EAC2-8748-457B-BC21-FF53646E05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298E-D70B-4EDA-B860-E9A73D51465D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76F7-3DE9-4F2D-BC7F-2150F3BAC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065C-C36B-4A92-8B3B-CFCA71BA8F5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53E4-B369-4BD2-A579-B9FDD163C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0E5A-7711-4025-AFA4-0E7E98356BE1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1578-7059-41E6-8A46-14DD535E2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9BC3-3C39-406C-AD3E-9C78DB452C9C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3747-4509-44EA-BB3D-5D9C80AD2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7501-D8F3-4C0F-B949-7A606CA906D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369B-A269-4124-BAE2-08D21E44B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7F8F-B131-429A-AC03-2EF2C4AE187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7D8F-54EE-4577-BFF7-70D6C969F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8DBB-8063-4448-8EDC-311873EC34C6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487E-896F-427B-B174-04FCE9CE0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221A-5840-4FF8-A2AE-CB0928B3EBA6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2A28-55CD-47E8-BDFC-1AAD0D0C5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ECE2-7620-4932-B824-75A9BF651D5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0813-D5B5-40C2-A160-9C9A87F26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8675-7786-4971-8CE1-B85FB6FD856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65F6-CD33-4F23-AFA5-DD3EC3145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72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5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60" indent="0" algn="ctr">
              <a:buNone/>
              <a:defRPr/>
            </a:lvl2pPr>
            <a:lvl3pPr marL="822920" indent="0" algn="ctr">
              <a:buNone/>
              <a:defRPr/>
            </a:lvl3pPr>
            <a:lvl4pPr marL="1234379" indent="0" algn="ctr">
              <a:buNone/>
              <a:defRPr/>
            </a:lvl4pPr>
            <a:lvl5pPr marL="1645837" indent="0" algn="ctr">
              <a:buNone/>
              <a:defRPr/>
            </a:lvl5pPr>
            <a:lvl6pPr marL="2057297" indent="0" algn="ctr">
              <a:buNone/>
              <a:defRPr/>
            </a:lvl6pPr>
            <a:lvl7pPr marL="2468757" indent="0" algn="ctr">
              <a:buNone/>
              <a:defRPr/>
            </a:lvl7pPr>
            <a:lvl8pPr marL="2880216" indent="0" algn="ctr">
              <a:buNone/>
              <a:defRPr/>
            </a:lvl8pPr>
            <a:lvl9pPr marL="32916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ED87F8-3CFE-4284-9B49-5E2334E1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60" indent="0">
              <a:buNone/>
              <a:defRPr sz="1600"/>
            </a:lvl2pPr>
            <a:lvl3pPr marL="822920" indent="0">
              <a:buNone/>
              <a:defRPr sz="1400"/>
            </a:lvl3pPr>
            <a:lvl4pPr marL="1234379" indent="0">
              <a:buNone/>
              <a:defRPr sz="1300"/>
            </a:lvl4pPr>
            <a:lvl5pPr marL="1645837" indent="0">
              <a:buNone/>
              <a:defRPr sz="1300"/>
            </a:lvl5pPr>
            <a:lvl6pPr marL="2057297" indent="0">
              <a:buNone/>
              <a:defRPr sz="1300"/>
            </a:lvl6pPr>
            <a:lvl7pPr marL="2468757" indent="0">
              <a:buNone/>
              <a:defRPr sz="1300"/>
            </a:lvl7pPr>
            <a:lvl8pPr marL="2880216" indent="0">
              <a:buNone/>
              <a:defRPr sz="1300"/>
            </a:lvl8pPr>
            <a:lvl9pPr marL="32916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1BDD23-DE7C-4A44-819E-84FCF96A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8489-0D5C-49C2-8ED0-F5D950F15BB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F918-A6C1-4E16-8B28-7C4DDFF93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0B7CF8-620E-456A-88C1-F1E348394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0" indent="0">
              <a:buNone/>
              <a:defRPr sz="1800" b="1"/>
            </a:lvl2pPr>
            <a:lvl3pPr marL="822920" indent="0">
              <a:buNone/>
              <a:defRPr sz="1600" b="1"/>
            </a:lvl3pPr>
            <a:lvl4pPr marL="1234379" indent="0">
              <a:buNone/>
              <a:defRPr sz="1400" b="1"/>
            </a:lvl4pPr>
            <a:lvl5pPr marL="1645837" indent="0">
              <a:buNone/>
              <a:defRPr sz="1400" b="1"/>
            </a:lvl5pPr>
            <a:lvl6pPr marL="2057297" indent="0">
              <a:buNone/>
              <a:defRPr sz="1400" b="1"/>
            </a:lvl6pPr>
            <a:lvl7pPr marL="2468757" indent="0">
              <a:buNone/>
              <a:defRPr sz="1400" b="1"/>
            </a:lvl7pPr>
            <a:lvl8pPr marL="2880216" indent="0">
              <a:buNone/>
              <a:defRPr sz="1400" b="1"/>
            </a:lvl8pPr>
            <a:lvl9pPr marL="32916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0" indent="0">
              <a:buNone/>
              <a:defRPr sz="1800" b="1"/>
            </a:lvl2pPr>
            <a:lvl3pPr marL="822920" indent="0">
              <a:buNone/>
              <a:defRPr sz="1600" b="1"/>
            </a:lvl3pPr>
            <a:lvl4pPr marL="1234379" indent="0">
              <a:buNone/>
              <a:defRPr sz="1400" b="1"/>
            </a:lvl4pPr>
            <a:lvl5pPr marL="1645837" indent="0">
              <a:buNone/>
              <a:defRPr sz="1400" b="1"/>
            </a:lvl5pPr>
            <a:lvl6pPr marL="2057297" indent="0">
              <a:buNone/>
              <a:defRPr sz="1400" b="1"/>
            </a:lvl6pPr>
            <a:lvl7pPr marL="2468757" indent="0">
              <a:buNone/>
              <a:defRPr sz="1400" b="1"/>
            </a:lvl7pPr>
            <a:lvl8pPr marL="2880216" indent="0">
              <a:buNone/>
              <a:defRPr sz="1400" b="1"/>
            </a:lvl8pPr>
            <a:lvl9pPr marL="32916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CBE8A7-ECEE-427C-BC95-FD51B3F70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BA2A64-2653-4784-9509-7798917B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546000-63EE-43A2-BDE5-FCE2D0BE0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7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9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60" indent="0">
              <a:buNone/>
              <a:defRPr sz="1100"/>
            </a:lvl2pPr>
            <a:lvl3pPr marL="822920" indent="0">
              <a:buNone/>
              <a:defRPr sz="900"/>
            </a:lvl3pPr>
            <a:lvl4pPr marL="1234379" indent="0">
              <a:buNone/>
              <a:defRPr sz="800"/>
            </a:lvl4pPr>
            <a:lvl5pPr marL="1645837" indent="0">
              <a:buNone/>
              <a:defRPr sz="800"/>
            </a:lvl5pPr>
            <a:lvl6pPr marL="2057297" indent="0">
              <a:buNone/>
              <a:defRPr sz="800"/>
            </a:lvl6pPr>
            <a:lvl7pPr marL="2468757" indent="0">
              <a:buNone/>
              <a:defRPr sz="800"/>
            </a:lvl7pPr>
            <a:lvl8pPr marL="2880216" indent="0">
              <a:buNone/>
              <a:defRPr sz="800"/>
            </a:lvl8pPr>
            <a:lvl9pPr marL="32916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FFD99F-2C88-435E-9D9F-9D625101B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60" indent="0">
              <a:buNone/>
              <a:defRPr sz="2500"/>
            </a:lvl2pPr>
            <a:lvl3pPr marL="822920" indent="0">
              <a:buNone/>
              <a:defRPr sz="2200"/>
            </a:lvl3pPr>
            <a:lvl4pPr marL="1234379" indent="0">
              <a:buNone/>
              <a:defRPr sz="1800"/>
            </a:lvl4pPr>
            <a:lvl5pPr marL="1645837" indent="0">
              <a:buNone/>
              <a:defRPr sz="1800"/>
            </a:lvl5pPr>
            <a:lvl6pPr marL="2057297" indent="0">
              <a:buNone/>
              <a:defRPr sz="1800"/>
            </a:lvl6pPr>
            <a:lvl7pPr marL="2468757" indent="0">
              <a:buNone/>
              <a:defRPr sz="1800"/>
            </a:lvl7pPr>
            <a:lvl8pPr marL="2880216" indent="0">
              <a:buNone/>
              <a:defRPr sz="1800"/>
            </a:lvl8pPr>
            <a:lvl9pPr marL="329167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60" indent="0">
              <a:buNone/>
              <a:defRPr sz="1100"/>
            </a:lvl2pPr>
            <a:lvl3pPr marL="822920" indent="0">
              <a:buNone/>
              <a:defRPr sz="900"/>
            </a:lvl3pPr>
            <a:lvl4pPr marL="1234379" indent="0">
              <a:buNone/>
              <a:defRPr sz="800"/>
            </a:lvl4pPr>
            <a:lvl5pPr marL="1645837" indent="0">
              <a:buNone/>
              <a:defRPr sz="800"/>
            </a:lvl5pPr>
            <a:lvl6pPr marL="2057297" indent="0">
              <a:buNone/>
              <a:defRPr sz="800"/>
            </a:lvl6pPr>
            <a:lvl7pPr marL="2468757" indent="0">
              <a:buNone/>
              <a:defRPr sz="800"/>
            </a:lvl7pPr>
            <a:lvl8pPr marL="2880216" indent="0">
              <a:buNone/>
              <a:defRPr sz="800"/>
            </a:lvl8pPr>
            <a:lvl9pPr marL="32916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B948A3-D87B-42E9-B20E-DDBA8A3AC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0ECAAC-BCF0-4BC5-A179-617A3C408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9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9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35F708-4028-4853-A945-024C6835F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933BD1-75E8-43AD-A9BA-942D1F97A4D1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C139D8-69C1-49C5-96AA-CD8D59E86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AE314-C45E-49CC-BE48-7B76E6AFD88B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53279-73C2-4C4D-9421-8F966801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9694AA-0188-4304-B541-5F0EE1D0A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051576-5DC5-4B4E-9A14-12E61A30541D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919FBE-841D-4F4E-955A-97C683954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B2F75-AA87-4FCF-A1B7-10C25AB5D0A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4A5570-B5B4-425D-9CE2-EFF822BDB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D0FE0-65DE-440F-A4DF-75FD9BF769EC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03D09-BCA4-4E2C-9ADC-EA57E2E4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E557E2-F658-47B0-A29B-DF3657384123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D88F4-422B-4FC5-8DD3-793E7F0FE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86EA5-0EF8-425A-8E69-7B1512E3A7C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09A0D-6B6B-4C53-A424-61BC297E3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855E39-1204-459E-82A9-B7CE886D6FD3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2F0434-D823-4997-8207-74AA1A5C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42528-5039-4917-A86C-868D47D632E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F4BF7-0B3C-42D8-AF84-1B7F42B71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55836A-A33F-4A77-B3C4-7BDC2EBF0ED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0EAA1-0674-4E2A-AE34-482E65826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2F5A88-5689-4583-A3AC-8F36F193A9B3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DE4E01-5B1C-4DB2-827E-31ABB6476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18FC4-45C4-4400-A928-DC135B97F29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BD8732-6399-4BD6-A6BF-F431A0AA5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68" indent="0">
              <a:buNone/>
              <a:defRPr sz="1600"/>
            </a:lvl2pPr>
            <a:lvl3pPr marL="822936" indent="0">
              <a:buNone/>
              <a:defRPr sz="1400"/>
            </a:lvl3pPr>
            <a:lvl4pPr marL="1234403" indent="0">
              <a:buNone/>
              <a:defRPr sz="1300"/>
            </a:lvl4pPr>
            <a:lvl5pPr marL="1645871" indent="0">
              <a:buNone/>
              <a:defRPr sz="1300"/>
            </a:lvl5pPr>
            <a:lvl6pPr marL="2057339" indent="0">
              <a:buNone/>
              <a:defRPr sz="1300"/>
            </a:lvl6pPr>
            <a:lvl7pPr marL="2468806" indent="0">
              <a:buNone/>
              <a:defRPr sz="1300"/>
            </a:lvl7pPr>
            <a:lvl8pPr marL="2880274" indent="0">
              <a:buNone/>
              <a:defRPr sz="1300"/>
            </a:lvl8pPr>
            <a:lvl9pPr marL="32917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BDAEC4-9BB7-4BD1-9AA1-A58F7A50A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8EE772-A260-4690-B7CA-4EFE7DEC68E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6FEB7-4C94-4592-9C88-75BAC9258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8FEFD-5C01-40C7-BB8D-861ED607EC8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C8879-EE0D-4363-9863-8D24C70F5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E9E95-6C34-455F-A1FE-882078DF40E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C3F6E6-7A2E-4819-AD04-4D1E0816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00941-AC90-40E0-A259-C5699F8D6E2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420E9A-E5A1-4D0F-9C2E-7301676D6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808FD-35A2-4246-8A4B-567BFA13ED4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EEDB0-F7E0-4147-AF26-29A333B7C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566685-C5A3-41AB-9545-528845CE624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5A893-4D77-4B79-BBAF-996F59DD0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8F167-8DEA-4B2A-8CCD-3B4DCBAE42C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6A9D2-DD79-4336-8E32-BCAFB4088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76995-0E49-4107-B0B1-22DBBD83A0F8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5FFA0-638D-4278-BAAD-C69A6B853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DCA9C-FFBA-4D40-8F05-C7A80C6A2DC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5AE57-1EC1-4975-930E-7B87963B3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A1393F-8E0E-4A5C-91E4-FB3018EF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8" indent="0">
              <a:buNone/>
              <a:defRPr sz="1800" b="1"/>
            </a:lvl2pPr>
            <a:lvl3pPr marL="822936" indent="0">
              <a:buNone/>
              <a:defRPr sz="1600" b="1"/>
            </a:lvl3pPr>
            <a:lvl4pPr marL="1234403" indent="0">
              <a:buNone/>
              <a:defRPr sz="1400" b="1"/>
            </a:lvl4pPr>
            <a:lvl5pPr marL="1645871" indent="0">
              <a:buNone/>
              <a:defRPr sz="1400" b="1"/>
            </a:lvl5pPr>
            <a:lvl6pPr marL="2057339" indent="0">
              <a:buNone/>
              <a:defRPr sz="1400" b="1"/>
            </a:lvl6pPr>
            <a:lvl7pPr marL="2468806" indent="0">
              <a:buNone/>
              <a:defRPr sz="1400" b="1"/>
            </a:lvl7pPr>
            <a:lvl8pPr marL="2880274" indent="0">
              <a:buNone/>
              <a:defRPr sz="1400" b="1"/>
            </a:lvl8pPr>
            <a:lvl9pPr marL="329174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8" indent="0">
              <a:buNone/>
              <a:defRPr sz="1800" b="1"/>
            </a:lvl2pPr>
            <a:lvl3pPr marL="822936" indent="0">
              <a:buNone/>
              <a:defRPr sz="1600" b="1"/>
            </a:lvl3pPr>
            <a:lvl4pPr marL="1234403" indent="0">
              <a:buNone/>
              <a:defRPr sz="1400" b="1"/>
            </a:lvl4pPr>
            <a:lvl5pPr marL="1645871" indent="0">
              <a:buNone/>
              <a:defRPr sz="1400" b="1"/>
            </a:lvl5pPr>
            <a:lvl6pPr marL="2057339" indent="0">
              <a:buNone/>
              <a:defRPr sz="1400" b="1"/>
            </a:lvl6pPr>
            <a:lvl7pPr marL="2468806" indent="0">
              <a:buNone/>
              <a:defRPr sz="1400" b="1"/>
            </a:lvl7pPr>
            <a:lvl8pPr marL="2880274" indent="0">
              <a:buNone/>
              <a:defRPr sz="1400" b="1"/>
            </a:lvl8pPr>
            <a:lvl9pPr marL="329174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00C8F5-B38B-4755-A429-BE2BC135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4A595F-3249-4A68-A5E7-D22D140DD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6E8764-7F8F-4B75-8B38-C26B8B824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5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8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68" indent="0">
              <a:buNone/>
              <a:defRPr sz="1100"/>
            </a:lvl2pPr>
            <a:lvl3pPr marL="822936" indent="0">
              <a:buNone/>
              <a:defRPr sz="900"/>
            </a:lvl3pPr>
            <a:lvl4pPr marL="1234403" indent="0">
              <a:buNone/>
              <a:defRPr sz="800"/>
            </a:lvl4pPr>
            <a:lvl5pPr marL="1645871" indent="0">
              <a:buNone/>
              <a:defRPr sz="800"/>
            </a:lvl5pPr>
            <a:lvl6pPr marL="2057339" indent="0">
              <a:buNone/>
              <a:defRPr sz="800"/>
            </a:lvl6pPr>
            <a:lvl7pPr marL="2468806" indent="0">
              <a:buNone/>
              <a:defRPr sz="800"/>
            </a:lvl7pPr>
            <a:lvl8pPr marL="2880274" indent="0">
              <a:buNone/>
              <a:defRPr sz="800"/>
            </a:lvl8pPr>
            <a:lvl9pPr marL="32917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77E4AD-1459-4F3C-A827-9A52EE0FE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68" indent="0">
              <a:buNone/>
              <a:defRPr sz="2500"/>
            </a:lvl2pPr>
            <a:lvl3pPr marL="822936" indent="0">
              <a:buNone/>
              <a:defRPr sz="2200"/>
            </a:lvl3pPr>
            <a:lvl4pPr marL="1234403" indent="0">
              <a:buNone/>
              <a:defRPr sz="1800"/>
            </a:lvl4pPr>
            <a:lvl5pPr marL="1645871" indent="0">
              <a:buNone/>
              <a:defRPr sz="1800"/>
            </a:lvl5pPr>
            <a:lvl6pPr marL="2057339" indent="0">
              <a:buNone/>
              <a:defRPr sz="1800"/>
            </a:lvl6pPr>
            <a:lvl7pPr marL="2468806" indent="0">
              <a:buNone/>
              <a:defRPr sz="1800"/>
            </a:lvl7pPr>
            <a:lvl8pPr marL="2880274" indent="0">
              <a:buNone/>
              <a:defRPr sz="1800"/>
            </a:lvl8pPr>
            <a:lvl9pPr marL="3291741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68" indent="0">
              <a:buNone/>
              <a:defRPr sz="1100"/>
            </a:lvl2pPr>
            <a:lvl3pPr marL="822936" indent="0">
              <a:buNone/>
              <a:defRPr sz="900"/>
            </a:lvl3pPr>
            <a:lvl4pPr marL="1234403" indent="0">
              <a:buNone/>
              <a:defRPr sz="800"/>
            </a:lvl4pPr>
            <a:lvl5pPr marL="1645871" indent="0">
              <a:buNone/>
              <a:defRPr sz="800"/>
            </a:lvl5pPr>
            <a:lvl6pPr marL="2057339" indent="0">
              <a:buNone/>
              <a:defRPr sz="800"/>
            </a:lvl6pPr>
            <a:lvl7pPr marL="2468806" indent="0">
              <a:buNone/>
              <a:defRPr sz="800"/>
            </a:lvl7pPr>
            <a:lvl8pPr marL="2880274" indent="0">
              <a:buNone/>
              <a:defRPr sz="800"/>
            </a:lvl8pPr>
            <a:lvl9pPr marL="32917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E3B544-BFC0-49AC-B1F7-22F5C1A2D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E516-03C9-44F1-8E5C-A10852650B41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BD9B-BAF9-4518-98E3-7C1B88AC7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8A4EC4-6E9D-4BC7-994A-39C54608F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9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9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EC725D-D7A5-44FB-8656-13C4297F9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1CC272FC-94D5-4887-9135-F219A4A1D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1CFF29C-B262-47BB-BCA1-1CCCDBBD9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FA846F5-4C95-437A-8FD2-52BEFEC0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549DB68-5547-4115-960A-0C244A1BC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1522DCF8-087E-4D28-B5D9-231D7B493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11F0262-1BB1-4E0A-B8DD-2D74A290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F531FDD-3663-47C7-98FA-4C12C4565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24B2D39-30F6-45A3-91C9-A90DAFD43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4601-A2C9-4CA0-B2FE-14EABBDF589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A3AA-6403-4C4F-9E8E-33968B9B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2FED46D-AEEF-4396-AECD-446BA3C7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79DF45A-67C8-4F7B-AFE6-FF785B27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A57027B-2070-4444-AE2B-1276F15F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AF52D-1812-4D6B-84D7-F360ED429BDD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02BBF-93F4-4085-BD86-4449F76F1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AA49DC-B4C7-4C25-A1E8-974718BA2A73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D75B24-6CC4-46C5-BA41-13300BA1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8A1FB-78AF-4743-9E93-15C8B75310BB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22994-2D4C-4A36-83F2-BDAA72BDA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272A3-1126-401A-AE64-4BFE2B31A86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2065A-E00F-4D70-B1A5-45F56DEC2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DFCD53-BFF1-446C-80A6-F0CB67571B3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CDE067-73BD-471F-A1B6-436071799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38AD4-97A5-46EB-BAAD-BE4EBA088DD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59A0D6-4EC3-4198-AC07-DFB984F59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A4E88-ABB1-4B33-9DD3-3D6F481F1C8B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E158F-7195-47E1-B850-EAE6EF5D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5CE7-0991-437D-B5C5-2F036F5FE94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9A2F-958E-44AE-8E73-F6A0402B2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7AD9E-90C3-4C85-A870-E8AC3842D6CD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46E0A9-C3CB-470B-B40A-668612FD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3A430-8FCF-435C-B7F6-5498616E199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FF4B74-4CB3-484C-B2C9-A23D6FC74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FCD18-9603-4E5B-B257-7AF32DD6432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475E88-A97B-412B-8946-8A121CE46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F1FA09-0AC1-4208-81E7-8B3AC737A98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591793-EC29-45D6-9EA0-22C77524C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0165D-1C44-433A-821A-98EBC12641BC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4DCFB-9116-480C-886C-73F2921FE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536355-369A-480D-8E17-FCAFEA56450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E2B119-2422-401E-B787-295F5C955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0C6775-8E1A-4DAE-8702-F6D900A7979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E9833-CED7-454B-AF51-E250E7F56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3877D-E33C-49F8-A7E7-DC91716AFBE8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55D95-95A9-4D8C-B2F3-334F8CF6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4056B6-A157-429A-ACFF-1F33465C664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2FC6A-F0E4-4ACA-A9CC-5E18877D5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4922B3-44BB-40FB-B60D-41695D4BE98B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CCA5C2-D32C-4691-88A0-5076E5496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8805-0A1D-4B73-A36E-DF65D35AF34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BDC8-54B5-49C3-8968-E71F04BDC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072A12-2D3D-471B-BAD4-CB2E72B97D6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3A35CA-FF33-4F48-99B5-DD2E89043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45056-815E-4A73-B727-613368FD49A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100B6-0C1B-47C1-9064-BF1BBCD02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6BF9B1-A5EA-4694-92D7-1E9E261810E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2B2836-271E-496E-8556-967FB5C85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8F0297-1254-4AD1-9632-998D31229EB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54666-ACF4-49FE-8307-5EE506AE7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E03A1-E330-4E49-A3FF-899B9CDE2FD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0A6512-A744-4E82-BD84-499807BDC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2A900F-B033-49BB-A992-94B19E230CE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1AEC85-6984-4276-B617-7EB4EB6F3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59D46-CA00-44DD-9341-538206187E6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9EA96-B0C6-46CA-B134-421819B15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F7451A-89EE-40BD-8885-DE28CF8626F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DC884-8BEF-4AA3-A724-E9ECDD1E3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49044-E58E-4082-9BEF-EB93CECCE33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43560-626A-4E33-908E-ADD56B956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2BD03-B37B-4B07-9E1F-B7E10AAB802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F4C42-11CF-423E-804D-87F9848D5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D0C-4F34-427E-9FDF-A24837334F8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67B0-0F06-4CEA-B41C-2D9344318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1D9E4E-A09F-4A0B-AA9E-042ABABA0ED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0F50A-28AE-4652-99A2-616AE22CB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A1438-4F38-4381-B5F7-A7815A52A8F6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966CC-C72B-4E57-BFC1-BEF321658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CB6A7-D694-4E7B-8CB9-F9160AF83FB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C8542-D6D7-4790-9DB2-20D1737A4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E60F7-2718-4F95-AA58-8A505C254C4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23F59-F2EA-4911-AD19-7124DC79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5B44D-0610-46F2-A8F2-F0078DED8C9C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BFFC9-D549-46BF-8B23-4E005070F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7A85B6-01F6-4D43-BB4E-7ED3B834614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93EF9-219F-4102-8C33-64ADE980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81B29-FEF0-4704-A19E-DD2B881D9BA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F3914-7AE8-442F-80C3-8DE58805D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F1E9A4-F8FB-4B0F-B95E-EC73EC7CA03D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98320-E1CD-49C4-AA6D-EB7AC8A8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BB366-3BB6-4A6E-9A86-A10037161726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8D83AD-304A-4D51-80FF-35DA761CB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EE0D9-8AC4-4141-B9C8-814576B52C7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E8CC2-B86D-44B9-8A96-21ADD149C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BC20-AADE-4295-9E95-0824098C8256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D9F8-439B-4690-BD36-1A9A283AE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676A8-CC40-4B82-8B0D-33ACD0F44A2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C74BB1-E7C4-4E36-B938-0E1F8934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3EB6F-1B4F-4288-BAA3-4EEEB88D5EB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C3FBC-22D5-4696-B3EB-747E6F96E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5F1530-B972-4D9B-8A1F-EC23DC05353B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7EAB3-9551-49B0-81C0-358185196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05560-B386-44A1-B279-B9B7C6001E3C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03DE2-1824-4138-A644-58FF38F6A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DB084-2D1A-4C3B-820F-75BD7C214C8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AA491-77E0-4A33-BA5F-9F29AB3F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7949-DDBD-4934-AA9D-DE0A0DB4107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5EC3-4422-44D4-B25A-F3D9A9891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5380-37CB-4D8E-BEFC-4F770C862FE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5796-6323-4299-8C5E-1E93CEA4B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0159-F5B6-492C-9EDF-0B9BA9C896A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F193-D53E-4B9B-9AB4-167569979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07B9-DFB9-4B8D-9011-446422C1686B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E395-B464-4528-8755-608B6253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82ED-53BF-4F16-8910-833C985729D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EE7C-7B63-433C-B1FE-D777713C8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AB33-5214-479B-B489-F481572A45B3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F292-3C67-4ACC-8209-8BF5F48A6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BF82-A1EB-4A8E-A291-56D616EB917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DED9-8364-4E2B-87BF-E113DA048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A47E-2BF2-49EB-A312-6CD73F8E5DED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B4B6-4380-4FAF-BB43-59D41F6D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1BDA-34F7-42D3-8C3C-5F10E3E4539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45C7-9710-4174-8B52-97DACF3D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4E26-A000-41A6-B2A2-78733CE2CA7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8F33-816C-471D-9BF7-5A9C227A5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CE54-3E9D-4D9A-97F6-0B2364A0A188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0C01-609B-41BA-BBAC-C2D4FDB93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812E-F579-42D1-AC08-1228E3735AE3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B8AE-A10A-4A59-8F6F-D4571C704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9900-A254-4649-B770-BAA32D445FD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C86A-E9A4-4031-B8E7-1F7C56930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B043-0395-4938-9B4E-EF3C4519208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7F4E-EC7B-4F6D-9FD7-EFD485849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4D39-F709-46B8-B077-376EA3DA7FC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DE26-BC3F-481D-9FFC-DD4F4240D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7101-33C5-4143-9F25-66ED00AB1B3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9F88-4579-46DC-BBCC-6CD58B96D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BF88-9169-4B4D-B138-403CC2FCCB6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F73D-FE5B-4A16-AFB8-012818E3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C011-AAB5-4DAA-8EB2-4E7C4035777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3E6C-2BC4-41AC-8541-597AB0227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AA4D-5266-4D09-AD40-E68519CC2844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74C8-C2EA-4AA1-894E-10BF8EDFA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78C7-98AF-4159-B81A-4741BBC46BD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8526-2698-4364-B460-BA55B77C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588F-FCA4-4253-B064-B4429C1438C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67BF-3B3E-411F-9369-17550B971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A97D-19BA-4676-924B-08FA108B38D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3610-980C-47EB-A61A-46C2E5236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9F94-88D9-4D0E-AAC7-22955DFB728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9C5E-F047-4714-A08C-132CDCBA1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D1CF-784A-49E7-AFC5-750AE832FF2C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EB2B-764B-4342-AE65-C5F3C38B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9AAB-7807-4585-8959-1E8EF4DB252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4B62-1284-4DC9-B806-3C46B27A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D8A48-55AC-491C-9056-7CA1F313644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4D4D-BBBC-4C00-9063-BDF8F425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0EB2-029B-430F-AABC-65B37EF03744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76F4-F08D-4421-9BC9-9471F1C44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25158-AED1-40D2-AB48-37277327587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BDC782-2BA6-4044-B75A-1502E71EB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6" r:id="rId2"/>
    <p:sldLayoutId id="2147483955" r:id="rId3"/>
    <p:sldLayoutId id="2147483954" r:id="rId4"/>
    <p:sldLayoutId id="2147483953" r:id="rId5"/>
    <p:sldLayoutId id="2147483952" r:id="rId6"/>
    <p:sldLayoutId id="2147483951" r:id="rId7"/>
    <p:sldLayoutId id="2147483950" r:id="rId8"/>
    <p:sldLayoutId id="2147483949" r:id="rId9"/>
    <p:sldLayoutId id="2147483948" r:id="rId10"/>
    <p:sldLayoutId id="2147483947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589E02-6590-447E-8374-1CFAEF528895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E26F9-A6F3-4017-8825-0495FC493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9" r:id="rId2"/>
    <p:sldLayoutId id="2147483988" r:id="rId3"/>
    <p:sldLayoutId id="2147483987" r:id="rId4"/>
    <p:sldLayoutId id="2147483986" r:id="rId5"/>
    <p:sldLayoutId id="2147483985" r:id="rId6"/>
    <p:sldLayoutId id="2147483984" r:id="rId7"/>
    <p:sldLayoutId id="2147483983" r:id="rId8"/>
    <p:sldLayoutId id="2147483982" r:id="rId9"/>
    <p:sldLayoutId id="2147483981" r:id="rId10"/>
    <p:sldLayoutId id="2147483980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2" tIns="41148" rIns="82292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defTabSz="914355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algn="ctr" defTabSz="914355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algn="r" defTabSz="914355">
              <a:defRPr sz="13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7D26AB2-01C2-481B-A51F-F76B71F4F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379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837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558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7113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028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48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594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40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5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A69FCEC-3268-4DAE-B618-F8EE3E5BB7D8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DF11F83-2017-4E93-A606-6B552C3C9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8E5A3E9-8707-48AB-840A-5574A6716D0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D2BE602-7B7C-4429-A53D-D83CBD3DD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3" tIns="41148" rIns="82293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defTabSz="914373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algn="ctr" defTabSz="914373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algn="r" defTabSz="914373">
              <a:defRPr sz="13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D049E9E-0814-4C1F-B8FF-93F620107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68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36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403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871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558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7113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073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539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6007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475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8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6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3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1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39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06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74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41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7A460D9-85C0-49E3-85A1-8232858A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717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8700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2A18090-0643-4474-8B5C-BDA56F96826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C6A09A6-7432-4F97-994D-22A6D6F43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5652EF-96D6-4249-92F8-17ED1FCAC41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BC69B4-82B6-4230-8BC0-2D44527F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79B596E-9E87-418B-BB22-407C5B1E066C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B94A23C-B26A-41C5-9659-7A98492C9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4630A0F-E04A-46EE-8570-62CAE797571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22AF706-6E67-4C01-93B9-E62161990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43ED9-980C-4D71-BA1B-32AF43CCCFD0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C3506-AB4A-43A0-BB76-5D6EA6284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7" r:id="rId2"/>
    <p:sldLayoutId id="2147483966" r:id="rId3"/>
    <p:sldLayoutId id="2147483965" r:id="rId4"/>
    <p:sldLayoutId id="2147483964" r:id="rId5"/>
    <p:sldLayoutId id="2147483963" r:id="rId6"/>
    <p:sldLayoutId id="2147483962" r:id="rId7"/>
    <p:sldLayoutId id="2147483961" r:id="rId8"/>
    <p:sldLayoutId id="2147483960" r:id="rId9"/>
    <p:sldLayoutId id="2147483959" r:id="rId10"/>
    <p:sldLayoutId id="2147483958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27CA6-744E-4043-BCC9-B1161AA6BE1B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221AF2-1A9D-4690-B33B-2B728AF65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78" r:id="rId2"/>
    <p:sldLayoutId id="2147483977" r:id="rId3"/>
    <p:sldLayoutId id="2147483976" r:id="rId4"/>
    <p:sldLayoutId id="2147483975" r:id="rId5"/>
    <p:sldLayoutId id="2147483974" r:id="rId6"/>
    <p:sldLayoutId id="2147483973" r:id="rId7"/>
    <p:sldLayoutId id="2147483972" r:id="rId8"/>
    <p:sldLayoutId id="2147483971" r:id="rId9"/>
    <p:sldLayoutId id="2147483970" r:id="rId10"/>
    <p:sldLayoutId id="214748396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.novarelibrary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Relationship Id="rId4" Type="http://schemas.openxmlformats.org/officeDocument/2006/relationships/hyperlink" Target="http://getfirebug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validator.w3.org/mobile/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eady.mobi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ackberry.com/Downloads/entry.do?code=060AD92489947D410D897474079C1477" TargetMode="External"/><Relationship Id="rId3" Type="http://schemas.openxmlformats.org/officeDocument/2006/relationships/hyperlink" Target="http://mtld.mobi/emulator.php" TargetMode="External"/><Relationship Id="rId7" Type="http://schemas.openxmlformats.org/officeDocument/2006/relationships/hyperlink" Target="http://developer.android.com/guide/developing/tools/emulator.html" TargetMode="External"/><Relationship Id="rId12" Type="http://schemas.openxmlformats.org/officeDocument/2006/relationships/hyperlink" Target="http://java.sun.com/javame/reference/apis.jsp" TargetMode="External"/><Relationship Id="rId2" Type="http://schemas.openxmlformats.org/officeDocument/2006/relationships/hyperlink" Target="http://www.mobilephoneemulator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ukupi.com/post/2059" TargetMode="External"/><Relationship Id="rId11" Type="http://schemas.openxmlformats.org/officeDocument/2006/relationships/hyperlink" Target="http://msdn.microsoft.com/en-us/windowsmobile/default.aspx" TargetMode="External"/><Relationship Id="rId5" Type="http://schemas.openxmlformats.org/officeDocument/2006/relationships/hyperlink" Target="http://pukupi.com/post/2059/" TargetMode="External"/><Relationship Id="rId10" Type="http://schemas.openxmlformats.org/officeDocument/2006/relationships/hyperlink" Target="http://developer.palm.com/" TargetMode="External"/><Relationship Id="rId4" Type="http://schemas.openxmlformats.org/officeDocument/2006/relationships/hyperlink" Target="http://www.opera.com/mobile/demo/" TargetMode="External"/><Relationship Id="rId9" Type="http://schemas.openxmlformats.org/officeDocument/2006/relationships/hyperlink" Target="http://developer.apple.com/iphon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36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arcomponline.com/chadtest/Class/" TargetMode="Externa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3"/>
          <p:cNvSpPr>
            <a:spLocks noChangeArrowheads="1"/>
          </p:cNvSpPr>
          <p:nvPr/>
        </p:nvSpPr>
        <p:spPr bwMode="auto">
          <a:xfrm>
            <a:off x="609600" y="2514600"/>
            <a:ext cx="8001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Building a Simple Mobile-optimized Web App/Site Using the jQuery Mobile Framework (part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ext Box 4"/>
          <p:cNvSpPr txBox="1">
            <a:spLocks noChangeArrowheads="1"/>
          </p:cNvSpPr>
          <p:nvPr/>
        </p:nvSpPr>
        <p:spPr bwMode="auto">
          <a:xfrm>
            <a:off x="1593850" y="6402388"/>
            <a:ext cx="58753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700" u="sng">
                <a:solidFill>
                  <a:srgbClr val="0000FF"/>
                </a:solidFill>
              </a:rPr>
              <a:t>http://m.nypl.org</a:t>
            </a:r>
          </a:p>
        </p:txBody>
      </p:sp>
      <p:pic>
        <p:nvPicPr>
          <p:cNvPr id="1658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182563"/>
            <a:ext cx="592296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Exercise 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251825" cy="4433888"/>
          </a:xfrm>
        </p:spPr>
        <p:txBody>
          <a:bodyPr lIns="0" tIns="0" rIns="0" bIns="0"/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Pick a web site</a:t>
            </a:r>
            <a:endParaRPr lang="en-US" dirty="0" smtClean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Define primary mobile actions</a:t>
            </a:r>
            <a:endParaRPr lang="en-US" dirty="0" smtClean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Choose mobile entry points (links)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endParaRPr lang="en-US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What do library patrons want to do with library services in the mobile setting?</a:t>
            </a:r>
            <a:endParaRPr lang="en-US" dirty="0" smtClean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endParaRPr lang="en-US" sz="2300" dirty="0">
              <a:solidFill>
                <a:srgbClr val="44444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668338"/>
            <a:ext cx="823595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3" descr="msu-libweb-sc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2" descr="msu-libweb-mobile-scre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542925"/>
            <a:ext cx="44704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msulib-home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07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28575"/>
            <a:ext cx="73152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Best Practices</a:t>
            </a:r>
            <a:endParaRPr lang="en-US" dirty="0"/>
          </a:p>
        </p:txBody>
      </p:sp>
      <p:sp>
        <p:nvSpPr>
          <p:cNvPr id="172034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Follow the "m" convention (m.novarelibrary.com OR lifeonterra.com/m/)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Keep categories (directories) short. Remember that you are creating a page that people touch without much typing 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</a:rPr>
              <a:t>Limit image and markup sizes</a:t>
            </a:r>
            <a:br>
              <a:rPr lang="en-US" sz="2000">
                <a:latin typeface="Calibri" pitchFamily="34" charset="0"/>
              </a:rPr>
            </a:b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</a:rPr>
              <a:t>Limit HTML pages to 25KB to allow for caching</a:t>
            </a:r>
            <a:br>
              <a:rPr lang="en-US" sz="2000">
                <a:latin typeface="Calibri" pitchFamily="34" charset="0"/>
              </a:rPr>
            </a:b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</a:rPr>
              <a:t>"Minify" your scripts and CSS (JSLint, CleanCSS)</a:t>
            </a:r>
            <a:br>
              <a:rPr lang="en-US" sz="2000">
                <a:latin typeface="Calibri" pitchFamily="34" charset="0"/>
              </a:rPr>
            </a:b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Link to Full Site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Sniff for User Agent – Detection (allow the user to decide where to go)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One Column Layout with some whitespace </a:t>
            </a:r>
            <a:br>
              <a:rPr lang="en-US" sz="2000">
                <a:latin typeface="Calibri" pitchFamily="34" charset="0"/>
                <a:ea typeface="ＭＳ Ｐゴシック" pitchFamily="34" charset="-128"/>
              </a:rPr>
            </a:b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Mobile refers to the user!</a:t>
            </a: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742950" lvl="1" indent="-307975" defTabSz="914400">
              <a:lnSpc>
                <a:spcPct val="95000"/>
              </a:lnSpc>
              <a:buClr>
                <a:srgbClr val="444444"/>
              </a:buClr>
              <a:buFontTx/>
              <a:buChar char="•"/>
            </a:pPr>
            <a:endParaRPr lang="en-US" sz="200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276725"/>
            <a:ext cx="6096000" cy="2144713"/>
          </a:xfrm>
        </p:spPr>
        <p:txBody>
          <a:bodyPr lIns="0" tIns="0" rIns="0" bIns="0" rtlCol="0">
            <a:normAutofit/>
          </a:bodyPr>
          <a:lstStyle/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(Motorola Droid) 480x854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(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MyTouch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) 320x480</a:t>
            </a: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(Nexus One) 480x800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Apple iPhone 320x480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Apple iPad 1024x768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Palm Pre 320 x 480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3058" name="Rectangle 1"/>
          <p:cNvSpPr>
            <a:spLocks noChangeArrowheads="1"/>
          </p:cNvSpPr>
          <p:nvPr/>
        </p:nvSpPr>
        <p:spPr bwMode="auto">
          <a:xfrm>
            <a:off x="6915150" y="6580188"/>
            <a:ext cx="2209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444444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Source: </a:t>
            </a:r>
            <a:r>
              <a:rPr lang="en-US" sz="12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http://goo.gl/zEDoi </a:t>
            </a:r>
          </a:p>
        </p:txBody>
      </p:sp>
      <p:pic>
        <p:nvPicPr>
          <p:cNvPr id="173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14375"/>
            <a:ext cx="7315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Calibri" pitchFamily="34" charset="0"/>
              </a:rPr>
              <a:t>Mobile Screen Resolutions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715963"/>
          </a:xfrm>
        </p:spPr>
        <p:txBody>
          <a:bodyPr/>
          <a:lstStyle/>
          <a:p>
            <a:pPr eaLnBrk="1" hangingPunct="1"/>
            <a:r>
              <a:rPr lang="en-US" sz="3200" smtClean="0"/>
              <a:t>Small Screen Rendering (260 px) using the </a:t>
            </a:r>
            <a:br>
              <a:rPr lang="en-US" sz="3200" smtClean="0"/>
            </a:br>
            <a:r>
              <a:rPr lang="en-US" sz="3200" smtClean="0"/>
              <a:t>Web Developer add-on in Firefox</a:t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5" y="1524000"/>
            <a:ext cx="23733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53340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Box 5"/>
          <p:cNvSpPr txBox="1">
            <a:spLocks noChangeArrowheads="1"/>
          </p:cNvSpPr>
          <p:nvPr/>
        </p:nvSpPr>
        <p:spPr bwMode="auto">
          <a:xfrm>
            <a:off x="914400" y="1208088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Desktop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4085" name="TextBox 6"/>
          <p:cNvSpPr txBox="1">
            <a:spLocks noChangeArrowheads="1"/>
          </p:cNvSpPr>
          <p:nvPr/>
        </p:nvSpPr>
        <p:spPr bwMode="auto">
          <a:xfrm>
            <a:off x="6238875" y="1104900"/>
            <a:ext cx="199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Small Screen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3201988"/>
            <a:ext cx="5105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5" y="4876800"/>
            <a:ext cx="3581400" cy="1077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lIns="91436" tIns="45716" rIns="91436" bIns="45716">
            <a:spAutoFit/>
          </a:bodyPr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" charset="0"/>
                <a:ea typeface="ＭＳ Ｐゴシック" pitchFamily="1" charset="-128"/>
                <a:cs typeface="+mn-cs"/>
              </a:rPr>
              <a:t>Note: </a:t>
            </a:r>
            <a:r>
              <a:rPr lang="en-US" sz="1600" dirty="0">
                <a:latin typeface="Times New Roman" pitchFamily="1" charset="0"/>
                <a:ea typeface="ＭＳ Ｐゴシック" pitchFamily="1" charset="-128"/>
                <a:cs typeface="+mn-cs"/>
              </a:rPr>
              <a:t>you can determine how your user’s are accessing your Web site (e.g., mobile devices, carriers, browsers , OS’s, screen resolution etc.)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609600"/>
            <a:ext cx="3581400" cy="116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2895600"/>
            <a:ext cx="53340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5110" name="TextBox 4"/>
          <p:cNvSpPr txBox="1">
            <a:spLocks noChangeArrowheads="1"/>
          </p:cNvSpPr>
          <p:nvPr/>
        </p:nvSpPr>
        <p:spPr bwMode="auto">
          <a:xfrm>
            <a:off x="6210300" y="619125"/>
            <a:ext cx="2286000" cy="4000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In-page Analytics</a:t>
            </a:r>
          </a:p>
        </p:txBody>
      </p:sp>
      <p:sp>
        <p:nvSpPr>
          <p:cNvPr id="6" name="Left Arrow 5"/>
          <p:cNvSpPr/>
          <p:nvPr/>
        </p:nvSpPr>
        <p:spPr>
          <a:xfrm>
            <a:off x="3571875" y="685800"/>
            <a:ext cx="2638425" cy="2762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pinboard.in tag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697912" cy="4433888"/>
          </a:xfrm>
        </p:spPr>
        <p:txBody>
          <a:bodyPr lIns="0" tIns="0" rIns="0" bIns="0"/>
          <a:lstStyle/>
          <a:p>
            <a:pPr marL="45561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mtClean="0">
              <a:solidFill>
                <a:srgbClr val="444444"/>
              </a:solidFill>
              <a:latin typeface="Arial" charset="0"/>
            </a:endParaRPr>
          </a:p>
          <a:p>
            <a:pPr marL="45561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z="3600" smtClean="0">
              <a:solidFill>
                <a:srgbClr val="444444"/>
              </a:solidFill>
              <a:latin typeface="Arial" charset="0"/>
            </a:endParaRPr>
          </a:p>
          <a:p>
            <a:pPr marL="45561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http://pinboard.in/u:jasonclark/t:amigos-jquery-mobile/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315200" cy="762000"/>
          </a:xfrm>
        </p:spPr>
        <p:txBody>
          <a:bodyPr lIns="0" tIns="0" rIns="0" bIns="0" rtlCol="0" anchor="t">
            <a:normAutofit/>
          </a:bodyPr>
          <a:lstStyle/>
          <a:p>
            <a:pPr defTabSz="914355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Learn and borrow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from </a:t>
            </a:r>
            <a:r>
              <a:rPr lang="en-US" sz="3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sites you like.</a:t>
            </a:r>
            <a:endParaRPr lang="en-US" sz="36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38" y="1219200"/>
            <a:ext cx="60039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2"/>
          <p:cNvSpPr>
            <a:spLocks noChangeArrowheads="1"/>
          </p:cNvSpPr>
          <p:nvPr/>
        </p:nvSpPr>
        <p:spPr bwMode="auto">
          <a:xfrm>
            <a:off x="914400" y="6096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  <a:hlinkClick r:id="rId3"/>
              </a:rPr>
              <a:t>http://m.novarelibrary.com/</a:t>
            </a:r>
            <a:r>
              <a:rPr lang="en-US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AutoShape 2" descr="https://mail-attachment.googleusercontent.com/attachment/u/0/?ui=2&amp;ik=840127bbf7&amp;view=att&amp;th=137c21e06b32698f&amp;attid=0.1&amp;disp=inline&amp;realattid=1404034411066139469-1&amp;safe=1&amp;zw&amp;saduie=AG9B_P_upqScAgBCy9hscBmR2F9x&amp;sadet=1338991716930&amp;sads=vLsBF7uTAfvWrI6dOhWuhPhCPCM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7154" name="AutoShape 4" descr="https://mail-attachment.googleusercontent.com/attachment/u/0/?ui=2&amp;ik=840127bbf7&amp;view=att&amp;th=137c21e06b32698f&amp;attid=0.1&amp;disp=inline&amp;realattid=1404034411066139469-1&amp;safe=1&amp;zw&amp;saduie=AG9B_P_upqScAgBCy9hscBmR2F9x&amp;sadet=1338991716930&amp;sads=vLsBF7uTAfvWrI6dOhWuhPhCPCM&amp;sadssc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71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515143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TextBox 2"/>
          <p:cNvSpPr txBox="1">
            <a:spLocks noChangeArrowheads="1"/>
          </p:cNvSpPr>
          <p:nvPr/>
        </p:nvSpPr>
        <p:spPr bwMode="auto">
          <a:xfrm>
            <a:off x="5029200" y="2690813"/>
            <a:ext cx="3886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alibri" pitchFamily="34" charset="0"/>
              </a:rPr>
              <a:t>Sketch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181600" cy="304800"/>
          </a:xfrm>
        </p:spPr>
        <p:txBody>
          <a:bodyPr/>
          <a:lstStyle/>
          <a:p>
            <a:pPr eaLnBrk="1" hangingPunct="1"/>
            <a:r>
              <a:rPr lang="en-US" sz="3600" smtClean="0"/>
              <a:t>Testing and validation</a:t>
            </a:r>
          </a:p>
        </p:txBody>
      </p:sp>
      <p:pic>
        <p:nvPicPr>
          <p:cNvPr id="1781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698500"/>
            <a:ext cx="6096000" cy="6159500"/>
          </a:xfrm>
        </p:spPr>
      </p:pic>
      <p:sp>
        <p:nvSpPr>
          <p:cNvPr id="178179" name="TextBox 5"/>
          <p:cNvSpPr txBox="1">
            <a:spLocks noChangeArrowheads="1"/>
          </p:cNvSpPr>
          <p:nvPr/>
        </p:nvSpPr>
        <p:spPr bwMode="auto">
          <a:xfrm>
            <a:off x="3124200" y="13716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Test Page Speed in Firebug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971800"/>
            <a:ext cx="57912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81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546725"/>
            <a:ext cx="2590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2" name="Rectangle 4"/>
          <p:cNvSpPr>
            <a:spLocks noChangeArrowheads="1"/>
          </p:cNvSpPr>
          <p:nvPr/>
        </p:nvSpPr>
        <p:spPr bwMode="auto">
          <a:xfrm>
            <a:off x="5638800" y="64881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4"/>
              </a:rPr>
              <a:t>http://getfirebug.com/</a:t>
            </a:r>
            <a:r>
              <a:rPr lang="en-US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W3C mobileOK Checker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 </a:t>
            </a:r>
            <a:r>
              <a:rPr lang="pl-PL" dirty="0" smtClean="0">
                <a:hlinkClick r:id="rId2"/>
              </a:rPr>
              <a:t>http://validator.w3.org/mobile/</a:t>
            </a:r>
            <a:endParaRPr lang="en-US" dirty="0" smtClean="0"/>
          </a:p>
        </p:txBody>
      </p:sp>
      <p:sp>
        <p:nvSpPr>
          <p:cNvPr id="1792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endParaRPr lang="pl-PL" b="1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>
          <a:xfrm>
            <a:off x="1768475" y="152400"/>
            <a:ext cx="5486400" cy="7921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hlinkClick r:id="rId2" tooltip="http://ready.mobi"/>
              </a:rPr>
              <a:t>http://ready.mobi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85838"/>
            <a:ext cx="774541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487363"/>
          </a:xfrm>
        </p:spPr>
        <p:txBody>
          <a:bodyPr/>
          <a:lstStyle/>
          <a:p>
            <a:pPr eaLnBrk="1" hangingPunct="1"/>
            <a:r>
              <a:rPr lang="en-US" sz="2800" smtClean="0"/>
              <a:t>Take an emulated look at your desktop site.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237966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230346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2" name="TextBox 5"/>
          <p:cNvSpPr txBox="1">
            <a:spLocks noChangeArrowheads="1"/>
          </p:cNvSpPr>
          <p:nvPr/>
        </p:nvSpPr>
        <p:spPr bwMode="auto">
          <a:xfrm>
            <a:off x="1371600" y="106997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Mobile Site</a:t>
            </a:r>
          </a:p>
        </p:txBody>
      </p:sp>
      <p:sp>
        <p:nvSpPr>
          <p:cNvPr id="181253" name="TextBox 6"/>
          <p:cNvSpPr txBox="1">
            <a:spLocks noChangeArrowheads="1"/>
          </p:cNvSpPr>
          <p:nvPr/>
        </p:nvSpPr>
        <p:spPr bwMode="auto">
          <a:xfrm>
            <a:off x="5105400" y="1125538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Desktop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086600" cy="792162"/>
          </a:xfrm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Emulators/Simulators: </a:t>
            </a:r>
          </a:p>
        </p:txBody>
      </p:sp>
      <p:sp>
        <p:nvSpPr>
          <p:cNvPr id="18227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Cowemo Mobile Emulator: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2"/>
              </a:rPr>
              <a:t>http://www.mobilephoneemulator.com/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dotMobi Emulator - 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3"/>
              </a:rPr>
              <a:t>http://mtld.mobi/emulator.php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Opera Mini Simulator - 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4"/>
              </a:rPr>
              <a:t>http://www.opera.com/mobile/demo/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Mimic - emulates European and Japanese models: N400i and N505i.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5"/>
              </a:rPr>
              <a:t> 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6"/>
              </a:rPr>
              <a:t>http://pukupi.com/post/2059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Android Emulator -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7"/>
              </a:rPr>
              <a:t>http://developer.android.com/guide/developing/tools/emulator.html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BlackBerry Device Simulators -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8"/>
              </a:rPr>
              <a:t>https://www.blackberry.com/Downloads/entry.do?code=060AD92489947D410D897474079C1477</a:t>
            </a: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iPhone Dev Center: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9"/>
              </a:rPr>
              <a:t>http://developer.apple.com/iphone/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Palm Pre -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10"/>
              </a:rPr>
              <a:t>http://developer.palm.com/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Windows Mobile - 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  <a:hlinkClick r:id="rId11"/>
              </a:rPr>
              <a:t>http://msdn.microsoft.com/en-us/windowsmobile/default.aspx</a:t>
            </a:r>
            <a: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4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40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JAVA ME - Java Platform Micro Edition was termed J2ME. It is considered one of the most ubiquitous application platform for mobile devices. </a:t>
            </a:r>
            <a:b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12"/>
              </a:rPr>
              <a:t>http://java.sun.com/javame/reference/apis.jsp</a:t>
            </a:r>
            <a:r>
              <a:rPr lang="en-US" sz="14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 </a:t>
            </a:r>
          </a:p>
          <a:p>
            <a:pPr>
              <a:buFontTx/>
              <a:buNone/>
            </a:pPr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sz="14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2" descr="web-optimiz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425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8" name="TextBox 3"/>
          <p:cNvSpPr txBox="1">
            <a:spLocks noChangeArrowheads="1"/>
          </p:cNvSpPr>
          <p:nvPr/>
        </p:nvSpPr>
        <p:spPr bwMode="auto">
          <a:xfrm>
            <a:off x="0" y="6378575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en-US" sz="1300"/>
              <a:t>"All sizes | Enough of this silliness | Flickr - Photo Sharing!." Last modified 10/15/2012 12:45:55. http://www.flickr.com/photos/philhawksworth/7562460356/sizes/l/in/photostream/ (accessed 10/15/2012).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Mobile Optimization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251825" cy="4433888"/>
          </a:xfrm>
        </p:spPr>
        <p:txBody>
          <a:bodyPr lIns="0" tIns="0" rIns="0" bIns="0"/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Minify scripts, html, </a:t>
            </a:r>
            <a:r>
              <a:rPr lang="en-US" dirty="0" err="1" smtClean="0">
                <a:solidFill>
                  <a:srgbClr val="444444"/>
                </a:solidFill>
                <a:latin typeface="Arial" charset="0"/>
              </a:rPr>
              <a:t>css</a:t>
            </a: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 …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Reduce HTTP requests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Compress files with </a:t>
            </a:r>
            <a:r>
              <a:rPr lang="en-US" dirty="0" err="1" smtClean="0">
                <a:solidFill>
                  <a:srgbClr val="444444"/>
                </a:solidFill>
                <a:latin typeface="Arial" charset="0"/>
              </a:rPr>
              <a:t>gzip</a:t>
            </a:r>
            <a:endParaRPr lang="en-US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Cache static resources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endParaRPr lang="en-US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defRPr/>
            </a:pPr>
            <a:endParaRPr lang="en-US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“Speed matters.”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developers.google.com/speed/pagespeed/insights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Mobile Analytics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251825" cy="4433888"/>
          </a:xfrm>
        </p:spPr>
        <p:txBody>
          <a:bodyPr lIns="0" tIns="0" rIns="0" bIns="0"/>
          <a:lstStyle/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Web metrics and statistics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Mobile search logs</a:t>
            </a: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  <a:defRPr/>
            </a:pPr>
            <a:endParaRPr lang="en-US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defRPr/>
            </a:pPr>
            <a:endParaRPr lang="en-US" dirty="0" smtClean="0">
              <a:solidFill>
                <a:srgbClr val="444444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“Data is your friend. Take out the guesswork.”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486400" cy="639763"/>
          </a:xfrm>
        </p:spPr>
        <p:txBody>
          <a:bodyPr rtlCol="0">
            <a:normAutofit fontScale="90000"/>
          </a:bodyPr>
          <a:lstStyle/>
          <a:p>
            <a:pPr defTabSz="914355" eaLnBrk="1" fontAlgn="auto" hangingPunct="1">
              <a:spcAft>
                <a:spcPts val="0"/>
              </a:spcAft>
              <a:defRPr/>
            </a:pPr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158722" name="Content Placeholder 3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2432050"/>
          </a:xfrm>
        </p:spPr>
        <p:txBody>
          <a:bodyPr>
            <a:spAutoFit/>
          </a:bodyPr>
          <a:lstStyle/>
          <a:p>
            <a:pPr eaLnBrk="1" hangingPunct="1"/>
            <a:r>
              <a:rPr lang="en-US" sz="2000" smtClean="0"/>
              <a:t>Open questions on jQuery Mobile template and Assignment 1 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Acquire Best Practices for Mobile Design &amp; Development.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Learn about Tips and Tools for Mobile Design &amp; Development.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Discussion of Next Steps and Assignment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648200" cy="762000"/>
          </a:xfrm>
        </p:spPr>
        <p:txBody>
          <a:bodyPr/>
          <a:lstStyle/>
          <a:p>
            <a:pPr algn="l"/>
            <a:r>
              <a:rPr lang="en-US" sz="2800" smtClean="0">
                <a:latin typeface="Arial" charset="0"/>
                <a:ea typeface="ＭＳ Ｐゴシック" pitchFamily="34" charset="-128"/>
                <a:cs typeface="Arial" charset="0"/>
              </a:rPr>
              <a:t>jQuery Mobile Templates at:</a:t>
            </a:r>
          </a:p>
        </p:txBody>
      </p:sp>
      <p:sp>
        <p:nvSpPr>
          <p:cNvPr id="186370" name="Rectangle 3"/>
          <p:cNvSpPr>
            <a:spLocks noChangeArrowheads="1"/>
          </p:cNvSpPr>
          <p:nvPr/>
        </p:nvSpPr>
        <p:spPr bwMode="auto">
          <a:xfrm>
            <a:off x="4953000" y="381000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/>
              <a:t>http://goo.gl/1FdO0</a:t>
            </a:r>
          </a:p>
        </p:txBody>
      </p:sp>
      <p:pic>
        <p:nvPicPr>
          <p:cNvPr id="186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41148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2" name="TextBox 4"/>
          <p:cNvSpPr txBox="1">
            <a:spLocks noChangeArrowheads="1"/>
          </p:cNvSpPr>
          <p:nvPr/>
        </p:nvSpPr>
        <p:spPr bwMode="auto">
          <a:xfrm>
            <a:off x="685800" y="57150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Handout: </a:t>
            </a:r>
            <a:r>
              <a:rPr lang="en-US" b="1"/>
              <a:t>http://goo.gl/GIzWJ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810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Other mobile development tools/frameworks</a:t>
            </a:r>
            <a:endParaRPr lang="en-US" sz="3600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24272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0388" y="2597150"/>
            <a:ext cx="24272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388" y="3954463"/>
            <a:ext cx="2395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0388" y="5357813"/>
            <a:ext cx="23955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1582738"/>
            <a:ext cx="2657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2698750"/>
            <a:ext cx="250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75" y="5029200"/>
            <a:ext cx="2417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1050" y="3897313"/>
            <a:ext cx="8302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9088" y="3997325"/>
            <a:ext cx="730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5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14400"/>
          </a:xfrm>
        </p:spPr>
        <p:txBody>
          <a:bodyPr/>
          <a:lstStyle/>
          <a:p>
            <a:r>
              <a:rPr lang="en-US" sz="2000" b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The Future of Mobile Web App/Site Development? Responsive Web Design? </a:t>
            </a:r>
          </a:p>
        </p:txBody>
      </p:sp>
      <p:pic>
        <p:nvPicPr>
          <p:cNvPr id="188418" name="Picture 6" descr="http://jboye.com/wp-content/2012/01/jyske-bank-on-many-platfor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1363"/>
            <a:ext cx="914400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Mobile First as Strategy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251825" cy="4433888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2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“Google programmers are doing work on mobile applications first, because they are better apps and that's what top programmers want to develop.”</a:t>
            </a: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 </a:t>
            </a:r>
            <a:endParaRPr lang="en-US" smtClean="0">
              <a:ea typeface="ＭＳ Ｐゴシック" pitchFamily="34" charset="-128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800" smtClean="0">
              <a:solidFill>
                <a:srgbClr val="444444"/>
              </a:solidFill>
              <a:latin typeface="Arial" charset="0"/>
              <a:ea typeface="ＭＳ Ｐゴシック" pitchFamily="34" charset="-128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- Eric Schmidt, Google CEO</a:t>
            </a:r>
            <a:endParaRPr lang="en-US" smtClean="0">
              <a:ea typeface="ＭＳ Ｐゴシック" pitchFamily="34" charset="-128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400" u="sng" smtClean="0">
                <a:solidFill>
                  <a:srgbClr val="0000FF"/>
                </a:solidFill>
                <a:latin typeface="Arial" charset="0"/>
                <a:ea typeface="ＭＳ Ｐゴシック" pitchFamily="34" charset="-128"/>
              </a:rPr>
              <a:t>http://www.eweek.com/c/a/Midmarket/Google-CEO-Eric-Schmidt-at-MWC-Mobile-First-694942/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Assignment 2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46088" y="1463675"/>
            <a:ext cx="8251825" cy="4433888"/>
          </a:xfrm>
        </p:spPr>
        <p:txBody>
          <a:bodyPr lIns="0" tIns="0" rIns="0" bIns="0"/>
          <a:lstStyle/>
          <a:p>
            <a:pPr marL="681038" lvl="1" indent="-533400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AutoNum type="arabicPeriod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Validate your jQuery Mobile App</a:t>
            </a:r>
            <a:endParaRPr lang="en-US" smtClean="0">
              <a:solidFill>
                <a:srgbClr val="898989"/>
              </a:solidFill>
            </a:endParaRPr>
          </a:p>
          <a:p>
            <a:pPr marL="1143000" lvl="2" indent="-228600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–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Make one optimization and tell us what it is</a:t>
            </a:r>
            <a:endParaRPr lang="en-US" smtClean="0">
              <a:solidFill>
                <a:srgbClr val="898989"/>
              </a:solidFill>
            </a:endParaRPr>
          </a:p>
          <a:p>
            <a:pPr marL="681038" lvl="1" indent="-533400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AutoNum type="arabicPeriod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Add Google Analytics to your template</a:t>
            </a:r>
          </a:p>
          <a:p>
            <a:pPr marL="681038" lvl="1" indent="-533400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AutoNum type="arabicPeriod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When all tasks are complete, upload index.html to Assignment 2.</a:t>
            </a:r>
          </a:p>
          <a:p>
            <a:pPr marL="681038" lvl="1" indent="-533400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mtClean="0">
              <a:solidFill>
                <a:srgbClr val="444444"/>
              </a:solidFill>
              <a:latin typeface="Arial" charset="0"/>
            </a:endParaRPr>
          </a:p>
          <a:p>
            <a:pPr marL="681038" lvl="1" indent="-533400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Ask us questions in the class forum </a:t>
            </a:r>
            <a:endParaRPr lang="en-US" smtClean="0">
              <a:solidFill>
                <a:srgbClr val="898989"/>
              </a:solidFill>
            </a:endParaRPr>
          </a:p>
          <a:p>
            <a:pPr marL="681038" lvl="1" indent="-533400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mtClean="0">
              <a:solidFill>
                <a:srgbClr val="444444"/>
              </a:solidFill>
              <a:latin typeface="Arial" charset="0"/>
            </a:endParaRPr>
          </a:p>
          <a:p>
            <a:pPr marL="681038" lvl="1" indent="-533400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z="2300" smtClean="0">
              <a:solidFill>
                <a:srgbClr val="44444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200525" cy="597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91490" name="Picture 4" descr="http://plusheadlines.com/wp-content/uploads/2011/09/GoogleHangoutVideoChat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3848100"/>
            <a:ext cx="26447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1" name="TextBox 5"/>
          <p:cNvSpPr txBox="1">
            <a:spLocks noChangeArrowheads="1"/>
          </p:cNvSpPr>
          <p:nvPr/>
        </p:nvSpPr>
        <p:spPr bwMode="auto">
          <a:xfrm>
            <a:off x="5969000" y="4656138"/>
            <a:ext cx="1196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Want to Hangout?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38800" y="304799"/>
            <a:ext cx="2542022" cy="3197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1493" name="TextBox 7"/>
          <p:cNvSpPr txBox="1">
            <a:spLocks noChangeArrowheads="1"/>
          </p:cNvSpPr>
          <p:nvPr/>
        </p:nvSpPr>
        <p:spPr bwMode="auto">
          <a:xfrm>
            <a:off x="5511800" y="640715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gplus.to/chadmairn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4038600"/>
            <a:ext cx="8229600" cy="160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@jaclark - twitter.com/jaclark</a:t>
            </a:r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jaclark@montana.edu</a:t>
            </a:r>
          </a:p>
        </p:txBody>
      </p:sp>
      <p:pic>
        <p:nvPicPr>
          <p:cNvPr id="192514" name="Picture 4" descr="jason-pro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5" name="Text Box 6"/>
          <p:cNvSpPr txBox="1">
            <a:spLocks noChangeArrowheads="1"/>
          </p:cNvSpPr>
          <p:nvPr/>
        </p:nvSpPr>
        <p:spPr bwMode="auto">
          <a:xfrm>
            <a:off x="4267200" y="457200"/>
            <a:ext cx="4267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Jason Clark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Head of Digital Access &amp; Web Services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Associate Professor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Montana State University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20675"/>
            <a:ext cx="8251825" cy="10509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Mobile Development - Demos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39863"/>
            <a:ext cx="8631237" cy="5211762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Demos: </a:t>
            </a:r>
            <a:endParaRPr lang="en-US" sz="25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Responsive Design Template (custom)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www.lib.montana.edu/~jason/files/responsive</a:t>
            </a: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-design/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 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Mobile Template (jQuery Mobile) 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www.lib.montana.edu/~jason/files/touch-jquery</a:t>
            </a: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/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500" b="1" dirty="0" smtClean="0">
              <a:solidFill>
                <a:srgbClr val="000000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Code Samples and Downloads: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5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www.lib.montana.edu/~jason/files.php</a:t>
            </a: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Live Site</a:t>
            </a:r>
          </a:p>
        </p:txBody>
      </p:sp>
      <p:sp>
        <p:nvSpPr>
          <p:cNvPr id="160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To test your work use this URL, but change it to your user number.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Example: </a:t>
            </a:r>
            <a:r>
              <a:rPr lang="en-US" smtClean="0">
                <a:hlinkClick r:id="rId2"/>
              </a:rPr>
              <a:t>http://marcomponline.com/chadtest/Class/</a:t>
            </a:r>
            <a:r>
              <a:rPr lang="en-US" b="1" smtClean="0"/>
              <a:t>lastname/</a:t>
            </a:r>
            <a:r>
              <a:rPr lang="en-US" smtClean="0"/>
              <a:t>touch-jquery/index.html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Making the Move to Mobile...</a:t>
            </a:r>
          </a:p>
        </p:txBody>
      </p:sp>
      <p:sp>
        <p:nvSpPr>
          <p:cNvPr id="161794" name="TextBox 2"/>
          <p:cNvSpPr txBox="1">
            <a:spLocks noChangeArrowheads="1"/>
          </p:cNvSpPr>
          <p:nvPr/>
        </p:nvSpPr>
        <p:spPr bwMode="auto">
          <a:xfrm>
            <a:off x="525463" y="1371600"/>
            <a:ext cx="8297862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en-US" sz="2900">
                <a:solidFill>
                  <a:srgbClr val="7F7F7F"/>
                </a:solidFill>
              </a:rPr>
              <a:t>“My goal was initially just to make a mobile companion for the facebook.com mothership, but once I got comfortable with the platform I became convinced it was possible to create a version of Facebook that was actually better than the website.” </a:t>
            </a:r>
          </a:p>
          <a:p>
            <a:endParaRPr lang="en-US" sz="2900">
              <a:solidFill>
                <a:srgbClr val="7F7F7F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Joe Hewitt, lead developer for touch.facebook.com</a:t>
            </a:r>
          </a:p>
          <a:p>
            <a:r>
              <a:rPr lang="en-US">
                <a:solidFill>
                  <a:srgbClr val="7F7F7F"/>
                </a:solidFill>
              </a:rPr>
              <a:t>Source: http://joehewitt.com/post/ipad/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 Box 4"/>
          <p:cNvSpPr txBox="1">
            <a:spLocks noChangeArrowheads="1"/>
          </p:cNvSpPr>
          <p:nvPr/>
        </p:nvSpPr>
        <p:spPr bwMode="auto">
          <a:xfrm>
            <a:off x="1593850" y="6402388"/>
            <a:ext cx="58753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700" u="sng">
                <a:solidFill>
                  <a:srgbClr val="0000FF"/>
                </a:solidFill>
              </a:rPr>
              <a:t>http://m.flickr.com</a:t>
            </a:r>
          </a:p>
        </p:txBody>
      </p:sp>
      <p:pic>
        <p:nvPicPr>
          <p:cNvPr id="1628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182563"/>
            <a:ext cx="5791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4"/>
          <p:cNvSpPr txBox="1">
            <a:spLocks noChangeArrowheads="1"/>
          </p:cNvSpPr>
          <p:nvPr/>
        </p:nvSpPr>
        <p:spPr bwMode="auto">
          <a:xfrm>
            <a:off x="1593850" y="6402388"/>
            <a:ext cx="58753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700" u="sng">
                <a:solidFill>
                  <a:srgbClr val="0000FF"/>
                </a:solidFill>
              </a:rPr>
              <a:t>http://mobile.twitter.com</a:t>
            </a:r>
          </a:p>
        </p:txBody>
      </p:sp>
      <p:pic>
        <p:nvPicPr>
          <p:cNvPr id="1638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725" y="182563"/>
            <a:ext cx="57245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182563"/>
            <a:ext cx="58324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Text Box 5"/>
          <p:cNvSpPr txBox="1">
            <a:spLocks noChangeArrowheads="1"/>
          </p:cNvSpPr>
          <p:nvPr/>
        </p:nvSpPr>
        <p:spPr bwMode="auto">
          <a:xfrm>
            <a:off x="1593850" y="6400800"/>
            <a:ext cx="5829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700" u="sng">
                <a:solidFill>
                  <a:srgbClr val="0000FF"/>
                </a:solidFill>
              </a:rPr>
              <a:t>http://www.amazon.com/gp/aw/kindle/storefront/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606</Words>
  <Application>Microsoft Macintosh PowerPoint</Application>
  <PresentationFormat>On-screen Show (4:3)</PresentationFormat>
  <Paragraphs>134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107</vt:i4>
      </vt:variant>
      <vt:variant>
        <vt:lpstr>Slide Titles</vt:lpstr>
      </vt:variant>
      <vt:variant>
        <vt:i4>36</vt:i4>
      </vt:variant>
    </vt:vector>
  </HeadingPairs>
  <TitlesOfParts>
    <vt:vector size="147" baseType="lpstr">
      <vt:lpstr>Arial</vt:lpstr>
      <vt:lpstr>Calibri</vt:lpstr>
      <vt:lpstr>Times New Roman</vt:lpstr>
      <vt:lpstr>ＭＳ Ｐゴシック</vt:lpstr>
      <vt:lpstr>Office Theme</vt:lpstr>
      <vt:lpstr>1_Default Design</vt:lpstr>
      <vt:lpstr>2_Default Design</vt:lpstr>
      <vt:lpstr>1_Office Theme</vt:lpstr>
      <vt:lpstr>2_Office Theme</vt:lpstr>
      <vt:lpstr>4_Office Theme</vt:lpstr>
      <vt:lpstr>6_Office Theme</vt:lpstr>
      <vt:lpstr>3_Office Theme</vt:lpstr>
      <vt:lpstr>5_Office Theme</vt:lpstr>
      <vt:lpstr>7_Office Theme</vt:lpstr>
      <vt:lpstr>Default Design</vt:lpstr>
      <vt:lpstr>8_Office Theme</vt:lpstr>
      <vt:lpstr>9_Office Theme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1_Default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2_Default Design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2_Office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8_Office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9_Office Theme</vt:lpstr>
      <vt:lpstr>Slide 1</vt:lpstr>
      <vt:lpstr>pinboard.in tag</vt:lpstr>
      <vt:lpstr>Agenda </vt:lpstr>
      <vt:lpstr>Mobile Development - Demos</vt:lpstr>
      <vt:lpstr>Your Live Site</vt:lpstr>
      <vt:lpstr>Making the Move to Mobile...</vt:lpstr>
      <vt:lpstr>Slide 7</vt:lpstr>
      <vt:lpstr>Slide 8</vt:lpstr>
      <vt:lpstr>Slide 9</vt:lpstr>
      <vt:lpstr>Slide 10</vt:lpstr>
      <vt:lpstr>Exercise </vt:lpstr>
      <vt:lpstr>Slide 12</vt:lpstr>
      <vt:lpstr>Slide 13</vt:lpstr>
      <vt:lpstr>Slide 14</vt:lpstr>
      <vt:lpstr>Slide 15</vt:lpstr>
      <vt:lpstr>Some Best Practices</vt:lpstr>
      <vt:lpstr>Mobile Screen Resolutions</vt:lpstr>
      <vt:lpstr>Small Screen Rendering (260 px) using the  Web Developer add-on in Firefox </vt:lpstr>
      <vt:lpstr>Slide 19</vt:lpstr>
      <vt:lpstr>Learn and borrow from sites you like.</vt:lpstr>
      <vt:lpstr>Slide 21</vt:lpstr>
      <vt:lpstr>Testing and validation</vt:lpstr>
      <vt:lpstr>W3C mobileOK Checker   http://validator.w3.org/mobile/</vt:lpstr>
      <vt:lpstr>http://ready.mobi</vt:lpstr>
      <vt:lpstr>Take an emulated look at your desktop site.</vt:lpstr>
      <vt:lpstr>Emulators/Simulators: </vt:lpstr>
      <vt:lpstr>Slide 27</vt:lpstr>
      <vt:lpstr>Mobile Optimization</vt:lpstr>
      <vt:lpstr>Mobile Analytics</vt:lpstr>
      <vt:lpstr>jQuery Mobile Templates at:</vt:lpstr>
      <vt:lpstr>Other mobile development tools/frameworks</vt:lpstr>
      <vt:lpstr>The Future of Mobile Web App/Site Development? Responsive Web Design? </vt:lpstr>
      <vt:lpstr>Mobile First as Strategy</vt:lpstr>
      <vt:lpstr>Assignment 2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mairn.chad</dc:creator>
  <cp:lastModifiedBy>jason</cp:lastModifiedBy>
  <cp:revision>77</cp:revision>
  <dcterms:created xsi:type="dcterms:W3CDTF">2012-10-29T04:11:56Z</dcterms:created>
  <dcterms:modified xsi:type="dcterms:W3CDTF">2012-10-29T15:15:43Z</dcterms:modified>
</cp:coreProperties>
</file>