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vertTx" type="vertTx">
  <p:cSld name="vertTx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vertTitleAndTx" type="vertTitleAndTx">
  <p:cSld name="vertTitleAnd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obj" type="obj">
  <p:cSld name="obj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secHead" type="secHead">
  <p:cSld name="secHea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Obj" type="twoObj">
  <p:cSld name="twoObj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TxTwoObj" type="twoTxTwoObj">
  <p:cSld name="twoTxTwoObj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Only" type="titleOnly">
  <p:cSld name="title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objTx" type="objTx">
  <p:cSld name="objTx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picTx" type="picTx">
  <p:cSld name="picTx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support.google.com/webmasters/bin/request.py?&amp;contact_type=rich_snippets_feedback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ones_zeros" TargetMode="External"/><Relationship Id="rId4" Type="http://schemas.openxmlformats.org/officeDocument/2006/relationships/hyperlink" Target="https://twitter.com/jaclark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1206884"/>
            <a:ext cx="7772400" cy="3179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Welcome to the Machine: </a:t>
            </a:r>
            <a:br>
              <a:rPr lang="en-US" sz="3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Making digital library collections findable by people and bots using SEO, schema.org, and HTML5 microdata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429325" y="5020019"/>
            <a:ext cx="6400799" cy="12375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Scott Young and Jason Clark Montana State University Library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238381" y="705177"/>
            <a:ext cx="6667199" cy="5447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3600">
                <a:solidFill>
                  <a:schemeClr val="dk1"/>
                </a:solidFill>
              </a:rPr>
              <a:t>            </a:t>
            </a:r>
          </a:p>
          <a:p>
            <a:pPr marL="0" marR="0" lvl="0" indent="0" algn="l" rtl="0">
              <a:buSzPct val="25000"/>
              <a:buNone/>
            </a:pPr>
            <a:r>
              <a:rPr lang="en-US" sz="3600">
                <a:solidFill>
                  <a:schemeClr val="dk1"/>
                </a:solidFill>
              </a:rPr>
              <a:t>            </a:t>
            </a: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The Semantic Web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1370969" y="1505396"/>
            <a:ext cx="6739500" cy="511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just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An evolution of semantic components</a:t>
            </a:r>
          </a:p>
          <a:p>
            <a:endParaRPr/>
          </a:p>
          <a:p>
            <a:endParaRPr/>
          </a:p>
          <a:p>
            <a:pPr marL="0" marR="0" lvl="0" indent="0" algn="just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               Microformats</a:t>
            </a:r>
          </a:p>
          <a:p>
            <a:pPr marL="0" marR="0" lvl="0" indent="0" algn="just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r>
              <a:rPr lang="en-US" sz="2400">
                <a:solidFill>
                  <a:schemeClr val="dk1"/>
                </a:solidFill>
              </a:rPr>
              <a:t>      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RDFa 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411962" y="1661625"/>
            <a:ext cx="84528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-US" sz="3600">
                <a:solidFill>
                  <a:schemeClr val="dk1"/>
                </a:solidFill>
              </a:rPr>
              <a:t>                  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lvl="0" rtl="0">
              <a:buNone/>
            </a:pPr>
            <a:r>
              <a:rPr lang="en-US" sz="2800">
                <a:solidFill>
                  <a:schemeClr val="dk1"/>
                </a:solidFill>
              </a:rPr>
              <a:t>                    Refocuses visible HTML</a:t>
            </a:r>
          </a:p>
          <a:p>
            <a:pPr marL="457200" lvl="0" indent="457200" rtl="0"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</a:t>
            </a:r>
          </a:p>
          <a:p>
            <a:pPr marL="0" lvl="0" indent="0" rtl="0"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How can machine-readable and human-readable markup work together?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345645" y="1505396"/>
            <a:ext cx="8313300" cy="406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dk1"/>
                </a:solidFill>
              </a:rPr>
              <a:t>				              Rich Snippets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>
                <a:solidFill>
                  <a:schemeClr val="dk1"/>
                </a:solidFill>
              </a:rPr>
              <a:t>       https://sites.google.com/site/webmasterhelpforum/en/faq-rich-snippets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981994" y="1505396"/>
            <a:ext cx="7175102" cy="41242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Search Results Display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1900236" y="1166126"/>
            <a:ext cx="4670425" cy="12112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4" name="Shape 154"/>
          <p:cNvSpPr/>
          <p:nvPr/>
        </p:nvSpPr>
        <p:spPr>
          <a:xfrm>
            <a:off x="1960563" y="2638491"/>
            <a:ext cx="4549775" cy="121126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5" name="Shape 155"/>
          <p:cNvSpPr/>
          <p:nvPr/>
        </p:nvSpPr>
        <p:spPr>
          <a:xfrm>
            <a:off x="1960563" y="4204276"/>
            <a:ext cx="5829376" cy="1016351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1073646" y="1674674"/>
            <a:ext cx="6847771" cy="45243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Why Microdata?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Your Website is your API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Using the microdata DOM API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405302" y="599755"/>
            <a:ext cx="8465699" cy="523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window.addEventListener('load', function() {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var photo = document.getItems('http://schema.org/Photograph')[0];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console.log('photo.properties Name: ' + photo.properties['name'][0].textContent);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function supports_microdata_api() {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!!document.getItems;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 console.log(supports_microdata_api());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});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-187308" y="1403208"/>
            <a:ext cx="9962099" cy="113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Microdata in the Wild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				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YouTube Markup</a:t>
            </a:r>
          </a:p>
          <a:p>
            <a:pPr marL="0" marR="0" lvl="0" indent="0" algn="ctr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view-source: www.youtube.com/watch?v=s1EGXkQtgTE&amp;list=UUtkGqJEVc21-Coie-4kS7EA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0" y="1414142"/>
            <a:ext cx="9144000" cy="23083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Microdata in the Wild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	MSU Library People App</a:t>
            </a:r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view-source: http://www.lib.montana.edu/people/about.php?id=23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32850" y="1610991"/>
            <a:ext cx="7278300" cy="429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                          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#html5css3</a:t>
            </a:r>
          </a:p>
          <a:p>
            <a:endParaRPr/>
          </a:p>
          <a:p>
            <a:endParaRPr/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http://pinboard.in/u:jasonclark/t:html5-amigos/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0" y="1414142"/>
            <a:ext cx="9144000" cy="230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Microdata in the Wild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45720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MSU Historical Photos Collection</a:t>
            </a:r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view-source: http://arc.lib.montana.edu/msu-photos/item.php?id=11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183305" y="1859340"/>
            <a:ext cx="8586299" cy="3906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			         Microdata Tools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                  	     </a:t>
            </a:r>
            <a:r>
              <a:rPr lang="en-US" sz="28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Structured Data Testing Tool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http://www.google.com/webmasters/tools/richsnippets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>
            <a:off x="975595" y="1779446"/>
            <a:ext cx="6534300" cy="401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Microdata Tools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                    </a:t>
            </a:r>
            <a:r>
              <a:rPr lang="en-US" sz="28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Schema Creator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http://schema-creator.org/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815094" y="1751798"/>
            <a:ext cx="7636799" cy="3294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Google Webmaster Tools  </a:t>
            </a:r>
          </a:p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</a:p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Structured Data High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lighter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en-US" sz="24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https://www.google.com/webmasters/tools/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/>
        </p:nvSpPr>
        <p:spPr>
          <a:xfrm>
            <a:off x="1289784" y="1829941"/>
            <a:ext cx="6805199" cy="378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Lessons</a:t>
            </a:r>
          </a:p>
          <a:p>
            <a:endParaRPr/>
          </a:p>
          <a:p>
            <a:endParaRPr/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schema.org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Register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a microdata provider with Google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ahead of the curve</a:t>
            </a:r>
          </a:p>
          <a:p>
            <a:pPr marL="914400" marR="0" lvl="1" indent="-317500" algn="l" rtl="0"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person, organization are currently supported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638130" y="1829941"/>
            <a:ext cx="7976099" cy="399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 Practices</a:t>
            </a:r>
          </a:p>
          <a:p>
            <a:endParaRPr/>
          </a:p>
          <a:p>
            <a:endParaRPr/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to mark up only human-readable visible HTML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your markup with the Structured Data Testing Tool</a:t>
            </a:r>
          </a:p>
          <a:p>
            <a:pPr marL="914400" marR="0" lvl="1" indent="-317500" algn="l" rtl="0"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Microdata must validate as HTML5 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up only the main body content, not &lt;head&gt;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existing vocabularies (schema.org)</a:t>
            </a:r>
          </a:p>
          <a:p>
            <a:pPr marL="457200" marR="0" lvl="0" indent="-317500" algn="l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up as much data as is possible to help with getting picked up in Google microdata indexing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856648" y="1733166"/>
            <a:ext cx="8247299" cy="4496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Essential Links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30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schema.org</a:t>
            </a:r>
          </a:p>
          <a:p>
            <a:pPr marL="0" marR="0" lvl="0" indent="0" algn="l" rtl="0"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http://schema.org/</a:t>
            </a:r>
          </a:p>
          <a:p>
            <a:endParaRPr/>
          </a:p>
          <a:p>
            <a:pPr marL="0" marR="0" lvl="0" indent="457200" algn="l" rtl="0">
              <a:buSzPct val="25000"/>
              <a:buNone/>
            </a:pPr>
            <a:r>
              <a:rPr lang="en-US" sz="30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Structured Data Testing Tool</a:t>
            </a:r>
          </a:p>
          <a:p>
            <a:pPr marL="457200" marR="0" lvl="0" indent="457200" algn="l" rtl="0"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http://www.google.com/webmasters/tools/richsnippets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/>
        </p:nvSpPr>
        <p:spPr>
          <a:xfrm>
            <a:off x="141961" y="879173"/>
            <a:ext cx="8705999" cy="5609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400"/>
              <a:t>
</a:t>
            </a:r>
            <a:r>
              <a:rPr lang="en-US" sz="2400" baseline="0"/>
              <a:t>About Microdata - Google</a:t>
            </a:r>
          </a:p>
          <a:p>
            <a:pPr marL="0" marR="0" lvl="0" indent="0" algn="l" rtl="0">
              <a:buSzPct val="25000"/>
              <a:buNone/>
            </a:pPr>
            <a:r>
              <a:rPr lang="en-US"/>
              <a:t>	</a:t>
            </a:r>
            <a:r>
              <a:rPr lang="en-US" sz="1800"/>
              <a:t>http://support.google.com/webmasters/bin/answer.py?hl=en&amp;answer=176035</a:t>
            </a:r>
          </a:p>
          <a:p>
            <a:pPr marL="0" marR="0" lvl="0" indent="0" algn="l" rtl="0">
              <a:buSzPct val="25000"/>
              <a:buNone/>
            </a:pPr>
            <a:r>
              <a:rPr lang="en-US"/>
              <a:t>	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strike="noStrike" cap="none" baseline="0">
                <a:latin typeface="Calibri"/>
                <a:ea typeface="Calibri"/>
                <a:cs typeface="Calibri"/>
                <a:sym typeface="Calibri"/>
              </a:rPr>
              <a:t>schema.org FAQ</a:t>
            </a:r>
          </a:p>
          <a:p>
            <a:pPr marL="0" marR="0" lvl="0" indent="457200" algn="l" rtl="0"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http://support.google.com/webmasters/bin/answer.py?hl=en&amp;answer=1211158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strike="noStrike" cap="none" baseline="0">
                <a:latin typeface="Calibri"/>
                <a:ea typeface="Calibri"/>
                <a:cs typeface="Calibri"/>
                <a:sym typeface="Calibri"/>
              </a:rPr>
              <a:t>Schema Creator</a:t>
            </a:r>
          </a:p>
          <a:p>
            <a:pPr marL="0" marR="0" lvl="0" indent="457200" algn="l" rtl="0"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http://schema-creator.org/book.php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strike="noStrike" cap="none" baseline="0">
                <a:latin typeface="Calibri"/>
                <a:ea typeface="Calibri"/>
                <a:cs typeface="Calibri"/>
                <a:sym typeface="Calibri"/>
              </a:rPr>
              <a:t>RDFa Lite</a:t>
            </a:r>
          </a:p>
          <a:p>
            <a:pPr marL="0" marR="0" lvl="0" indent="457200" algn="l" rtl="0"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http://dev.opera.com/articles/view/geolocation-html-api/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247950" y="1419541"/>
            <a:ext cx="8648099" cy="3785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Essential Projects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Combine Drupal, HTML5, and microdata</a:t>
            </a:r>
          </a:p>
          <a:p>
            <a:pPr marL="0" marR="0" lvl="0" indent="457200" algn="l" rtl="0">
              <a:buSzPct val="25000"/>
              <a:buNone/>
            </a:pPr>
            <a:r>
              <a:rPr lang="en-US" sz="18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http://www.ibm.com/developerworks/library/x-drupalhtml5/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Wordpress Plugin - Microdata for SEO</a:t>
            </a:r>
          </a:p>
          <a:p>
            <a:pPr marL="0" marR="0" lvl="0" indent="457200" algn="l" rtl="0">
              <a:buSzPct val="25000"/>
              <a:buNone/>
            </a:pPr>
            <a:r>
              <a:rPr lang="en-US" sz="1800" b="0" i="0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http://wordpress.org/extend/plugins/microdata-for-seo-by-optimum7com/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3376367" y="2734196"/>
            <a:ext cx="228261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1847425" y="1166528"/>
            <a:ext cx="5449200" cy="3662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</a:t>
            </a: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</a:t>
            </a:r>
          </a:p>
          <a:p>
            <a:endParaRPr/>
          </a:p>
          <a:p>
            <a:endParaRPr/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microdata?</a:t>
            </a:r>
          </a:p>
          <a:p>
            <a:endParaRPr/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Classification vocabularies (schema.org)</a:t>
            </a:r>
          </a:p>
          <a:p>
            <a:endParaRPr/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Microdata and search engine optimization</a:t>
            </a:r>
          </a:p>
          <a:p>
            <a:endParaRPr/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Tools for microdata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/>
        </p:nvSpPr>
        <p:spPr>
          <a:xfrm>
            <a:off x="3373653" y="1943311"/>
            <a:ext cx="2536256" cy="23391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@ones_zeros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@jaclark</a:t>
            </a: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/>
        </p:nvSpPr>
        <p:spPr>
          <a:xfrm>
            <a:off x="2431067" y="545722"/>
            <a:ext cx="5770200" cy="606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Scott Young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Initiatives Librarian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Montana State University Library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swyoung@montana.edu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Jason Clark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 of Digital Access &amp; Web Services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Montana State University Library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jaclark@montana.edu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www.jasonclark.info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0" y="332883"/>
            <a:ext cx="9143999" cy="581928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7" name="Shape 97"/>
          <p:cNvSpPr txBox="1"/>
          <p:nvPr/>
        </p:nvSpPr>
        <p:spPr>
          <a:xfrm>
            <a:off x="0" y="6300112"/>
            <a:ext cx="9144000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 (Before Microdata)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0" y="332883"/>
            <a:ext cx="9143999" cy="581928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3" name="Shape 103"/>
          <p:cNvSpPr txBox="1"/>
          <p:nvPr/>
        </p:nvSpPr>
        <p:spPr>
          <a:xfrm>
            <a:off x="0" y="6300112"/>
            <a:ext cx="9144000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(After Microdata)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1269950" y="1673916"/>
            <a:ext cx="7504249" cy="3477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&lt;dd&gt;A River Runs Through It and Other Stories&lt;/dd&gt;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&lt;dd&gt;Norman Maclean&lt;/dd&gt;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&lt;dd&gt;October 1, 2001&lt;/dd&gt;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&lt;dd&gt;0226500667&lt;/dd&gt;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284980" y="1625441"/>
            <a:ext cx="8359200" cy="277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</a:rPr>
              <a:t>   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</a:rPr>
              <a:t>    </a:t>
            </a:r>
            <a:r>
              <a:rPr lang="en-US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Microdata introduces classification &amp; metadata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</a:rPr>
              <a:t>    Microdata helps machine-readers and search        </a:t>
            </a:r>
          </a:p>
          <a:p>
            <a:pPr marL="0" marR="0" lvl="0" indent="0" algn="l" rtl="0">
              <a:buSzPct val="25000"/>
              <a:buNone/>
            </a:pPr>
            <a:r>
              <a:rPr lang="en-US" sz="2800">
                <a:solidFill>
                  <a:schemeClr val="dk1"/>
                </a:solidFill>
              </a:rPr>
              <a:t>    engines understand your site's content</a:t>
            </a:r>
          </a:p>
          <a:p>
            <a:endParaRPr/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822580" y="1833458"/>
            <a:ext cx="7504250" cy="3477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 </a:t>
            </a:r>
            <a:r>
              <a:rPr lang="en-US" sz="20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itemscope itemtype="http://schema.org/Book"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0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itemprop="title"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&gt;A River Runs Through It and Other Stories&lt;/dd&gt;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0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itemprop="author"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&gt;Norman Maclean&lt;/dd&gt;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0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itemprop="pubdate"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&gt;October 1, 2001&lt;/dd&gt;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0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itemprop="isbn"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&gt;0226500667&lt;/dd&gt;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791012" y="2179618"/>
            <a:ext cx="7562099" cy="156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lang="en-US" sz="2400">
                <a:solidFill>
                  <a:schemeClr val="dk1"/>
                </a:solidFill>
              </a:rPr>
              <a:t>         </a:t>
            </a:r>
            <a:r>
              <a:rPr lang="en-US" sz="3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Schema.org</a:t>
            </a:r>
          </a:p>
          <a:p>
            <a:endParaRPr/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 lingua franca for web classification and markup</a:t>
            </a:r>
          </a:p>
          <a:p>
            <a:endParaRPr/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                     Google, Bing, Yahoo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948</Words>
  <Application>Microsoft Macintosh PowerPoint</Application>
  <PresentationFormat>On-screen Show (4:3)</PresentationFormat>
  <Paragraphs>236</Paragraphs>
  <Slides>31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/>
      <vt:lpstr>Welcome to the Machine:  Making digital library collections findable by people and bots using SEO, schema.org, and HTML5 microdata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Machine:  Making digital library collections findable by people and bots using SEO, schema.org, and HTML5 microdata</dc:title>
  <cp:lastModifiedBy>Jason Clark</cp:lastModifiedBy>
  <cp:revision>1</cp:revision>
  <dcterms:created xsi:type="dcterms:W3CDTF">2013-02-13T11:11:14Z</dcterms:created>
  <dcterms:modified xsi:type="dcterms:W3CDTF">2013-02-13T11:12:56Z</dcterms:modified>
</cp:coreProperties>
</file>