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4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59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7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itl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vertTx" type="vertTx">
  <p:cSld name="vertTx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vertTitleAndTx" type="vertTitleAndTx">
  <p:cSld name="vertTitleAndTx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obj" type="obj">
  <p:cSld name="obj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secHead" type="secHead">
  <p:cSld name="secHead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indent="0" rtl="0"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woObj" type="twoObj">
  <p:cSld name="twoObj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woTxTwoObj" type="twoTxTwoObj">
  <p:cSld name="twoTxTwoObj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itleOnly" type="titleOnly">
  <p:cSld name="title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objTx" type="objTx">
  <p:cSld name="objTx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picTx" type="picTx">
  <p:cSld name="picTx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buClr>
                <a:schemeClr val="dk1"/>
              </a:buClr>
              <a:buFont typeface="Calibri"/>
              <a:buNone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buClr>
                <a:schemeClr val="dk1"/>
              </a:buClr>
              <a:buFont typeface="Calibri"/>
              <a:buNone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://support.google.com/webmasters/bin/request.py?&amp;contact_type=rich_snippets_feedback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ones_zeros" TargetMode="External"/><Relationship Id="rId4" Type="http://schemas.openxmlformats.org/officeDocument/2006/relationships/hyperlink" Target="https://twitter.com/jaclark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ctrTitle"/>
          </p:nvPr>
        </p:nvSpPr>
        <p:spPr>
          <a:xfrm>
            <a:off x="685800" y="1206884"/>
            <a:ext cx="7772400" cy="31799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9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Welcome to the Machine: </a:t>
            </a:r>
            <a:br>
              <a:rPr lang="en-US" sz="39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9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Making digital library collections findable by people and bots using SEO, schema.org, and HTML5 microdata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subTitle" idx="1"/>
          </p:nvPr>
        </p:nvSpPr>
        <p:spPr>
          <a:xfrm>
            <a:off x="1429325" y="5020019"/>
            <a:ext cx="6400799" cy="123755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Scott Young and Jason Clark Montana State University Library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1238381" y="705177"/>
            <a:ext cx="6667199" cy="5447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</a:t>
            </a:r>
          </a:p>
          <a:p>
            <a:endParaRPr/>
          </a:p>
          <a:p>
            <a:pPr marL="0" marR="0" lvl="0" indent="0" algn="l" rtl="0">
              <a:buSzPct val="25000"/>
              <a:buNone/>
            </a:pPr>
            <a:r>
              <a:rPr lang="en-US" sz="3600">
                <a:solidFill>
                  <a:schemeClr val="dk1"/>
                </a:solidFill>
              </a:rPr>
              <a:t>            </a:t>
            </a:r>
          </a:p>
          <a:p>
            <a:pPr marL="0" marR="0" lvl="0" indent="0" algn="l" rtl="0">
              <a:buSzPct val="25000"/>
              <a:buNone/>
            </a:pPr>
            <a:r>
              <a:rPr lang="en-US" sz="3600">
                <a:solidFill>
                  <a:schemeClr val="dk1"/>
                </a:solidFill>
              </a:rPr>
              <a:t>            </a:t>
            </a:r>
            <a:r>
              <a:rPr lang="en-US" sz="3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 Microdata?</a:t>
            </a:r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pPr marL="0" marR="0" lvl="0" indent="0" algn="l" rtl="0">
              <a:buSzPct val="25000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The Semantic Web</a:t>
            </a:r>
          </a:p>
          <a:p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/>
        </p:nvSpPr>
        <p:spPr>
          <a:xfrm>
            <a:off x="1370969" y="1505396"/>
            <a:ext cx="6739500" cy="511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buSzPct val="25000"/>
              <a:buNone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Why Microdata?</a:t>
            </a:r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pPr marL="0" marR="0" lvl="0" indent="0" algn="just" rtl="0">
              <a:buSzPct val="25000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An evolution of semantic components</a:t>
            </a:r>
          </a:p>
          <a:p>
            <a:endParaRPr/>
          </a:p>
          <a:p>
            <a:endParaRPr/>
          </a:p>
          <a:p>
            <a:pPr marL="0" marR="0" lvl="0" indent="0" algn="just" rtl="0">
              <a:buSzPct val="25000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                     Microformats</a:t>
            </a:r>
          </a:p>
          <a:p>
            <a:pPr marL="0" marR="0" lvl="0" indent="0" algn="just" rtl="0">
              <a:buSzPct val="25000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	</a:t>
            </a:r>
            <a:r>
              <a:rPr lang="en-US" sz="2400">
                <a:solidFill>
                  <a:schemeClr val="dk1"/>
                </a:solidFill>
              </a:rPr>
              <a:t>      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RDFa </a:t>
            </a:r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/>
        </p:nvSpPr>
        <p:spPr>
          <a:xfrm>
            <a:off x="411962" y="1661625"/>
            <a:ext cx="8452800" cy="3000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-US" sz="3600">
                <a:solidFill>
                  <a:schemeClr val="dk1"/>
                </a:solidFill>
              </a:rPr>
              <a:t>                  Why Microdata?</a:t>
            </a:r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pPr lvl="0" rtl="0">
              <a:buNone/>
            </a:pPr>
            <a:r>
              <a:rPr lang="en-US" sz="2800">
                <a:solidFill>
                  <a:schemeClr val="dk1"/>
                </a:solidFill>
              </a:rPr>
              <a:t>                    Refocuses visible HTML</a:t>
            </a:r>
          </a:p>
          <a:p>
            <a:pPr marL="457200" lvl="0" indent="457200" rtl="0"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</a:t>
            </a:r>
          </a:p>
          <a:p>
            <a:pPr marL="0" lvl="0" indent="0" rtl="0"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How can machine-readable and human-readable markup work together?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/>
        </p:nvSpPr>
        <p:spPr>
          <a:xfrm>
            <a:off x="345645" y="1505396"/>
            <a:ext cx="8313300" cy="406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Why Microdata?</a:t>
            </a:r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pPr marL="0" marR="0" lvl="0" indent="0" algn="l" rtl="0">
              <a:buSzPct val="25000"/>
              <a:buNone/>
            </a:pPr>
            <a:r>
              <a:rPr lang="en-US" sz="2400">
                <a:solidFill>
                  <a:schemeClr val="dk1"/>
                </a:solidFill>
              </a:rPr>
              <a:t>				              Rich Snippets</a:t>
            </a:r>
          </a:p>
          <a:p>
            <a:endParaRPr/>
          </a:p>
          <a:p>
            <a:pPr marL="0" marR="0" lvl="0" indent="0" algn="l" rtl="0">
              <a:buSzPct val="25000"/>
              <a:buNone/>
            </a:pPr>
            <a:r>
              <a:rPr lang="en-US" sz="1800">
                <a:solidFill>
                  <a:schemeClr val="dk1"/>
                </a:solidFill>
              </a:rPr>
              <a:t>       https://sites.google.com/site/webmasterhelpforum/en/faq-rich-snippets</a:t>
            </a:r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/>
        </p:nvSpPr>
        <p:spPr>
          <a:xfrm>
            <a:off x="981994" y="1505396"/>
            <a:ext cx="7175102" cy="412420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Why Microdata?</a:t>
            </a:r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pPr marL="0" marR="0" lvl="0" indent="0" algn="l" rtl="0">
              <a:buSzPct val="25000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Search Results Display</a:t>
            </a:r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/>
        </p:nvSpPr>
        <p:spPr>
          <a:xfrm>
            <a:off x="1900236" y="1166126"/>
            <a:ext cx="4670425" cy="121126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54" name="Shape 154"/>
          <p:cNvSpPr/>
          <p:nvPr/>
        </p:nvSpPr>
        <p:spPr>
          <a:xfrm>
            <a:off x="1960563" y="2638491"/>
            <a:ext cx="4549775" cy="1211262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55" name="Shape 155"/>
          <p:cNvSpPr/>
          <p:nvPr/>
        </p:nvSpPr>
        <p:spPr>
          <a:xfrm>
            <a:off x="1960563" y="4204276"/>
            <a:ext cx="5829376" cy="1016351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/>
        </p:nvSpPr>
        <p:spPr>
          <a:xfrm>
            <a:off x="1073646" y="1674674"/>
            <a:ext cx="6847771" cy="45243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Why Microdata?</a:t>
            </a:r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pPr marL="0" marR="0" lvl="0" indent="0" algn="l" rtl="0">
              <a:buSzPct val="25000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Your Website is your API</a:t>
            </a:r>
          </a:p>
          <a:p>
            <a:endParaRPr/>
          </a:p>
          <a:p>
            <a:pPr marL="0" marR="0" lvl="0" indent="0" algn="l" rtl="0">
              <a:buSzPct val="25000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Using the microdata DOM API</a:t>
            </a:r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/>
        </p:nvSpPr>
        <p:spPr>
          <a:xfrm>
            <a:off x="405302" y="599755"/>
            <a:ext cx="8465699" cy="523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24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window.addEventListener('load', function() {</a:t>
            </a:r>
          </a:p>
          <a:p>
            <a:pPr marL="0" marR="0" lvl="0" indent="0" algn="l" rtl="0">
              <a:buSzPct val="25000"/>
              <a:buNone/>
            </a:pPr>
            <a:r>
              <a:rPr lang="en-US" sz="24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  var photo = document.getItems('http://schema.org/Photograph')[0];</a:t>
            </a:r>
          </a:p>
          <a:p>
            <a:pPr marL="0" marR="0" lvl="0" indent="0" algn="l" rtl="0">
              <a:buSzPct val="25000"/>
              <a:buNone/>
            </a:pPr>
            <a:r>
              <a:rPr lang="en-US" sz="24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  console.log('photo.properties Name: ' + photo.properties['name'][0].textContent);</a:t>
            </a:r>
          </a:p>
          <a:p>
            <a:pPr marL="0" marR="0" lvl="0" indent="0" algn="l" rtl="0">
              <a:buSzPct val="25000"/>
              <a:buNone/>
            </a:pPr>
            <a:r>
              <a:rPr lang="en-US" sz="24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  function supports_microdata_api() {</a:t>
            </a:r>
          </a:p>
          <a:p>
            <a:pPr marL="0" marR="0" lvl="0" indent="0" algn="l" rtl="0">
              <a:buSzPct val="25000"/>
              <a:buNone/>
            </a:pPr>
            <a:r>
              <a:rPr lang="en-US" sz="24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!!document.getItems;</a:t>
            </a:r>
          </a:p>
          <a:p>
            <a:pPr marL="0" marR="0" lvl="0" indent="0" algn="l" rtl="0">
              <a:buSzPct val="25000"/>
              <a:buNone/>
            </a:pPr>
            <a:r>
              <a:rPr lang="en-US" sz="24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</a:p>
          <a:p>
            <a:pPr marL="0" marR="0" lvl="0" indent="0" algn="l" rtl="0">
              <a:buSzPct val="25000"/>
              <a:buNone/>
            </a:pPr>
            <a:r>
              <a:rPr lang="en-US" sz="24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  console.log(supports_microdata_api());</a:t>
            </a:r>
          </a:p>
          <a:p>
            <a:pPr marL="0" marR="0" lvl="0" indent="0" algn="l" rtl="0">
              <a:buSzPct val="25000"/>
              <a:buNone/>
            </a:pPr>
            <a:r>
              <a:rPr lang="en-US" sz="24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});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/>
        </p:nvSpPr>
        <p:spPr>
          <a:xfrm>
            <a:off x="-187308" y="1403208"/>
            <a:ext cx="9962099" cy="1136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Microdata in the Wild</a:t>
            </a:r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pPr marL="0" marR="0" lvl="0" indent="0" algn="l" rtl="0"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				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YouTube Markup</a:t>
            </a:r>
          </a:p>
          <a:p>
            <a:pPr marL="0" marR="0" lvl="0" indent="0" algn="ctr" rtl="0">
              <a:buSzPct val="25000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view-source: www.youtube.com/watch?v=s1EGXkQtgTE&amp;list=UUtkGqJEVc21-Coie-4kS7EA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/>
        </p:nvSpPr>
        <p:spPr>
          <a:xfrm>
            <a:off x="0" y="1414142"/>
            <a:ext cx="9144000" cy="23083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Microdata in the Wild</a:t>
            </a:r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pPr marL="0" marR="0" lvl="0" indent="0" algn="l" rtl="0"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			MSU Library People App</a:t>
            </a:r>
          </a:p>
          <a:p>
            <a:pPr marL="0" marR="0" lvl="0" indent="0" algn="l" rtl="0"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view-source: http://www.lib.montana.edu/people/about.php?id=23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932850" y="1610991"/>
            <a:ext cx="7278300" cy="4291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/>
              <a:t>                          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#html5css3</a:t>
            </a:r>
          </a:p>
          <a:p>
            <a:endParaRPr/>
          </a:p>
          <a:p>
            <a:endParaRPr/>
          </a:p>
          <a:p>
            <a:pPr marL="0" lvl="0" indent="0" rtl="0">
              <a:spcBef>
                <a:spcPts val="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</a:t>
            </a: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</a:p>
          <a:p>
            <a:pPr marL="0" lvl="0" indent="0" rtl="0">
              <a:spcBef>
                <a:spcPts val="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http://pinboard.in/u:jasonclark/t:html5-amigos/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/>
        </p:nvSpPr>
        <p:spPr>
          <a:xfrm>
            <a:off x="0" y="1414142"/>
            <a:ext cx="9144000" cy="2308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Microdata in the Wild</a:t>
            </a:r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pPr marL="457200" marR="0" lvl="0" indent="0" algn="l" rtl="0"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	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MSU Historical Photos Collection</a:t>
            </a:r>
          </a:p>
          <a:p>
            <a:pPr marL="0" marR="0" lvl="0" indent="0" algn="l" rtl="0"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view-source: http://arc.lib.montana.edu/msu-photos/item.php?id=11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/>
        </p:nvSpPr>
        <p:spPr>
          <a:xfrm>
            <a:off x="183305" y="1859340"/>
            <a:ext cx="8586299" cy="3906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			         Microdata Tools</a:t>
            </a:r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pPr marL="0" marR="0" lvl="0" indent="0" algn="l" rtl="0"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                  	     </a:t>
            </a:r>
            <a:r>
              <a:rPr lang="en-US" sz="2800" b="0" i="0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Structured Data Testing Tool</a:t>
            </a:r>
          </a:p>
          <a:p>
            <a:pPr marL="0" marR="0" lvl="0" indent="0" algn="l" rtl="0"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http://www.google.com/webmasters/tools/richsnippets</a:t>
            </a:r>
          </a:p>
          <a:p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/>
        </p:nvSpPr>
        <p:spPr>
          <a:xfrm>
            <a:off x="975595" y="1779446"/>
            <a:ext cx="6534300" cy="4016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Microdata Tools</a:t>
            </a:r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pPr marL="0" marR="0" lvl="0" indent="0" algn="l" rtl="0"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                    </a:t>
            </a:r>
            <a:r>
              <a:rPr lang="en-US" sz="2800" b="0" i="0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Schema Creator</a:t>
            </a:r>
          </a:p>
          <a:p>
            <a:pPr marL="0" marR="0" lvl="0" indent="0" algn="l" rtl="0">
              <a:buSzPct val="25000"/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http://schema-creator.org/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/>
        </p:nvSpPr>
        <p:spPr>
          <a:xfrm>
            <a:off x="815094" y="1751798"/>
            <a:ext cx="7636799" cy="3294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Google Webmaster Tools  </a:t>
            </a:r>
          </a:p>
          <a:p>
            <a:pPr marL="0" marR="0" lvl="0" indent="0" algn="l" rtl="0">
              <a:buSzPct val="25000"/>
              <a:buNone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</a:t>
            </a:r>
          </a:p>
          <a:p>
            <a:pPr marL="0" marR="0" lvl="0" indent="0" algn="l" rtl="0">
              <a:buSzPct val="25000"/>
              <a:buNone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Structured Data High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lighter</a:t>
            </a:r>
          </a:p>
          <a:p>
            <a:endParaRPr/>
          </a:p>
          <a:p>
            <a:endParaRPr/>
          </a:p>
          <a:p>
            <a:pPr marL="0" marR="0" lvl="0" indent="0" algn="l" rtl="0"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r>
              <a:rPr lang="en-US" sz="2400" b="0" i="0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https://www.google.com/webmasters/tools/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/>
        </p:nvSpPr>
        <p:spPr>
          <a:xfrm>
            <a:off x="1289784" y="1829941"/>
            <a:ext cx="6805199" cy="3780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Lessons</a:t>
            </a:r>
          </a:p>
          <a:p>
            <a:endParaRPr/>
          </a:p>
          <a:p>
            <a:endParaRPr/>
          </a:p>
          <a:p>
            <a:pPr marL="457200" marR="0" lvl="0" indent="-317500" algn="l" rtl="0">
              <a:buClr>
                <a:srgbClr val="000000"/>
              </a:buClr>
              <a:buSzPct val="97222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Study schema.org</a:t>
            </a:r>
          </a:p>
          <a:p>
            <a:pPr marL="457200" marR="0" lvl="0" indent="-317500" algn="l" rtl="0">
              <a:buClr>
                <a:srgbClr val="000000"/>
              </a:buClr>
              <a:buSzPct val="97222"/>
              <a:buFont typeface="Arial"/>
              <a:buChar char="•"/>
            </a:pPr>
            <a:r>
              <a:rPr lang="en-US" sz="2400" b="0" i="0" u="sng" strike="noStrike" cap="none" baseline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Register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as a microdata provider with Google</a:t>
            </a:r>
          </a:p>
          <a:p>
            <a:pPr marL="457200" marR="0" lvl="0" indent="-317500" algn="l" rtl="0">
              <a:buClr>
                <a:srgbClr val="000000"/>
              </a:buClr>
              <a:buSzPct val="97222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 ahead of the curve</a:t>
            </a:r>
          </a:p>
          <a:p>
            <a:pPr marL="914400" marR="0" lvl="1" indent="-317500" algn="l" rtl="0">
              <a:buClr>
                <a:srgbClr val="000000"/>
              </a:buClr>
              <a:buSzPct val="58333"/>
              <a:buFont typeface="Courier New"/>
              <a:buChar char="o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person, organization are currently supported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/>
        </p:nvSpPr>
        <p:spPr>
          <a:xfrm>
            <a:off x="638130" y="1829941"/>
            <a:ext cx="7976099" cy="3991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</a:t>
            </a: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Best Practices</a:t>
            </a:r>
          </a:p>
          <a:p>
            <a:endParaRPr/>
          </a:p>
          <a:p>
            <a:endParaRPr/>
          </a:p>
          <a:p>
            <a:pPr marL="457200" marR="0" lvl="0" indent="-317500" algn="l" rtl="0">
              <a:buClr>
                <a:srgbClr val="000000"/>
              </a:buClr>
              <a:buSzPct val="97222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Try to mark up only human-readable visible HTML</a:t>
            </a:r>
          </a:p>
          <a:p>
            <a:pPr marL="457200" marR="0" lvl="0" indent="-317500" algn="l" rtl="0">
              <a:buClr>
                <a:srgbClr val="000000"/>
              </a:buClr>
              <a:buSzPct val="97222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Check your markup with the Structured Data Testing Tool</a:t>
            </a:r>
          </a:p>
          <a:p>
            <a:pPr marL="914400" marR="0" lvl="1" indent="-317500" algn="l" rtl="0">
              <a:buClr>
                <a:srgbClr val="000000"/>
              </a:buClr>
              <a:buSzPct val="58333"/>
              <a:buFont typeface="Courier New"/>
              <a:buChar char="o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Microdata must validate as HTML5 </a:t>
            </a:r>
          </a:p>
          <a:p>
            <a:pPr marL="457200" marR="0" lvl="0" indent="-317500" algn="l" rtl="0">
              <a:buClr>
                <a:srgbClr val="000000"/>
              </a:buClr>
              <a:buSzPct val="97222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Mark up only the main body content, not &lt;head&gt;</a:t>
            </a:r>
          </a:p>
          <a:p>
            <a:pPr marL="457200" marR="0" lvl="0" indent="-317500" algn="l" rtl="0">
              <a:buClr>
                <a:srgbClr val="000000"/>
              </a:buClr>
              <a:buSzPct val="97222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Follow existing vocabularies (schema.org)</a:t>
            </a:r>
          </a:p>
          <a:p>
            <a:pPr marL="457200" marR="0" lvl="0" indent="-317500" algn="l" rtl="0">
              <a:buClr>
                <a:srgbClr val="000000"/>
              </a:buClr>
              <a:buSzPct val="97222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Mark up as much data as is possible to help with getting picked up in Google microdata indexing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/>
        </p:nvSpPr>
        <p:spPr>
          <a:xfrm>
            <a:off x="856648" y="1733166"/>
            <a:ext cx="8247299" cy="4496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Essential Links</a:t>
            </a:r>
          </a:p>
          <a:p>
            <a:endParaRPr/>
          </a:p>
          <a:p>
            <a:pPr marL="0" marR="0" lvl="0" indent="0" algn="l" rtl="0">
              <a:buSzPct val="25000"/>
              <a:buNone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3000" b="0" i="0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schema.org</a:t>
            </a:r>
          </a:p>
          <a:p>
            <a:pPr marL="0" marR="0" lvl="0" indent="0" algn="l" rtl="0"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http://schema.org/</a:t>
            </a:r>
          </a:p>
          <a:p>
            <a:endParaRPr/>
          </a:p>
          <a:p>
            <a:pPr marL="0" marR="0" lvl="0" indent="457200" algn="l" rtl="0">
              <a:buSzPct val="25000"/>
              <a:buNone/>
            </a:pPr>
            <a:r>
              <a:rPr lang="en-US" sz="3000" b="0" i="0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Structured Data Testing Tool</a:t>
            </a:r>
          </a:p>
          <a:p>
            <a:pPr marL="457200" marR="0" lvl="0" indent="457200" algn="l" rtl="0">
              <a:buSzPct val="25000"/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http://www.google.com/webmasters/tools/richsnippets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/>
          <p:nvPr/>
        </p:nvSpPr>
        <p:spPr>
          <a:xfrm>
            <a:off x="141961" y="879173"/>
            <a:ext cx="8705999" cy="5609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2400"/>
              <a:t>
</a:t>
            </a:r>
            <a:r>
              <a:rPr lang="en-US" sz="2400" baseline="0"/>
              <a:t>About Microdata - Google</a:t>
            </a:r>
          </a:p>
          <a:p>
            <a:pPr marL="0" marR="0" lvl="0" indent="0" algn="l" rtl="0">
              <a:buSzPct val="25000"/>
              <a:buNone/>
            </a:pPr>
            <a:r>
              <a:rPr lang="en-US"/>
              <a:t>	</a:t>
            </a:r>
            <a:r>
              <a:rPr lang="en-US" sz="1800"/>
              <a:t>http://support.google.com/webmasters/bin/answer.py?hl=en&amp;answer=176035</a:t>
            </a:r>
          </a:p>
          <a:p>
            <a:pPr marL="0" marR="0" lvl="0" indent="0" algn="l" rtl="0">
              <a:buSzPct val="25000"/>
              <a:buNone/>
            </a:pPr>
            <a:r>
              <a:rPr lang="en-US"/>
              <a:t>	</a:t>
            </a:r>
          </a:p>
          <a:p>
            <a:endParaRPr/>
          </a:p>
          <a:p>
            <a:pPr marL="0" marR="0" lvl="0" indent="0" algn="l" rtl="0">
              <a:buSzPct val="25000"/>
              <a:buNone/>
            </a:pPr>
            <a:r>
              <a:rPr lang="en-US" sz="2800" b="0" i="0" strike="noStrike" cap="none" baseline="0">
                <a:latin typeface="Calibri"/>
                <a:ea typeface="Calibri"/>
                <a:cs typeface="Calibri"/>
                <a:sym typeface="Calibri"/>
              </a:rPr>
              <a:t>schema.org FAQ</a:t>
            </a:r>
          </a:p>
          <a:p>
            <a:pPr marL="0" marR="0" lvl="0" indent="457200" algn="l" rtl="0">
              <a:buSzPct val="25000"/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http://support.google.com/webmasters/bin/answer.py?hl=en&amp;answer=1211158</a:t>
            </a:r>
          </a:p>
          <a:p>
            <a:endParaRPr/>
          </a:p>
          <a:p>
            <a:pPr marL="0" marR="0" lvl="0" indent="0" algn="l" rtl="0">
              <a:buSzPct val="25000"/>
              <a:buNone/>
            </a:pPr>
            <a:r>
              <a:rPr lang="en-US" sz="2800" b="0" i="0" strike="noStrike" cap="none" baseline="0">
                <a:latin typeface="Calibri"/>
                <a:ea typeface="Calibri"/>
                <a:cs typeface="Calibri"/>
                <a:sym typeface="Calibri"/>
              </a:rPr>
              <a:t>Schema Creator</a:t>
            </a:r>
          </a:p>
          <a:p>
            <a:pPr marL="0" marR="0" lvl="0" indent="457200" algn="l" rtl="0">
              <a:buSzPct val="25000"/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http://schema-creator.org/book.php</a:t>
            </a:r>
          </a:p>
          <a:p>
            <a:endParaRPr/>
          </a:p>
          <a:p>
            <a:pPr marL="0" marR="0" lvl="0" indent="0" algn="l" rtl="0">
              <a:buSzPct val="25000"/>
              <a:buNone/>
            </a:pPr>
            <a:r>
              <a:rPr lang="en-US" sz="2800" b="0" i="0" strike="noStrike" cap="none" baseline="0">
                <a:latin typeface="Calibri"/>
                <a:ea typeface="Calibri"/>
                <a:cs typeface="Calibri"/>
                <a:sym typeface="Calibri"/>
              </a:rPr>
              <a:t>RDFa Lite</a:t>
            </a:r>
          </a:p>
          <a:p>
            <a:pPr marL="0" marR="0" lvl="0" indent="457200" algn="l" rtl="0">
              <a:buSzPct val="25000"/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http://dev.opera.com/articles/view/geolocation-html-api/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/>
        </p:nvSpPr>
        <p:spPr>
          <a:xfrm>
            <a:off x="247950" y="1419541"/>
            <a:ext cx="8648099" cy="3785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Essential Projects</a:t>
            </a:r>
          </a:p>
          <a:p>
            <a:endParaRPr/>
          </a:p>
          <a:p>
            <a:endParaRPr/>
          </a:p>
          <a:p>
            <a:pPr marL="0" marR="0" lvl="0" indent="0" algn="l" rtl="0">
              <a:buSzPct val="25000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Combine Drupal, HTML5, and microdata</a:t>
            </a:r>
          </a:p>
          <a:p>
            <a:pPr marL="0" marR="0" lvl="0" indent="457200" algn="l" rtl="0">
              <a:buSzPct val="25000"/>
              <a:buNone/>
            </a:pPr>
            <a:r>
              <a:rPr lang="en-US" sz="1800" b="0" i="0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http://www.ibm.com/developerworks/library/x-drupalhtml5/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endParaRPr/>
          </a:p>
          <a:p>
            <a:pPr marL="0" marR="0" lvl="0" indent="0" algn="l" rtl="0">
              <a:buSzPct val="25000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Wordpress Plugin - Microdata for SEO</a:t>
            </a:r>
          </a:p>
          <a:p>
            <a:pPr marL="0" marR="0" lvl="0" indent="457200" algn="l" rtl="0">
              <a:buSzPct val="25000"/>
              <a:buNone/>
            </a:pPr>
            <a:r>
              <a:rPr lang="en-US" sz="1800" b="0" i="0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http://wordpress.org/extend/plugins/microdata-for-seo-by-optimum7com/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/>
          <p:nvPr/>
        </p:nvSpPr>
        <p:spPr>
          <a:xfrm>
            <a:off x="3376367" y="2734196"/>
            <a:ext cx="2282612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Questions?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1847425" y="1166528"/>
            <a:ext cx="5449200" cy="3662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</a:t>
            </a:r>
            <a:r>
              <a:rPr lang="en-US" sz="3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Overview</a:t>
            </a:r>
          </a:p>
          <a:p>
            <a:endParaRPr/>
          </a:p>
          <a:p>
            <a:endParaRPr/>
          </a:p>
          <a:p>
            <a:pPr marL="285750" marR="0" lvl="0" indent="-285750" algn="l" rt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microdata?</a:t>
            </a:r>
          </a:p>
          <a:p>
            <a:endParaRPr/>
          </a:p>
          <a:p>
            <a:pPr marL="285750" marR="0" lvl="0" indent="-285750" algn="l" rt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Classification vocabularies (schema.org)</a:t>
            </a:r>
          </a:p>
          <a:p>
            <a:endParaRPr/>
          </a:p>
          <a:p>
            <a:pPr marL="285750" marR="0" lvl="0" indent="-285750" algn="l" rt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Microdata and search engine optimization</a:t>
            </a:r>
          </a:p>
          <a:p>
            <a:endParaRPr/>
          </a:p>
          <a:p>
            <a:pPr marL="285750" marR="0" lvl="0" indent="-285750" algn="l" rt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Tools for microdata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/>
        </p:nvSpPr>
        <p:spPr>
          <a:xfrm>
            <a:off x="3373653" y="1943311"/>
            <a:ext cx="2536256" cy="233910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</a:t>
            </a:r>
          </a:p>
          <a:p>
            <a:endParaRPr/>
          </a:p>
          <a:p>
            <a:endParaRPr/>
          </a:p>
          <a:p>
            <a:pPr marL="0" marR="0" lvl="0" indent="0" algn="l" rtl="0">
              <a:buSzPct val="25000"/>
              <a:buNone/>
            </a:pPr>
            <a:r>
              <a:rPr lang="en-US" sz="2800" b="0" i="0" u="sng" strike="noStrike" cap="none" baseline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@ones_zeros</a:t>
            </a:r>
          </a:p>
          <a:p>
            <a:pPr marL="0" marR="0" lvl="0" indent="0" algn="l" rtl="0">
              <a:buSzPct val="25000"/>
              <a:buNone/>
            </a:pPr>
            <a:r>
              <a:rPr lang="en-US" sz="2800" b="0" i="0" u="sng" strike="noStrike" cap="none" baseline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@jaclark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/>
          <p:nvPr/>
        </p:nvSpPr>
        <p:spPr>
          <a:xfrm>
            <a:off x="2431067" y="545722"/>
            <a:ext cx="5770200" cy="606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</a:t>
            </a:r>
          </a:p>
          <a:p>
            <a:endParaRPr/>
          </a:p>
          <a:p>
            <a:endParaRPr/>
          </a:p>
          <a:p>
            <a:pPr marL="0" marR="0" lvl="0" indent="0" algn="l" rtl="0"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Scott Young</a:t>
            </a:r>
          </a:p>
          <a:p>
            <a:pPr marL="0" marR="0" lvl="0" indent="0" algn="l" rtl="0"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Digital Initiatives Librarian</a:t>
            </a:r>
          </a:p>
          <a:p>
            <a:pPr marL="0" marR="0" lvl="0" indent="0" algn="l" rtl="0"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Montana State University Library</a:t>
            </a:r>
          </a:p>
          <a:p>
            <a:pPr marL="0" marR="0" lvl="0" indent="0" algn="l" rtl="0"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swyoung@montana.edu</a:t>
            </a:r>
          </a:p>
          <a:p>
            <a:endParaRPr/>
          </a:p>
          <a:p>
            <a:pPr marL="0" marR="0" lvl="0" indent="0" algn="l" rtl="0"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Jason Clark</a:t>
            </a:r>
          </a:p>
          <a:p>
            <a:pPr marL="0" marR="0" lvl="0" indent="0" algn="l" rtl="0"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Head of Digital Access &amp; Web Services</a:t>
            </a:r>
          </a:p>
          <a:p>
            <a:pPr marL="0" marR="0" lvl="0" indent="0" algn="l" rtl="0"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Montana State University Library</a:t>
            </a:r>
          </a:p>
          <a:p>
            <a:pPr marL="0" marR="0" lvl="0" indent="0" algn="l" rtl="0"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jaclark@montana.edu</a:t>
            </a:r>
          </a:p>
          <a:p>
            <a:pPr marL="0" marR="0" lvl="0" indent="0" algn="l" rtl="0"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www.jasonclark.info</a:t>
            </a:r>
          </a:p>
          <a:p>
            <a:pPr marL="0" marR="0" lvl="0" indent="0" algn="l" rtl="0">
              <a:buSzPct val="25000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0" y="332883"/>
            <a:ext cx="9143999" cy="581928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97" name="Shape 97"/>
          <p:cNvSpPr txBox="1"/>
          <p:nvPr/>
        </p:nvSpPr>
        <p:spPr>
          <a:xfrm>
            <a:off x="0" y="6300112"/>
            <a:ext cx="9144000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BM (Before Microdata)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/>
        </p:nvSpPr>
        <p:spPr>
          <a:xfrm>
            <a:off x="0" y="332883"/>
            <a:ext cx="9143999" cy="581928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03" name="Shape 103"/>
          <p:cNvSpPr txBox="1"/>
          <p:nvPr/>
        </p:nvSpPr>
        <p:spPr>
          <a:xfrm>
            <a:off x="0" y="6300112"/>
            <a:ext cx="9144000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 (After Microdata)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/>
        </p:nvSpPr>
        <p:spPr>
          <a:xfrm>
            <a:off x="1269950" y="1673916"/>
            <a:ext cx="7504249" cy="3477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&lt;dl&gt;</a:t>
            </a:r>
          </a:p>
          <a:p>
            <a:pPr marL="0" marR="0" lvl="0" indent="0" algn="l" rtl="0"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&lt;dt&gt;Title&lt;/dt&gt;</a:t>
            </a:r>
          </a:p>
          <a:p>
            <a:pPr marL="0" marR="0" lvl="0" indent="0" algn="l" rtl="0"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&lt;dd&gt;A River Runs Through It and Other Stories&lt;/dd&gt;</a:t>
            </a:r>
          </a:p>
          <a:p>
            <a:pPr marL="0" marR="0" lvl="0" indent="0" algn="l" rtl="0"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&lt;dt&gt;Author&lt;/dt&gt;</a:t>
            </a:r>
          </a:p>
          <a:p>
            <a:pPr marL="0" marR="0" lvl="0" indent="0" algn="l" rtl="0"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&lt;dd&gt;Norman Maclean&lt;/dd&gt;</a:t>
            </a:r>
          </a:p>
          <a:p>
            <a:pPr marL="0" marR="0" lvl="0" indent="0" algn="l" rtl="0"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&lt;dt&gt;Publication date&lt;/dt&gt;</a:t>
            </a:r>
          </a:p>
          <a:p>
            <a:pPr marL="0" marR="0" lvl="0" indent="0" algn="l" rtl="0"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&lt;dd&gt;October 1, 2001&lt;/dd&gt;</a:t>
            </a:r>
          </a:p>
          <a:p>
            <a:pPr marL="0" marR="0" lvl="0" indent="0" algn="l" rtl="0"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&lt;dt&gt;ID&lt;/dt&gt;</a:t>
            </a:r>
          </a:p>
          <a:p>
            <a:pPr marL="0" marR="0" lvl="0" indent="0" algn="l" rtl="0"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&lt;dd&gt;0226500667&lt;/dd&gt;</a:t>
            </a:r>
          </a:p>
          <a:p>
            <a:pPr marL="0" marR="0" lvl="0" indent="0" algn="l" rtl="0"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&lt;/dl&gt;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/>
        </p:nvSpPr>
        <p:spPr>
          <a:xfrm>
            <a:off x="284980" y="1625441"/>
            <a:ext cx="8359200" cy="2777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2800">
                <a:solidFill>
                  <a:schemeClr val="dk1"/>
                </a:solidFill>
              </a:rPr>
              <a:t>   </a:t>
            </a:r>
          </a:p>
          <a:p>
            <a:pPr marL="0" marR="0" lvl="0" indent="0" algn="l" rtl="0">
              <a:buSzPct val="25000"/>
              <a:buNone/>
            </a:pPr>
            <a:r>
              <a:rPr lang="en-US" sz="2800">
                <a:solidFill>
                  <a:schemeClr val="dk1"/>
                </a:solidFill>
              </a:rPr>
              <a:t>   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Microdata introduces classification &amp; metadata</a:t>
            </a:r>
          </a:p>
          <a:p>
            <a:endParaRPr/>
          </a:p>
          <a:p>
            <a:endParaRPr/>
          </a:p>
          <a:p>
            <a:pPr marL="0" marR="0" lvl="0" indent="0" algn="l" rtl="0">
              <a:buSzPct val="25000"/>
              <a:buNone/>
            </a:pPr>
            <a:r>
              <a:rPr lang="en-US" sz="2800">
                <a:solidFill>
                  <a:schemeClr val="dk1"/>
                </a:solidFill>
              </a:rPr>
              <a:t>    Microdata helps machine-readers and search        </a:t>
            </a:r>
          </a:p>
          <a:p>
            <a:pPr marL="0" marR="0" lvl="0" indent="0" algn="l" rtl="0">
              <a:buSzPct val="25000"/>
              <a:buNone/>
            </a:pPr>
            <a:r>
              <a:rPr lang="en-US" sz="2800">
                <a:solidFill>
                  <a:schemeClr val="dk1"/>
                </a:solidFill>
              </a:rPr>
              <a:t>    engines understand your site's content</a:t>
            </a:r>
          </a:p>
          <a:p>
            <a:endParaRPr/>
          </a:p>
          <a:p>
            <a:endParaRPr/>
          </a:p>
          <a:p>
            <a:endParaRPr/>
          </a:p>
          <a:p>
            <a:pPr marL="0" marR="0" lvl="0" indent="0" algn="l" rtl="0">
              <a:buSzPct val="25000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/>
        </p:nvSpPr>
        <p:spPr>
          <a:xfrm>
            <a:off x="822580" y="1833458"/>
            <a:ext cx="7504250" cy="3477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&lt;dl </a:t>
            </a:r>
            <a:r>
              <a:rPr lang="en-US" sz="2000" b="0" i="0" u="none" strike="noStrike" cap="none" baseline="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itemscope itemtype="http://schema.org/Book"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</a:p>
          <a:p>
            <a:pPr marL="0" marR="0" lvl="0" indent="0" algn="l" rtl="0"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&lt;dt&gt;Title&lt;/dt&gt;</a:t>
            </a:r>
          </a:p>
          <a:p>
            <a:pPr marL="0" marR="0" lvl="0" indent="0" algn="l" rtl="0"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&lt;dd </a:t>
            </a:r>
            <a:r>
              <a:rPr lang="en-US" sz="2000" b="0" i="0" u="none" strike="noStrike" cap="none" baseline="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itemprop="title"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&gt;A River Runs Through It and Other Stories&lt;/dd&gt;</a:t>
            </a:r>
          </a:p>
          <a:p>
            <a:pPr marL="0" marR="0" lvl="0" indent="0" algn="l" rtl="0"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&lt;dt&gt;Author&lt;/dt&gt;</a:t>
            </a:r>
          </a:p>
          <a:p>
            <a:pPr marL="0" marR="0" lvl="0" indent="0" algn="l" rtl="0"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&lt;dd </a:t>
            </a:r>
            <a:r>
              <a:rPr lang="en-US" sz="2000" b="0" i="0" u="none" strike="noStrike" cap="none" baseline="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itemprop="author"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&gt;Norman Maclean&lt;/dd&gt;</a:t>
            </a:r>
          </a:p>
          <a:p>
            <a:pPr marL="0" marR="0" lvl="0" indent="0" algn="l" rtl="0"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&lt;dt&gt;Publication date&lt;/dt&gt;</a:t>
            </a:r>
          </a:p>
          <a:p>
            <a:pPr marL="0" marR="0" lvl="0" indent="0" algn="l" rtl="0"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&lt;dd </a:t>
            </a:r>
            <a:r>
              <a:rPr lang="en-US" sz="2000" b="0" i="0" u="none" strike="noStrike" cap="none" baseline="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itemprop="pubdate"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&gt;October 1, 2001&lt;/dd&gt;</a:t>
            </a:r>
          </a:p>
          <a:p>
            <a:pPr marL="0" marR="0" lvl="0" indent="0" algn="l" rtl="0"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&lt;dt&gt;ID&lt;/dt&gt;</a:t>
            </a:r>
          </a:p>
          <a:p>
            <a:pPr marL="0" marR="0" lvl="0" indent="0" algn="l" rtl="0"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&lt;dd </a:t>
            </a:r>
            <a:r>
              <a:rPr lang="en-US" sz="2000" b="0" i="0" u="none" strike="noStrike" cap="none" baseline="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itemprop="isbn"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&gt;0226500667&lt;/dd&gt;</a:t>
            </a:r>
          </a:p>
          <a:p>
            <a:pPr marL="0" marR="0" lvl="0" indent="0" algn="l" rtl="0"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&lt;/dl&gt;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/>
        </p:nvSpPr>
        <p:spPr>
          <a:xfrm>
            <a:off x="791012" y="2179618"/>
            <a:ext cx="7562099" cy="156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</a:t>
            </a:r>
            <a:r>
              <a:rPr lang="en-US" sz="2400">
                <a:solidFill>
                  <a:schemeClr val="dk1"/>
                </a:solidFill>
              </a:rPr>
              <a:t>         </a:t>
            </a:r>
            <a:r>
              <a:rPr lang="en-US" sz="3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Schema.org</a:t>
            </a:r>
          </a:p>
          <a:p>
            <a:endParaRPr/>
          </a:p>
          <a:p>
            <a:endParaRPr/>
          </a:p>
          <a:p>
            <a:pPr marL="0" marR="0" lvl="0" indent="0" algn="l" rtl="0">
              <a:buSzPct val="25000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A lingua franca for web classification and markup</a:t>
            </a:r>
          </a:p>
          <a:p>
            <a:endParaRPr/>
          </a:p>
          <a:p>
            <a:pPr marL="0" marR="0" lvl="0" indent="0" algn="l" rtl="0">
              <a:buSzPct val="25000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	                     Google, Bing, Yahoo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948</Words>
  <Application>Microsoft Macintosh PowerPoint</Application>
  <PresentationFormat>On-screen Show (4:3)</PresentationFormat>
  <Paragraphs>236</Paragraphs>
  <Slides>31</Slides>
  <Notes>31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/>
      <vt:lpstr>Welcome to the Machine:  Making digital library collections findable by people and bots using SEO, schema.org, and HTML5 microdata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Machine:  Making digital library collections findable by people and bots using SEO, schema.org, and HTML5 microdata</dc:title>
  <cp:lastModifiedBy>Jason Clark</cp:lastModifiedBy>
  <cp:revision>1</cp:revision>
  <dcterms:created xsi:type="dcterms:W3CDTF">2013-02-13T11:11:14Z</dcterms:created>
  <dcterms:modified xsi:type="dcterms:W3CDTF">2013-02-13T11:12:56Z</dcterms:modified>
</cp:coreProperties>
</file>