
<file path=[Content_Types].xml><?xml version="1.0" encoding="utf-8"?>
<Types xmlns="http://schemas.openxmlformats.org/package/2006/content-types">
  <Default ContentType="image/jpeg" Extension="jpg"/>
  <Default ContentType="application/vnd.openxmlformats-package.relationships+xml" Extension="rels"/>
  <Default ContentType="image/png" Extension="png"/>
  <Default ContentType="application/xml" Extension="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36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6.xml"/>
  <Override ContentType="application/vnd.openxmlformats-officedocument.theme+xml" PartName="/ppt/theme/theme3.xml"/>
  <Override ContentType="application/vnd.openxmlformats-officedocument.theme+xml" PartName="/ppt/theme/theme5.xml"/>
  <Override ContentType="application/vnd.openxmlformats-officedocument.theme+xml" PartName="/ppt/theme/theme2.xml"/>
  <Override ContentType="application/vnd.openxmlformats-officedocument.theme+xml" PartName="/ppt/theme/theme4.xml"/>
  <Override ContentType="application/vnd.openxmlformats-officedocument.theme+xml" PartName="/ppt/theme/theme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37.xml"/>
  <Override ContentType="application/vnd.openxmlformats-officedocument.presentationml.slide+xml" PartName="/ppt/slides/slide47.xml"/>
  <Override ContentType="application/vnd.openxmlformats-officedocument.presentationml.slide+xml" PartName="/ppt/slides/slide45.xml"/>
  <Override ContentType="application/vnd.openxmlformats-officedocument.presentationml.slide+xml" PartName="/ppt/slides/slide6.xml"/>
  <Override ContentType="application/vnd.openxmlformats-officedocument.presentationml.slide+xml" PartName="/ppt/slides/slide33.xml"/>
  <Override ContentType="application/vnd.openxmlformats-officedocument.presentationml.slide+xml" PartName="/ppt/slides/slide36.xml"/>
  <Override ContentType="application/vnd.openxmlformats-officedocument.presentationml.slide+xml" PartName="/ppt/slides/slide35.xml"/>
  <Override ContentType="application/vnd.openxmlformats-officedocument.presentationml.slide+xml" PartName="/ppt/slides/slide56.xml"/>
  <Override ContentType="application/vnd.openxmlformats-officedocument.presentationml.slide+xml" PartName="/ppt/slides/slide24.xml"/>
  <Override ContentType="application/vnd.openxmlformats-officedocument.presentationml.slide+xml" PartName="/ppt/slides/slide50.xml"/>
  <Override ContentType="application/vnd.openxmlformats-officedocument.presentationml.slide+xml" PartName="/ppt/slides/slide11.xml"/>
  <Override ContentType="application/vnd.openxmlformats-officedocument.presentationml.slide+xml" PartName="/ppt/slides/slide42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1.xml"/>
  <Override ContentType="application/vnd.openxmlformats-officedocument.presentationml.slide+xml" PartName="/ppt/slides/slide44.xml"/>
  <Override ContentType="application/vnd.openxmlformats-officedocument.presentationml.slide+xml" PartName="/ppt/slides/slide46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8.xml"/>
  <Override ContentType="application/vnd.openxmlformats-officedocument.presentationml.slide+xml" PartName="/ppt/slides/slide49.xml"/>
  <Override ContentType="application/vnd.openxmlformats-officedocument.presentationml.slide+xml" PartName="/ppt/slides/slide4.xml"/>
  <Override ContentType="application/vnd.openxmlformats-officedocument.presentationml.slide+xml" PartName="/ppt/slides/slide28.xml"/>
  <Override ContentType="application/vnd.openxmlformats-officedocument.presentationml.slide+xml" PartName="/ppt/slides/slide14.xml"/>
  <Override ContentType="application/vnd.openxmlformats-officedocument.presentationml.slide+xml" PartName="/ppt/slides/slide52.xml"/>
  <Override ContentType="application/vnd.openxmlformats-officedocument.presentationml.slide+xml" PartName="/ppt/slides/slide22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48.xml"/>
  <Override ContentType="application/vnd.openxmlformats-officedocument.presentationml.slide+xml" PartName="/ppt/slides/slide2.xml"/>
  <Override ContentType="application/vnd.openxmlformats-officedocument.presentationml.slide+xml" PartName="/ppt/slides/slide26.xml"/>
  <Override ContentType="application/vnd.openxmlformats-officedocument.presentationml.slide+xml" PartName="/ppt/slides/slide3.xml"/>
  <Override ContentType="application/vnd.openxmlformats-officedocument.presentationml.slide+xml" PartName="/ppt/slides/slide25.xml"/>
  <Override ContentType="application/vnd.openxmlformats-officedocument.presentationml.slide+xml" PartName="/ppt/slides/slide54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34.xml"/>
  <Override ContentType="application/vnd.openxmlformats-officedocument.presentationml.slide+xml" PartName="/ppt/slides/slide10.xml"/>
  <Override ContentType="application/vnd.openxmlformats-officedocument.presentationml.slide+xml" PartName="/ppt/slides/slide51.xml"/>
  <Override ContentType="application/vnd.openxmlformats-officedocument.presentationml.slide+xml" PartName="/ppt/slides/slide31.xml"/>
  <Override ContentType="application/vnd.openxmlformats-officedocument.presentationml.slide+xml" PartName="/ppt/slides/slide43.xml"/>
  <Override ContentType="application/vnd.openxmlformats-officedocument.presentationml.slide+xml" PartName="/ppt/slides/slide3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29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27.xml"/>
  <Override ContentType="application/vnd.openxmlformats-officedocument.presentationml.slide+xml" PartName="/ppt/slides/slide19.xml"/>
  <Override ContentType="application/vnd.openxmlformats-officedocument.presentationml.slide+xml" PartName="/ppt/slides/slide41.xml"/>
  <Override ContentType="application/vnd.openxmlformats-officedocument.presentationml.slide+xml" PartName="/ppt/slides/slide55.xml"/>
  <Override ContentType="application/vnd.openxmlformats-officedocument.presentationml.slide+xml" PartName="/ppt/slides/slide5.xml"/>
  <Override ContentType="application/vnd.openxmlformats-officedocument.presentationml.tableStyles+xml" PartName="/ppt/tableStyle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77" r:id="rId4"/>
    <p:sldMasterId id="2147483678" r:id="rId5"/>
    <p:sldMasterId id="2147483679" r:id="rId6"/>
    <p:sldMasterId id="2147483680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</p:sldIdLst>
  <p:sldSz cy="51435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2" Type="http://schemas.openxmlformats.org/officeDocument/2006/relationships/presProps" Target="presProps.xml"/><Relationship Id="rId1" Type="http://schemas.openxmlformats.org/officeDocument/2006/relationships/theme" Target="theme/theme3.xml"/><Relationship Id="rId40" Type="http://schemas.openxmlformats.org/officeDocument/2006/relationships/slide" Target="slides/slide32.xml"/><Relationship Id="rId4" Type="http://schemas.openxmlformats.org/officeDocument/2006/relationships/slideMaster" Target="slideMasters/slideMaster1.xml"/><Relationship Id="rId41" Type="http://schemas.openxmlformats.org/officeDocument/2006/relationships/slide" Target="slides/slide33.xml"/><Relationship Id="rId3" Type="http://schemas.openxmlformats.org/officeDocument/2006/relationships/tableStyles" Target="tableStyles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3.xml"/><Relationship Id="rId5" Type="http://schemas.openxmlformats.org/officeDocument/2006/relationships/slideMaster" Target="slideMasters/slideMaster2.xml"/><Relationship Id="rId8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57" Type="http://schemas.openxmlformats.org/officeDocument/2006/relationships/slide" Target="slides/slide49.xml"/><Relationship Id="rId56" Type="http://schemas.openxmlformats.org/officeDocument/2006/relationships/slide" Target="slides/slide48.xml"/><Relationship Id="rId55" Type="http://schemas.openxmlformats.org/officeDocument/2006/relationships/slide" Target="slides/slide47.xml"/><Relationship Id="rId54" Type="http://schemas.openxmlformats.org/officeDocument/2006/relationships/slide" Target="slides/slide46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29" Type="http://schemas.openxmlformats.org/officeDocument/2006/relationships/slide" Target="slides/slide2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60" Type="http://schemas.openxmlformats.org/officeDocument/2006/relationships/slide" Target="slides/slide52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0" Type="http://schemas.openxmlformats.org/officeDocument/2006/relationships/slide" Target="slides/slide12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64" Type="http://schemas.openxmlformats.org/officeDocument/2006/relationships/slide" Target="slides/slide56.xml"/><Relationship Id="rId63" Type="http://schemas.openxmlformats.org/officeDocument/2006/relationships/slide" Target="slides/slide5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2" Type="http://schemas.openxmlformats.org/officeDocument/2006/relationships/hyperlink" Target="https://developers.google.com/webmasters/structured-data/testing-tool/" TargetMode="Externa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162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We are from Montana State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idx="1" type="body"/>
          </p:nvPr>
        </p:nvSpPr>
        <p:spPr>
          <a:xfrm>
            <a:off x="658350" y="4104494"/>
            <a:ext cx="5266934" cy="3888472"/>
          </a:xfrm>
          <a:prstGeom prst="rect">
            <a:avLst/>
          </a:prstGeom>
        </p:spPr>
        <p:txBody>
          <a:bodyPr anchorCtr="0" anchor="ctr" bIns="82275" lIns="82275" rIns="82275" tIns="8227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/>
          <p:nvPr>
            <p:ph idx="2" type="sldImg"/>
          </p:nvPr>
        </p:nvSpPr>
        <p:spPr>
          <a:xfrm>
            <a:off x="365928" y="648067"/>
            <a:ext cx="5852429" cy="324040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idx="1" type="body"/>
          </p:nvPr>
        </p:nvSpPr>
        <p:spPr>
          <a:xfrm>
            <a:off x="617220" y="3909060"/>
            <a:ext cx="4937759" cy="3703320"/>
          </a:xfrm>
          <a:prstGeom prst="rect">
            <a:avLst/>
          </a:prstGeom>
        </p:spPr>
        <p:txBody>
          <a:bodyPr anchorCtr="0" anchor="ctr" bIns="82275" lIns="82275" rIns="82275" tIns="8227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" name="Shape 127"/>
          <p:cNvSpPr/>
          <p:nvPr>
            <p:ph idx="2" type="sldImg"/>
          </p:nvPr>
        </p:nvSpPr>
        <p:spPr>
          <a:xfrm>
            <a:off x="343068" y="617220"/>
            <a:ext cx="548667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http://library24.library.cornell.edu:8280/luna/servlet/detail/CORNELL~9~1~78423~3615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https://developers.google.com/webmasters/structured-data/testing-tool/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- GA allows us to see how people are moving through the book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 we can see how they interact with each page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1" name="Shape 3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7" name="Shape 3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5" name="Shape 3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r>
              <a:rPr lang="en"/>
              <a:t>http://shelf.lib.montana.edu/home-cooking-history-409/api.php?type=book&amp;id=1&amp;num=1&amp;format=json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r>
              <a:rPr lang="en"/>
              <a:t>http://shelf.lib.montana.edu/home-cooking-history-409/api.php?type=recipe&amp;id=1&amp;num=1&amp;format=xml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r>
              <a:rPr lang="en"/>
              <a:t>http://shelf.lib.montana.edu/home-cooking-history-409/api.php?type=search&amp;q=lauren&amp;num=10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5" name="Shape 3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6" name="Shape 3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- harness the HTTP and the URL: </a:t>
            </a:r>
            <a:r>
              <a:rPr lang="en" sz="1000"/>
              <a:t>one of the design purposes of the Web is to allow authors to link to any published document on another site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/>
              <a:t>- share individual pages 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book in a browser is networked and therefore findable and shareable 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8" name="Shape 3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0" name="Shape 4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Connected, Shareable 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http://www.kickstarter.com/projects/1371597318/the-peoples-e-book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/>
          <p:nvPr>
            <p:ph idx="1" type="body"/>
          </p:nvPr>
        </p:nvSpPr>
        <p:spPr>
          <a:xfrm>
            <a:off x="658350" y="4104494"/>
            <a:ext cx="5266890" cy="3888540"/>
          </a:xfrm>
          <a:prstGeom prst="rect">
            <a:avLst/>
          </a:prstGeom>
        </p:spPr>
        <p:txBody>
          <a:bodyPr anchorCtr="0" anchor="ctr" bIns="82275" lIns="82275" rIns="82275" tIns="8227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  <p:sp>
        <p:nvSpPr>
          <p:cNvPr id="423" name="Shape 423"/>
          <p:cNvSpPr/>
          <p:nvPr>
            <p:ph idx="2" type="sldImg"/>
          </p:nvPr>
        </p:nvSpPr>
        <p:spPr>
          <a:xfrm>
            <a:off x="365917" y="648067"/>
            <a:ext cx="5852519" cy="324053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idx="2" type="sldImg"/>
          </p:nvPr>
        </p:nvSpPr>
        <p:spPr>
          <a:xfrm>
            <a:off x="381162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9" name="Shape 4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It’s as easy to access a book page as it is a web page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It’s as easy to access a book page as it is a web page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381175" y="685800"/>
            <a:ext cx="6096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Relationship Id="rId3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" type="body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44" name="Shape 44"/>
          <p:cNvSpPr txBox="1"/>
          <p:nvPr>
            <p:ph idx="2" type="body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" type="body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685800" y="456485"/>
            <a:ext cx="7772400" cy="858321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rIns="82275" tIns="82275"/>
          <a:lstStyle>
            <a:lvl1pPr rtl="0" algn="ctr">
              <a:spcBef>
                <a:spcPts val="0"/>
              </a:spcBef>
              <a:spcAft>
                <a:spcPts val="0"/>
              </a:spcAft>
              <a:buSzPct val="32499"/>
              <a:buFont typeface="Lato"/>
              <a:defRPr sz="4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064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8255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319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6510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1485185"/>
            <a:ext cx="7772400" cy="3087171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rIns="82275" tIns="82275"/>
          <a:lstStyle>
            <a:lvl1pPr indent="-190500" marL="3048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4827"/>
              <a:buFont typeface="Arial"/>
              <a:buChar char="●"/>
              <a:defRPr sz="2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165100" marL="6731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52000"/>
              <a:buFont typeface="Arial"/>
              <a:buChar char="●"/>
              <a:defRPr sz="2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127000" marL="10287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9090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127000" marL="14351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139700" marL="1854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139700" marL="2260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139700" marL="26797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139700" marL="30861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127000" marL="34925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65" name="Shape 65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4" name="Shape 14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OBJEC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685800" y="456485"/>
            <a:ext cx="77724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rIns="82275" tIns="82275"/>
          <a:lstStyle>
            <a:lvl1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064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8255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319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6510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1485185"/>
            <a:ext cx="7772400" cy="3087299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rIns="82275" tIns="82275"/>
          <a:lstStyle>
            <a:lvl1pPr indent="-190500" marL="3048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4827"/>
              <a:buFont typeface="Arial"/>
              <a:buChar char="●"/>
              <a:defRPr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65100" marL="6731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52000"/>
              <a:buFont typeface="Arial"/>
              <a:buChar char="●"/>
              <a:defRPr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27000" marL="10287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9090"/>
              <a:buFont typeface="Arial"/>
              <a:buChar char="●"/>
              <a:defRPr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27000" marL="14351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39700" marL="1854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39700" marL="2260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39700" marL="26797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39700" marL="30861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27000" marL="34925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79289" y="381159"/>
            <a:ext cx="1085512" cy="49381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>
            <p:ph type="ctrTitle"/>
          </p:nvPr>
        </p:nvSpPr>
        <p:spPr>
          <a:xfrm>
            <a:off x="384775" y="1108375"/>
            <a:ext cx="64758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buClr>
                <a:srgbClr val="002868"/>
              </a:buClr>
              <a:buSzPct val="100000"/>
              <a:buNone/>
              <a:defRPr sz="3800">
                <a:solidFill>
                  <a:srgbClr val="002868"/>
                </a:solidFill>
              </a:defRPr>
            </a:lvl1pPr>
            <a:lvl2pPr indent="0" marL="0" marR="0" rtl="0" algn="ctr">
              <a:spcBef>
                <a:spcPts val="0"/>
              </a:spcBef>
              <a:buClr>
                <a:srgbClr val="002868"/>
              </a:buClr>
              <a:buSzPct val="100000"/>
              <a:defRPr sz="3800">
                <a:solidFill>
                  <a:srgbClr val="002868"/>
                </a:solidFill>
              </a:defRPr>
            </a:lvl2pPr>
            <a:lvl3pPr indent="0" marL="0" marR="0" rtl="0" algn="ctr">
              <a:spcBef>
                <a:spcPts val="0"/>
              </a:spcBef>
              <a:buClr>
                <a:srgbClr val="002868"/>
              </a:buClr>
              <a:buSzPct val="100000"/>
              <a:defRPr sz="3800">
                <a:solidFill>
                  <a:srgbClr val="002868"/>
                </a:solidFill>
              </a:defRPr>
            </a:lvl3pPr>
            <a:lvl4pPr indent="0" marL="0" marR="0" rtl="0" algn="ctr">
              <a:spcBef>
                <a:spcPts val="0"/>
              </a:spcBef>
              <a:buClr>
                <a:srgbClr val="002868"/>
              </a:buClr>
              <a:buSzPct val="100000"/>
              <a:defRPr sz="3800">
                <a:solidFill>
                  <a:srgbClr val="002868"/>
                </a:solidFill>
              </a:defRPr>
            </a:lvl4pPr>
            <a:lvl5pPr indent="0" marL="0" marR="0" rtl="0" algn="ctr">
              <a:spcBef>
                <a:spcPts val="0"/>
              </a:spcBef>
              <a:buClr>
                <a:srgbClr val="002868"/>
              </a:buClr>
              <a:buSzPct val="100000"/>
              <a:defRPr sz="3800">
                <a:solidFill>
                  <a:srgbClr val="002868"/>
                </a:solidFill>
              </a:defRPr>
            </a:lvl5pPr>
            <a:lvl6pPr indent="0" marL="0" marR="0" rtl="0" algn="ctr">
              <a:spcBef>
                <a:spcPts val="0"/>
              </a:spcBef>
              <a:buClr>
                <a:srgbClr val="002868"/>
              </a:buClr>
              <a:buSzPct val="100000"/>
              <a:defRPr sz="3800">
                <a:solidFill>
                  <a:srgbClr val="002868"/>
                </a:solidFill>
              </a:defRPr>
            </a:lvl6pPr>
            <a:lvl7pPr indent="0" marL="0" marR="0" rtl="0" algn="ctr">
              <a:spcBef>
                <a:spcPts val="0"/>
              </a:spcBef>
              <a:buClr>
                <a:srgbClr val="002868"/>
              </a:buClr>
              <a:buSzPct val="100000"/>
              <a:defRPr sz="3800">
                <a:solidFill>
                  <a:srgbClr val="002868"/>
                </a:solidFill>
              </a:defRPr>
            </a:lvl7pPr>
            <a:lvl8pPr indent="0" marL="0" marR="0" rtl="0" algn="ctr">
              <a:spcBef>
                <a:spcPts val="0"/>
              </a:spcBef>
              <a:buClr>
                <a:srgbClr val="002868"/>
              </a:buClr>
              <a:buSzPct val="100000"/>
              <a:defRPr sz="3800">
                <a:solidFill>
                  <a:srgbClr val="002868"/>
                </a:solidFill>
              </a:defRPr>
            </a:lvl8pPr>
            <a:lvl9pPr indent="0" marL="0" marR="0" rtl="0" algn="ctr">
              <a:spcBef>
                <a:spcPts val="0"/>
              </a:spcBef>
              <a:buClr>
                <a:srgbClr val="002868"/>
              </a:buClr>
              <a:buSzPct val="100000"/>
              <a:defRPr sz="3800">
                <a:solidFill>
                  <a:srgbClr val="002868"/>
                </a:solidFill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" type="subTitle"/>
          </p:nvPr>
        </p:nvSpPr>
        <p:spPr>
          <a:xfrm>
            <a:off x="1097100" y="2699725"/>
            <a:ext cx="6949800" cy="1314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None/>
              <a:defRPr sz="3000"/>
            </a:lvl1pPr>
            <a:lvl2pPr indent="0" marL="457200" marR="0" rtl="0" algn="ctr">
              <a:spcBef>
                <a:spcPts val="560"/>
              </a:spcBef>
              <a:buClr>
                <a:srgbClr val="888888"/>
              </a:buClr>
              <a:buSzPct val="100000"/>
              <a:buNone/>
              <a:defRPr sz="3800"/>
            </a:lvl2pPr>
            <a:lvl3pPr indent="0" marL="914400" marR="0" rtl="0" algn="ctr">
              <a:spcBef>
                <a:spcPts val="480"/>
              </a:spcBef>
              <a:buClr>
                <a:srgbClr val="888888"/>
              </a:buClr>
              <a:buSzPct val="100000"/>
              <a:buNone/>
              <a:defRPr sz="3800"/>
            </a:lvl3pPr>
            <a:lvl4pPr indent="0" marL="1371600" marR="0" rtl="0" algn="ctr">
              <a:spcBef>
                <a:spcPts val="400"/>
              </a:spcBef>
              <a:buClr>
                <a:srgbClr val="888888"/>
              </a:buClr>
              <a:buSzPct val="100000"/>
              <a:buNone/>
              <a:defRPr sz="3800"/>
            </a:lvl4pPr>
            <a:lvl5pPr indent="0" marL="1828800" marR="0" rtl="0" algn="ctr">
              <a:spcBef>
                <a:spcPts val="400"/>
              </a:spcBef>
              <a:buClr>
                <a:srgbClr val="888888"/>
              </a:buClr>
              <a:buSzPct val="100000"/>
              <a:buNone/>
              <a:defRPr sz="3800"/>
            </a:lvl5pPr>
            <a:lvl6pPr indent="0" marL="2286000" marR="0" rtl="0" algn="ctr">
              <a:spcBef>
                <a:spcPts val="400"/>
              </a:spcBef>
              <a:buClr>
                <a:srgbClr val="888888"/>
              </a:buClr>
              <a:buSzPct val="100000"/>
              <a:buNone/>
              <a:defRPr sz="3800"/>
            </a:lvl6pPr>
            <a:lvl7pPr indent="0" marL="2743200" marR="0" rtl="0" algn="ctr">
              <a:spcBef>
                <a:spcPts val="400"/>
              </a:spcBef>
              <a:buClr>
                <a:srgbClr val="888888"/>
              </a:buClr>
              <a:buSzPct val="100000"/>
              <a:buNone/>
              <a:defRPr sz="3800"/>
            </a:lvl7pPr>
            <a:lvl8pPr indent="0" marL="3200400" marR="0" rtl="0" algn="ctr">
              <a:spcBef>
                <a:spcPts val="400"/>
              </a:spcBef>
              <a:buClr>
                <a:srgbClr val="888888"/>
              </a:buClr>
              <a:buSzPct val="100000"/>
              <a:buNone/>
              <a:defRPr sz="3800"/>
            </a:lvl8pPr>
            <a:lvl9pPr indent="0" marL="3657600" marR="0" rtl="0" algn="ctr">
              <a:spcBef>
                <a:spcPts val="400"/>
              </a:spcBef>
              <a:buClr>
                <a:srgbClr val="888888"/>
              </a:buClr>
              <a:buSzPct val="100000"/>
              <a:buNone/>
              <a:defRPr sz="3800"/>
            </a:lvl9pPr>
          </a:lstStyle>
          <a:p/>
        </p:txBody>
      </p:sp>
      <p:cxnSp>
        <p:nvCxnSpPr>
          <p:cNvPr id="84" name="Shape 84"/>
          <p:cNvCxnSpPr>
            <a:stCxn id="85" idx="0"/>
            <a:endCxn id="85" idx="0"/>
          </p:cNvCxnSpPr>
          <p:nvPr/>
        </p:nvCxnSpPr>
        <p:spPr>
          <a:xfrm flipH="1">
            <a:off x="7510975" y="381150"/>
            <a:ext cx="3000" cy="1407600"/>
          </a:xfrm>
          <a:prstGeom prst="straightConnector1">
            <a:avLst/>
          </a:prstGeom>
          <a:noFill/>
          <a:ln cap="flat" w="19050">
            <a:solidFill>
              <a:srgbClr val="1F497D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" name="Shape 86"/>
          <p:cNvCxnSpPr>
            <a:stCxn id="85" idx="0"/>
            <a:endCxn id="85" idx="0"/>
          </p:cNvCxnSpPr>
          <p:nvPr/>
        </p:nvCxnSpPr>
        <p:spPr>
          <a:xfrm flipH="1">
            <a:off x="6860575" y="1039575"/>
            <a:ext cx="2231400" cy="600"/>
          </a:xfrm>
          <a:prstGeom prst="straightConnector1">
            <a:avLst/>
          </a:prstGeom>
          <a:noFill/>
          <a:ln cap="flat" w="19050">
            <a:solidFill>
              <a:srgbClr val="1F497D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2461" y="491396"/>
            <a:ext cx="384309" cy="41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9298" y="1177225"/>
            <a:ext cx="1515749" cy="32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5">
            <a:alphaModFix/>
          </a:blip>
          <a:srcRect b="0" l="0" r="83163" t="0"/>
          <a:stretch/>
        </p:blipFill>
        <p:spPr>
          <a:xfrm>
            <a:off x="6863745" y="1115775"/>
            <a:ext cx="505704" cy="49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222450" y="129525"/>
            <a:ext cx="8699099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SzPct val="100000"/>
              <a:defRPr sz="3600"/>
            </a:lvl1pPr>
            <a:lvl2pPr rtl="0">
              <a:spcBef>
                <a:spcPts val="0"/>
              </a:spcBef>
              <a:buSzPct val="100000"/>
              <a:defRPr sz="3600"/>
            </a:lvl2pPr>
            <a:lvl3pPr rtl="0">
              <a:spcBef>
                <a:spcPts val="0"/>
              </a:spcBef>
              <a:buSzPct val="100000"/>
              <a:defRPr sz="3600"/>
            </a:lvl3pPr>
            <a:lvl4pPr rtl="0">
              <a:spcBef>
                <a:spcPts val="0"/>
              </a:spcBef>
              <a:buSzPct val="100000"/>
              <a:defRPr sz="3600"/>
            </a:lvl4pPr>
            <a:lvl5pPr rtl="0">
              <a:spcBef>
                <a:spcPts val="0"/>
              </a:spcBef>
              <a:buSzPct val="100000"/>
              <a:defRPr sz="3600"/>
            </a:lvl5pPr>
            <a:lvl6pPr rtl="0">
              <a:spcBef>
                <a:spcPts val="0"/>
              </a:spcBef>
              <a:buSzPct val="100000"/>
              <a:defRPr sz="3600"/>
            </a:lvl6pPr>
            <a:lvl7pPr rtl="0">
              <a:spcBef>
                <a:spcPts val="0"/>
              </a:spcBef>
              <a:buSzPct val="100000"/>
              <a:defRPr sz="3600"/>
            </a:lvl7pPr>
            <a:lvl8pPr rtl="0">
              <a:spcBef>
                <a:spcPts val="0"/>
              </a:spcBef>
              <a:buSzPct val="100000"/>
              <a:defRPr sz="3600"/>
            </a:lvl8pPr>
            <a:lvl9pPr rtl="0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457200" y="106312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0"/>
              </a:spcBef>
              <a:defRPr/>
            </a:lvl1pPr>
            <a:lvl2pPr indent="-107950" marL="742950" rtl="0" algn="l">
              <a:spcBef>
                <a:spcPts val="560"/>
              </a:spcBef>
              <a:buClr>
                <a:srgbClr val="4A86E8"/>
              </a:buClr>
              <a:defRPr/>
            </a:lvl2pPr>
            <a:lvl3pPr indent="-76200" marL="1143000" rtl="0" algn="l">
              <a:spcBef>
                <a:spcPts val="480"/>
              </a:spcBef>
              <a:defRPr/>
            </a:lvl3pPr>
            <a:lvl4pPr indent="-101600" marL="1600200" rtl="0" algn="l">
              <a:spcBef>
                <a:spcPts val="400"/>
              </a:spcBef>
              <a:defRPr/>
            </a:lvl4pPr>
            <a:lvl5pPr indent="-101600" marL="2057400" rtl="0" algn="l">
              <a:spcBef>
                <a:spcPts val="400"/>
              </a:spcBef>
              <a:defRPr/>
            </a:lvl5pPr>
            <a:lvl6pPr indent="-101600" marL="2514600" rtl="0" algn="l">
              <a:spcBef>
                <a:spcPts val="400"/>
              </a:spcBef>
              <a:defRPr/>
            </a:lvl6pPr>
            <a:lvl7pPr indent="-101600" marL="2971800" rtl="0" algn="l">
              <a:spcBef>
                <a:spcPts val="400"/>
              </a:spcBef>
              <a:defRPr/>
            </a:lvl7pPr>
            <a:lvl8pPr indent="-101600" marL="3429000" rtl="0" algn="l">
              <a:spcBef>
                <a:spcPts val="400"/>
              </a:spcBef>
              <a:defRPr/>
            </a:lvl8pPr>
            <a:lvl9pPr indent="-101600" marL="3886200" rtl="0" algn="l">
              <a:spcBef>
                <a:spcPts val="400"/>
              </a:spcBef>
              <a:defRPr/>
            </a:lvl9pPr>
          </a:lstStyle>
          <a:p/>
        </p:txBody>
      </p:sp>
      <p:cxnSp>
        <p:nvCxnSpPr>
          <p:cNvPr id="93" name="Shape 93"/>
          <p:cNvCxnSpPr/>
          <p:nvPr/>
        </p:nvCxnSpPr>
        <p:spPr>
          <a:xfrm>
            <a:off x="321000" y="1063125"/>
            <a:ext cx="8502000" cy="0"/>
          </a:xfrm>
          <a:prstGeom prst="straightConnector1">
            <a:avLst/>
          </a:prstGeom>
          <a:noFill/>
          <a:ln cap="flat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ontent 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4572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942550" y="1063125"/>
            <a:ext cx="1973999" cy="1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0"/>
              </a:spcBef>
              <a:defRPr/>
            </a:lvl1pPr>
            <a:lvl2pPr indent="-107950" marL="742950" rtl="0" algn="l">
              <a:spcBef>
                <a:spcPts val="560"/>
              </a:spcBef>
              <a:defRPr/>
            </a:lvl2pPr>
            <a:lvl3pPr indent="-76200" marL="1143000" rtl="0" algn="l">
              <a:spcBef>
                <a:spcPts val="480"/>
              </a:spcBef>
              <a:defRPr/>
            </a:lvl3pPr>
            <a:lvl4pPr indent="-101600" marL="1600200" rtl="0" algn="l">
              <a:spcBef>
                <a:spcPts val="400"/>
              </a:spcBef>
              <a:defRPr/>
            </a:lvl4pPr>
            <a:lvl5pPr indent="-101600" marL="2057400" rtl="0" algn="l">
              <a:spcBef>
                <a:spcPts val="400"/>
              </a:spcBef>
              <a:defRPr/>
            </a:lvl5pPr>
            <a:lvl6pPr indent="-101600" marL="2514600" rtl="0" algn="l">
              <a:spcBef>
                <a:spcPts val="400"/>
              </a:spcBef>
              <a:defRPr/>
            </a:lvl6pPr>
            <a:lvl7pPr indent="-101600" marL="2971800" rtl="0" algn="l">
              <a:spcBef>
                <a:spcPts val="400"/>
              </a:spcBef>
              <a:defRPr/>
            </a:lvl7pPr>
            <a:lvl8pPr indent="-101600" marL="3429000" rtl="0" algn="l">
              <a:spcBef>
                <a:spcPts val="400"/>
              </a:spcBef>
              <a:defRPr/>
            </a:lvl8pPr>
            <a:lvl9pPr indent="-101600" marL="3886200" rtl="0" algn="l">
              <a:spcBef>
                <a:spcPts val="40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4572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457200" y="1063125"/>
            <a:ext cx="4038599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0" name="Shape 100"/>
          <p:cNvSpPr txBox="1"/>
          <p:nvPr>
            <p:ph idx="2" type="body"/>
          </p:nvPr>
        </p:nvSpPr>
        <p:spPr>
          <a:xfrm>
            <a:off x="4648200" y="1063125"/>
            <a:ext cx="4038599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1pPr>
            <a:lvl2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2pPr>
            <a:lvl3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3pPr>
            <a:lvl4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4pPr>
            <a:lvl5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5pPr>
            <a:lvl6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6pPr>
            <a:lvl7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7pPr>
            <a:lvl8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8pPr>
            <a:lvl9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4572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3600"/>
            </a:lvl1pPr>
            <a:lvl2pPr rtl="0">
              <a:spcBef>
                <a:spcPts val="0"/>
              </a:spcBef>
              <a:buSzPct val="100000"/>
              <a:defRPr sz="3600"/>
            </a:lvl2pPr>
            <a:lvl3pPr rtl="0">
              <a:spcBef>
                <a:spcPts val="0"/>
              </a:spcBef>
              <a:buSzPct val="100000"/>
              <a:defRPr sz="3600"/>
            </a:lvl3pPr>
            <a:lvl4pPr rtl="0">
              <a:spcBef>
                <a:spcPts val="0"/>
              </a:spcBef>
              <a:buSzPct val="100000"/>
              <a:defRPr sz="3600"/>
            </a:lvl4pPr>
            <a:lvl5pPr rtl="0">
              <a:spcBef>
                <a:spcPts val="0"/>
              </a:spcBef>
              <a:buSzPct val="100000"/>
              <a:defRPr sz="3600"/>
            </a:lvl5pPr>
            <a:lvl6pPr rtl="0">
              <a:spcBef>
                <a:spcPts val="0"/>
              </a:spcBef>
              <a:buSzPct val="100000"/>
              <a:defRPr sz="3600"/>
            </a:lvl6pPr>
            <a:lvl7pPr rtl="0">
              <a:spcBef>
                <a:spcPts val="0"/>
              </a:spcBef>
              <a:buSzPct val="100000"/>
              <a:defRPr sz="3600"/>
            </a:lvl7pPr>
            <a:lvl8pPr rtl="0">
              <a:spcBef>
                <a:spcPts val="0"/>
              </a:spcBef>
              <a:buSzPct val="100000"/>
              <a:defRPr sz="3600"/>
            </a:lvl8pPr>
            <a:lvl9pPr rtl="0">
              <a:spcBef>
                <a:spcPts val="0"/>
              </a:spcBef>
              <a:buSzPct val="100000"/>
              <a:defRPr sz="3600"/>
            </a:lvl9pPr>
          </a:lstStyle>
          <a:p/>
        </p:txBody>
      </p:sp>
      <p:cxnSp>
        <p:nvCxnSpPr>
          <p:cNvPr id="103" name="Shape 103"/>
          <p:cNvCxnSpPr/>
          <p:nvPr/>
        </p:nvCxnSpPr>
        <p:spPr>
          <a:xfrm>
            <a:off x="321000" y="1063125"/>
            <a:ext cx="8502000" cy="0"/>
          </a:xfrm>
          <a:prstGeom prst="straightConnector1">
            <a:avLst/>
          </a:prstGeom>
          <a:noFill/>
          <a:ln cap="flat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457200" y="204787"/>
            <a:ext cx="3008399" cy="8714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3575050" y="204787"/>
            <a:ext cx="5111699" cy="4389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8" name="Shape 108"/>
          <p:cNvSpPr txBox="1"/>
          <p:nvPr>
            <p:ph idx="2" type="body"/>
          </p:nvPr>
        </p:nvSpPr>
        <p:spPr>
          <a:xfrm>
            <a:off x="457200" y="1076325"/>
            <a:ext cx="3008399" cy="3518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109" name="Shape 109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609600" y="171450"/>
            <a:ext cx="8153399" cy="7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12775" y="1200150"/>
            <a:ext cx="8153399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8597" marL="319087" rtl="0" algn="l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◆"/>
              <a:defRPr/>
            </a:lvl1pPr>
            <a:lvl2pPr indent="-168592" marL="639762" rtl="0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❖"/>
              <a:defRPr/>
            </a:lvl2pPr>
            <a:lvl3pPr indent="-119062" marL="91440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■"/>
              <a:defRPr/>
            </a:lvl3pPr>
            <a:lvl4pPr indent="-133350" marL="1371600" rtl="0" algn="l">
              <a:spcBef>
                <a:spcPts val="400"/>
              </a:spcBef>
              <a:spcAft>
                <a:spcPts val="0"/>
              </a:spcAft>
              <a:buClr>
                <a:srgbClr val="5B9EA4"/>
              </a:buClr>
              <a:buFont typeface="Noto Symbol"/>
              <a:buChar char="■"/>
              <a:defRPr/>
            </a:lvl4pPr>
            <a:lvl5pPr indent="-146050" marL="1828800" rtl="0" algn="l">
              <a:spcBef>
                <a:spcPts val="400"/>
              </a:spcBef>
              <a:spcAft>
                <a:spcPts val="0"/>
              </a:spcAft>
              <a:buClr>
                <a:srgbClr val="1D5B57"/>
              </a:buClr>
              <a:buFont typeface="Noto Symbol"/>
              <a:buChar char="■"/>
              <a:defRPr/>
            </a:lvl5pPr>
            <a:lvl6pPr indent="-121920" marL="2103120" rtl="0" algn="l">
              <a:spcBef>
                <a:spcPts val="360"/>
              </a:spcBef>
              <a:buClr>
                <a:schemeClr val="accent1"/>
              </a:buClr>
              <a:buFont typeface="Noto Symbol"/>
              <a:buChar char="▪"/>
              <a:defRPr/>
            </a:lvl6pPr>
            <a:lvl7pPr indent="-116839" marL="2377440" rtl="0" algn="l">
              <a:spcBef>
                <a:spcPts val="360"/>
              </a:spcBef>
              <a:buClr>
                <a:schemeClr val="accent2"/>
              </a:buClr>
              <a:buFont typeface="Noto Symbol"/>
              <a:buChar char="▪"/>
              <a:defRPr/>
            </a:lvl7pPr>
            <a:lvl8pPr indent="-124460" marL="2651760" rtl="0" algn="l">
              <a:spcBef>
                <a:spcPts val="360"/>
              </a:spcBef>
              <a:buClr>
                <a:schemeClr val="accent3"/>
              </a:buClr>
              <a:buFont typeface="Noto Symbol"/>
              <a:buChar char="▪"/>
              <a:defRPr/>
            </a:lvl8pPr>
            <a:lvl9pPr indent="-119379" marL="2926080" rtl="0" algn="l">
              <a:spcBef>
                <a:spcPts val="360"/>
              </a:spcBef>
              <a:buClr>
                <a:schemeClr val="accent4"/>
              </a:buClr>
              <a:buFont typeface="Noto Symbol"/>
              <a:buChar char="▪"/>
              <a:defRPr/>
            </a:lvl9pPr>
          </a:lstStyle>
          <a:p/>
        </p:txBody>
      </p:sp>
      <p:sp>
        <p:nvSpPr>
          <p:cNvPr id="113" name="Shape 113"/>
          <p:cNvSpPr txBox="1"/>
          <p:nvPr>
            <p:ph idx="10" type="dt"/>
          </p:nvPr>
        </p:nvSpPr>
        <p:spPr>
          <a:xfrm>
            <a:off x="6096000" y="4686300"/>
            <a:ext cx="2666999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14" name="Shape 114"/>
          <p:cNvSpPr txBox="1"/>
          <p:nvPr>
            <p:ph idx="11" type="ftr"/>
          </p:nvPr>
        </p:nvSpPr>
        <p:spPr>
          <a:xfrm>
            <a:off x="609600" y="4686300"/>
            <a:ext cx="5421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15" name="Shape 115"/>
          <p:cNvSpPr txBox="1"/>
          <p:nvPr>
            <p:ph idx="12" type="sldNum"/>
          </p:nvPr>
        </p:nvSpPr>
        <p:spPr>
          <a:xfrm>
            <a:off x="0" y="953691"/>
            <a:ext cx="533399" cy="183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ctr">
              <a:spcBef>
                <a:spcPts val="0"/>
              </a:spcBef>
              <a:buNone/>
              <a:defRPr b="1" baseline="0" i="0" sz="14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2" type="body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idx="1" type="body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685800" y="456485"/>
            <a:ext cx="7772400" cy="858321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rIns="82275" tIns="82275"/>
          <a:lstStyle>
            <a:lvl1pPr rtl="0" algn="ctr">
              <a:spcBef>
                <a:spcPts val="0"/>
              </a:spcBef>
              <a:spcAft>
                <a:spcPts val="0"/>
              </a:spcAft>
              <a:buSzPct val="32499"/>
              <a:buFont typeface="Lato"/>
              <a:defRPr sz="4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064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8255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319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651000" rtl="0" algn="ctr">
              <a:spcBef>
                <a:spcPts val="0"/>
              </a:spcBef>
              <a:spcAft>
                <a:spcPts val="0"/>
              </a:spcAft>
              <a:buSzPct val="32499"/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685800" y="1485185"/>
            <a:ext cx="7772400" cy="3087171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rIns="82275" tIns="82275"/>
          <a:lstStyle>
            <a:lvl1pPr indent="-190500" marL="3048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4827"/>
              <a:buFont typeface="Arial"/>
              <a:buChar char="●"/>
              <a:defRPr sz="2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165100" marL="6731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52000"/>
              <a:buFont typeface="Arial"/>
              <a:buChar char="●"/>
              <a:defRPr sz="2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127000" marL="10287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9090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127000" marL="14351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139700" marL="1854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139700" marL="2260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139700" marL="26797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139700" marL="30861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127000" marL="34925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b="1" baseline="0" i="0" sz="4800" u="none" cap="none" strike="noStrike">
                <a:solidFill>
                  <a:schemeClr val="dk1"/>
                </a:solidFill>
              </a:defRPr>
            </a:lvl1pPr>
            <a:lvl2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" type="subTitle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8" Type="http://schemas.openxmlformats.org/officeDocument/2006/relationships/theme" Target="../theme/theme4.xml"/><Relationship Id="rId7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8" Type="http://schemas.openxmlformats.org/officeDocument/2006/relationships/theme" Target="../theme/theme5.xml"/><Relationship Id="rId7" Type="http://schemas.openxmlformats.org/officeDocument/2006/relationships/slideLayout" Target="../slideLayouts/slideLayout14.xml"/></Relationships>
</file>

<file path=ppt/slideMasters/_rels/slideMaster3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21.xml"/></Relationships>
</file>

<file path=ppt/slideMasters/_rels/slideMaster4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00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Clr>
                <a:schemeClr val="dk1"/>
              </a:buClr>
              <a:buSzPct val="100000"/>
              <a:buFont typeface="Lato"/>
              <a:buNone/>
              <a:defRPr b="1" baseline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3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rtl="0" algn="l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rtl="0" algn="l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l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4572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38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marL="0" marR="0" rtl="0" algn="l">
              <a:spcBef>
                <a:spcPts val="0"/>
              </a:spcBef>
              <a:buSzPct val="100000"/>
              <a:buFont typeface="Proxima Nova"/>
              <a:defRPr sz="38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marL="0" marR="0" rtl="0" algn="l">
              <a:spcBef>
                <a:spcPts val="0"/>
              </a:spcBef>
              <a:buSzPct val="100000"/>
              <a:buFont typeface="Proxima Nova"/>
              <a:defRPr sz="38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marL="0" marR="0" rtl="0" algn="l">
              <a:spcBef>
                <a:spcPts val="0"/>
              </a:spcBef>
              <a:buSzPct val="100000"/>
              <a:buFont typeface="Proxima Nova"/>
              <a:defRPr sz="38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marL="0" marR="0" rtl="0" algn="l">
              <a:spcBef>
                <a:spcPts val="0"/>
              </a:spcBef>
              <a:buSzPct val="100000"/>
              <a:buFont typeface="Proxima Nova"/>
              <a:defRPr sz="38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marL="0" marR="0" rtl="0" algn="l">
              <a:spcBef>
                <a:spcPts val="0"/>
              </a:spcBef>
              <a:buSzPct val="100000"/>
              <a:buFont typeface="Proxima Nova"/>
              <a:defRPr sz="38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marL="0" marR="0" rtl="0" algn="l">
              <a:spcBef>
                <a:spcPts val="0"/>
              </a:spcBef>
              <a:buSzPct val="100000"/>
              <a:buFont typeface="Proxima Nova"/>
              <a:defRPr sz="38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marL="0" marR="0" rtl="0" algn="l">
              <a:spcBef>
                <a:spcPts val="0"/>
              </a:spcBef>
              <a:buSzPct val="100000"/>
              <a:buFont typeface="Proxima Nova"/>
              <a:defRPr sz="38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marL="0" marR="0" rtl="0" algn="l">
              <a:spcBef>
                <a:spcPts val="0"/>
              </a:spcBef>
              <a:buSzPct val="100000"/>
              <a:buFont typeface="Proxima Nova"/>
              <a:defRPr sz="38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457200" y="106312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marR="0" rtl="0" algn="l">
              <a:spcBef>
                <a:spcPts val="0"/>
              </a:spcBef>
              <a:buClr>
                <a:srgbClr val="002868"/>
              </a:buClr>
              <a:buSzPct val="75000"/>
              <a:buFont typeface="Proxima Nova"/>
              <a:buChar char="❖"/>
              <a:defRPr sz="32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107950" marL="742950" marR="0" rtl="0" algn="l">
              <a:spcBef>
                <a:spcPts val="560"/>
              </a:spcBef>
              <a:buClr>
                <a:srgbClr val="4F81BD"/>
              </a:buClr>
              <a:buSzPct val="71428"/>
              <a:buFont typeface="Proxima Nova"/>
              <a:buChar char="●"/>
              <a:defRPr sz="28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76200" marL="1143000" marR="0" rtl="0" algn="l">
              <a:spcBef>
                <a:spcPts val="480"/>
              </a:spcBef>
              <a:buClr>
                <a:srgbClr val="4F81BD"/>
              </a:buClr>
              <a:buSzPct val="83333"/>
              <a:buFont typeface="Proxima Nova"/>
              <a:buChar char="◆"/>
              <a:defRPr sz="24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101600" marL="1600200" marR="0" rtl="0" algn="l">
              <a:spcBef>
                <a:spcPts val="400"/>
              </a:spcBef>
              <a:buClr>
                <a:srgbClr val="002868"/>
              </a:buClr>
              <a:buSzPct val="80000"/>
              <a:buFont typeface="Proxima Nova"/>
              <a:buChar char="–"/>
              <a:defRPr sz="20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101600" marL="2057400" marR="0" rtl="0" algn="l">
              <a:spcBef>
                <a:spcPts val="400"/>
              </a:spcBef>
              <a:buClr>
                <a:srgbClr val="002868"/>
              </a:buClr>
              <a:buSzPct val="80000"/>
              <a:buFont typeface="Proxima Nova"/>
              <a:buChar char="»"/>
              <a:defRPr sz="20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101600" marL="2514600" marR="0" rtl="0" algn="l">
              <a:spcBef>
                <a:spcPts val="400"/>
              </a:spcBef>
              <a:buClr>
                <a:srgbClr val="002868"/>
              </a:buClr>
              <a:buSzPct val="100000"/>
              <a:buFont typeface="Proxima Nova"/>
              <a:buChar char="➢"/>
              <a:defRPr sz="20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101600" marL="2971800" marR="0" rtl="0" algn="l">
              <a:spcBef>
                <a:spcPts val="400"/>
              </a:spcBef>
              <a:buClr>
                <a:srgbClr val="002868"/>
              </a:buClr>
              <a:buSzPct val="100000"/>
              <a:buFont typeface="Proxima Nova"/>
              <a:buChar char="■"/>
              <a:defRPr sz="20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101600" marL="3429000" marR="0" rtl="0" algn="l">
              <a:spcBef>
                <a:spcPts val="400"/>
              </a:spcBef>
              <a:buClr>
                <a:srgbClr val="002868"/>
              </a:buClr>
              <a:buSzPct val="100000"/>
              <a:buFont typeface="Proxima Nova"/>
              <a:buChar char="●"/>
              <a:defRPr sz="20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101600" marL="3886200" marR="0" rtl="0" algn="l">
              <a:spcBef>
                <a:spcPts val="400"/>
              </a:spcBef>
              <a:buClr>
                <a:srgbClr val="002868"/>
              </a:buClr>
              <a:buSzPct val="100000"/>
              <a:buFont typeface="Proxima Nova"/>
              <a:buChar char="◆"/>
              <a:defRPr sz="2000">
                <a:solidFill>
                  <a:srgbClr val="00286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pic>
        <p:nvPicPr>
          <p:cNvPr id="78" name="Shape 78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0" y="4767275"/>
            <a:ext cx="6858000" cy="3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 rotWithShape="1">
          <a:blip r:embed="rId1">
            <a:alphaModFix/>
          </a:blip>
          <a:srcRect b="0" l="28825" r="0" t="0"/>
          <a:stretch/>
        </p:blipFill>
        <p:spPr>
          <a:xfrm>
            <a:off x="1979100" y="4767275"/>
            <a:ext cx="7164900" cy="3762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3" Type="http://schemas.openxmlformats.org/officeDocument/2006/relationships/hyperlink" Target="https://twitter.com/hashtag/arcs2015?src=hash" TargetMode="External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03.png"/><Relationship Id="rId3" Type="http://schemas.openxmlformats.org/officeDocument/2006/relationships/hyperlink" Target="http://www.w3.org/History/19921103-hypertext/hypertext/WWW/Link.html" TargetMode="External"/><Relationship Id="rId5" Type="http://schemas.openxmlformats.org/officeDocument/2006/relationships/image" Target="../media/image02.png"/></Relationships>
</file>

<file path=ppt/slides/_rels/slide1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3" Type="http://schemas.openxmlformats.org/officeDocument/2006/relationships/image" Target="../media/image04.jpg"/></Relationships>
</file>

<file path=ppt/slides/_rels/slide1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ithub.com/jasonclark/bib-template" TargetMode="External"/><Relationship Id="rId3" Type="http://schemas.openxmlformats.org/officeDocument/2006/relationships/hyperlink" Target="http://arc.lib.montana.edu/book/home-cooking-history-409/" TargetMode="External"/><Relationship Id="rId6" Type="http://schemas.openxmlformats.org/officeDocument/2006/relationships/hyperlink" Target="https://github.com/msulibrary/bib-template-fiction" TargetMode="External"/><Relationship Id="rId5" Type="http://schemas.openxmlformats.org/officeDocument/2006/relationships/hyperlink" Target="http://arc.lib.montana.edu/book/opsis" TargetMode="External"/></Relationships>
</file>

<file path=ppt/slides/_rels/slide1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3" Type="http://schemas.openxmlformats.org/officeDocument/2006/relationships/image" Target="../media/image09.png"/></Relationships>
</file>

<file path=ppt/slides/_rels/slide1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3" Type="http://schemas.openxmlformats.org/officeDocument/2006/relationships/image" Target="../media/image08.png"/></Relationships>
</file>

<file path=ppt/slides/_rels/slide1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3" Type="http://schemas.openxmlformats.org/officeDocument/2006/relationships/image" Target="../media/image05.png"/></Relationships>
</file>

<file path=ppt/slides/_rels/slide1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3" Type="http://schemas.openxmlformats.org/officeDocument/2006/relationships/image" Target="../media/image06.png"/></Relationships>
</file>

<file path=ppt/slides/_rels/slide1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3" Type="http://schemas.openxmlformats.org/officeDocument/2006/relationships/image" Target="../media/image07.png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3" Type="http://schemas.openxmlformats.org/officeDocument/2006/relationships/image" Target="../media/image01.jpg"/></Relationships>
</file>

<file path=ppt/slides/_rels/slide2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3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3" Type="http://schemas.openxmlformats.org/officeDocument/2006/relationships/image" Target="../media/image34.png"/></Relationships>
</file>

<file path=ppt/slides/_rels/slide3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3" Type="http://schemas.openxmlformats.org/officeDocument/2006/relationships/image" Target="../media/image12.png"/></Relationships>
</file>

<file path=ppt/slides/_rels/slide3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3" Type="http://schemas.openxmlformats.org/officeDocument/2006/relationships/image" Target="../media/image11.png"/></Relationships>
</file>

<file path=ppt/slides/_rels/slide3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3" Type="http://schemas.openxmlformats.org/officeDocument/2006/relationships/image" Target="../media/image13.png"/></Relationships>
</file>

<file path=ppt/slides/_rels/slide3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3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3" Type="http://schemas.openxmlformats.org/officeDocument/2006/relationships/image" Target="../media/image33.png"/></Relationships>
</file>

<file path=ppt/slides/_rels/slide3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3" Type="http://schemas.openxmlformats.org/officeDocument/2006/relationships/image" Target="../media/image29.png"/></Relationships>
</file>

<file path=ppt/slides/_rels/slide3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3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3" Type="http://schemas.openxmlformats.org/officeDocument/2006/relationships/image" Target="../media/image15.jpg"/></Relationships>
</file>

<file path=ppt/slides/_rels/slide4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3" Type="http://schemas.openxmlformats.org/officeDocument/2006/relationships/image" Target="../media/image32.png"/></Relationships>
</file>

<file path=ppt/slides/_rels/slide4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3" Type="http://schemas.openxmlformats.org/officeDocument/2006/relationships/image" Target="../media/image19.png"/></Relationships>
</file>

<file path=ppt/slides/_rels/slide4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3" Type="http://schemas.openxmlformats.org/officeDocument/2006/relationships/image" Target="../media/image18.png"/></Relationships>
</file>

<file path=ppt/slides/_rels/slide4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3" Type="http://schemas.openxmlformats.org/officeDocument/2006/relationships/image" Target="../media/image27.png"/></Relationships>
</file>

<file path=ppt/slides/_rels/slide4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3" Type="http://schemas.openxmlformats.org/officeDocument/2006/relationships/image" Target="../media/image31.png"/></Relationships>
</file>

<file path=ppt/slides/_rels/slide4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3" Type="http://schemas.openxmlformats.org/officeDocument/2006/relationships/image" Target="../media/image28.png"/></Relationships>
</file>

<file path=ppt/slides/_rels/slide4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arc.lib.montana.edu/book/opsis/table-of-contents.html" TargetMode="External"/><Relationship Id="rId3" Type="http://schemas.openxmlformats.org/officeDocument/2006/relationships/hyperlink" Target="http://arc.lib.montana.edu/book/opsis/item/21" TargetMode="External"/></Relationships>
</file>

<file path=ppt/slides/_rels/slide4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3" Type="http://schemas.openxmlformats.org/officeDocument/2006/relationships/image" Target="../media/image25.png"/></Relationships>
</file>

<file path=ppt/slides/_rels/slide5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3" Type="http://schemas.openxmlformats.org/officeDocument/2006/relationships/image" Target="../media/image22.png"/></Relationships>
</file>

<file path=ppt/slides/_rels/slide5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3" Type="http://schemas.openxmlformats.org/officeDocument/2006/relationships/image" Target="../media/image23.png"/></Relationships>
</file>

<file path=ppt/slides/_rels/slide5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3" Type="http://schemas.openxmlformats.org/officeDocument/2006/relationships/image" Target="../media/image24.png"/></Relationships>
</file>

<file path=ppt/slides/_rels/slide5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.xml"/><Relationship Id="rId3" Type="http://schemas.openxmlformats.org/officeDocument/2006/relationships/hyperlink" Target="http://arc.lib.montana.edu/book/" TargetMode="External"/></Relationships>
</file>

<file path=ppt/slides/_rels/slide5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3" Type="http://schemas.openxmlformats.org/officeDocument/2006/relationships/image" Target="../media/image26.png"/></Relationships>
</file>

<file path=ppt/slides/_rels/slide5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ctrTitle"/>
          </p:nvPr>
        </p:nvSpPr>
        <p:spPr>
          <a:xfrm>
            <a:off x="895200" y="1439100"/>
            <a:ext cx="7772400" cy="12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Book as Platform: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Linking Data to Build a Better Book 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3000">
              <a:latin typeface="Lato"/>
              <a:ea typeface="Lato"/>
              <a:cs typeface="Lato"/>
              <a:sym typeface="Lato"/>
            </a:endParaRP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" name="Shape 118"/>
          <p:cNvSpPr txBox="1"/>
          <p:nvPr/>
        </p:nvSpPr>
        <p:spPr>
          <a:xfrm>
            <a:off x="576550" y="526548"/>
            <a:ext cx="77724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 u="sng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#arcs2015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685800" y="3028197"/>
            <a:ext cx="7772400" cy="16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Jason A. Clark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@jaclark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Scott Young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@hei_scott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idx="1" type="body"/>
          </p:nvPr>
        </p:nvSpPr>
        <p:spPr>
          <a:xfrm>
            <a:off x="251460" y="4629150"/>
            <a:ext cx="8505348" cy="3632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www.w3.org/History/19921103-hypertext/hypertext/WWW/Link.html</a:t>
            </a:r>
            <a:r>
              <a:rPr b="0" baseline="0" i="0" lang="en" sz="2000" u="none" cap="none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70" name="Shape 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5915" y="2760764"/>
            <a:ext cx="5812155" cy="93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3065" y="333709"/>
            <a:ext cx="5777864" cy="1954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ctrTitle"/>
          </p:nvPr>
        </p:nvSpPr>
        <p:spPr>
          <a:xfrm>
            <a:off x="685800" y="359627"/>
            <a:ext cx="7772400" cy="93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Research</a:t>
            </a:r>
          </a:p>
        </p:txBody>
      </p:sp>
      <p:sp>
        <p:nvSpPr>
          <p:cNvPr id="177" name="Shape 177"/>
          <p:cNvSpPr txBox="1"/>
          <p:nvPr>
            <p:ph idx="1" type="subTitle"/>
          </p:nvPr>
        </p:nvSpPr>
        <p:spPr>
          <a:xfrm>
            <a:off x="685800" y="1329775"/>
            <a:ext cx="7772400" cy="3671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Institute of Museum and Library Services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Sparks Ignition Grant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7387" y="2541040"/>
            <a:ext cx="5229225" cy="2378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ctrTitle"/>
          </p:nvPr>
        </p:nvSpPr>
        <p:spPr>
          <a:xfrm>
            <a:off x="800100" y="16802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Web Book Prototyping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idx="1" type="subTitle"/>
          </p:nvPr>
        </p:nvSpPr>
        <p:spPr>
          <a:xfrm>
            <a:off x="960900" y="867648"/>
            <a:ext cx="7772400" cy="3991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Book 1 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" sz="2200">
                <a:latin typeface="Lato"/>
                <a:ea typeface="Lato"/>
                <a:cs typeface="Lato"/>
                <a:sym typeface="Lato"/>
              </a:rPr>
              <a:t>demo: </a:t>
            </a:r>
            <a:r>
              <a:rPr lang="en" sz="2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arc.lib.montana.edu/book/home-cooking-history-409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" sz="2200">
                <a:latin typeface="Lato"/>
                <a:ea typeface="Lato"/>
                <a:cs typeface="Lato"/>
                <a:sym typeface="Lato"/>
              </a:rPr>
              <a:t>code: </a:t>
            </a:r>
            <a:r>
              <a:rPr lang="en" sz="2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github.com/jasonclark/bib-template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lvl="0" rtl="0" algn="l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Book 2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" sz="2200">
                <a:latin typeface="Lato"/>
                <a:ea typeface="Lato"/>
                <a:cs typeface="Lato"/>
                <a:sym typeface="Lato"/>
              </a:rPr>
              <a:t>demo: </a:t>
            </a:r>
            <a:r>
              <a:rPr lang="en" sz="2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arc.lib.montana.edu/book/opsis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" sz="2200">
                <a:latin typeface="Lato"/>
                <a:ea typeface="Lato"/>
                <a:cs typeface="Lato"/>
                <a:sym typeface="Lato"/>
              </a:rPr>
              <a:t>code: </a:t>
            </a:r>
            <a:r>
              <a:rPr lang="en" sz="2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github.com/msulibrary/bib-template-fiction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ctrTitle"/>
          </p:nvPr>
        </p:nvSpPr>
        <p:spPr>
          <a:xfrm>
            <a:off x="685800" y="291992"/>
            <a:ext cx="7772400" cy="1159874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Our Initial Project </a:t>
            </a:r>
          </a:p>
        </p:txBody>
      </p:sp>
      <p:sp>
        <p:nvSpPr>
          <p:cNvPr id="194" name="Shape 194"/>
          <p:cNvSpPr txBox="1"/>
          <p:nvPr>
            <p:ph idx="1" type="subTitle"/>
          </p:nvPr>
        </p:nvSpPr>
        <p:spPr>
          <a:xfrm>
            <a:off x="1160100" y="1826406"/>
            <a:ext cx="6823800" cy="2456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Digital Book for History Class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MS Word -&gt; Static HTML -&gt; Dynamic HTML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API driven and Linked Data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925" y="297300"/>
            <a:ext cx="6858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352000"/>
            <a:ext cx="6858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195" y="0"/>
            <a:ext cx="297561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678" y="0"/>
            <a:ext cx="41026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0205" y="462914"/>
            <a:ext cx="5623569" cy="421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ctrTitle"/>
          </p:nvPr>
        </p:nvSpPr>
        <p:spPr>
          <a:xfrm>
            <a:off x="685800" y="19499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en"/>
              <a:t>Web Book Dev Stack</a:t>
            </a:r>
          </a:p>
        </p:txBody>
      </p:sp>
      <p:sp>
        <p:nvSpPr>
          <p:cNvPr id="225" name="Shape 225"/>
          <p:cNvSpPr txBox="1"/>
          <p:nvPr>
            <p:ph idx="1" type="subTitle"/>
          </p:nvPr>
        </p:nvSpPr>
        <p:spPr>
          <a:xfrm>
            <a:off x="685800" y="1426650"/>
            <a:ext cx="7772400" cy="2504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HTML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CSS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(Javascript)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MySQL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PHP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schema.org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RDFa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type="ctrTitle"/>
          </p:nvPr>
        </p:nvSpPr>
        <p:spPr>
          <a:xfrm>
            <a:off x="685800" y="1315717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/>
              <a:t>Disruption?</a:t>
            </a:r>
          </a:p>
        </p:txBody>
      </p:sp>
      <p:sp>
        <p:nvSpPr>
          <p:cNvPr id="231" name="Shape 231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New Roles for Publisher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487" y="289321"/>
            <a:ext cx="5915025" cy="4564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type="ctrTitle"/>
          </p:nvPr>
        </p:nvSpPr>
        <p:spPr>
          <a:xfrm>
            <a:off x="685800" y="52779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/>
              <a:t>Old Roles</a:t>
            </a:r>
          </a:p>
        </p:txBody>
      </p:sp>
      <p:sp>
        <p:nvSpPr>
          <p:cNvPr id="242" name="Shape 242"/>
          <p:cNvSpPr txBox="1"/>
          <p:nvPr>
            <p:ph idx="1" type="subTitle"/>
          </p:nvPr>
        </p:nvSpPr>
        <p:spPr>
          <a:xfrm>
            <a:off x="685800" y="2172501"/>
            <a:ext cx="7772400" cy="254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Validating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Editing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Typesetting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Promotion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Sales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type="ctrTitle"/>
          </p:nvPr>
        </p:nvSpPr>
        <p:spPr>
          <a:xfrm>
            <a:off x="685800" y="52779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/>
              <a:t>New Roles</a:t>
            </a:r>
          </a:p>
        </p:txBody>
      </p:sp>
      <p:sp>
        <p:nvSpPr>
          <p:cNvPr id="248" name="Shape 248"/>
          <p:cNvSpPr txBox="1"/>
          <p:nvPr>
            <p:ph idx="1" type="subTitle"/>
          </p:nvPr>
        </p:nvSpPr>
        <p:spPr>
          <a:xfrm>
            <a:off x="685800" y="2172501"/>
            <a:ext cx="7772400" cy="255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Archiving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Metadata [structured]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Discovery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Analytics + Metrics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Sharing + Reuse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type="ctrTitle"/>
          </p:nvPr>
        </p:nvSpPr>
        <p:spPr>
          <a:xfrm>
            <a:off x="685800" y="1315717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/>
              <a:t>Structured Data</a:t>
            </a:r>
          </a:p>
        </p:txBody>
      </p:sp>
      <p:sp>
        <p:nvSpPr>
          <p:cNvPr id="254" name="Shape 254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Data Model + Machine Readability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Schema.org</a:t>
            </a:r>
          </a:p>
        </p:txBody>
      </p:sp>
      <p:sp>
        <p:nvSpPr>
          <p:cNvPr id="260" name="Shape 260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controlled vocabulary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idx="1" type="subTitle"/>
          </p:nvPr>
        </p:nvSpPr>
        <p:spPr>
          <a:xfrm>
            <a:off x="0" y="6"/>
            <a:ext cx="9094199" cy="5099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CREATE TABLE IF NOT EXISTS `bodymatter` (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`id` int(11) NOT NULL AUTO_INCREMENT,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`name`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`creator`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`url`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`description` text,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`about` text,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`image` varchar(140)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`articleBody` text COMMENT 'http://schema.org/Article',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`articleSection` text COMMENT 'http://schema.org/Article',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`publicationType` varchar(255) NOT NULL COMMENT 'http://schema.org/MedicalScholarlyArticle',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`additionalType`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`additionalType2`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`isbn` varchar(40)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`genre` varchar(140)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`keywords`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`publisher`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`dateCreated`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`dateModified` timestamp NULL DEFAULT CURRENT_TIMESTAMP ON UPDATE CURRENT_TIMESTAMP,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`datePublished` varchar(255)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`version` varchar(140)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`learningResourceType` varchar(140)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`inLanguage` varchar(5) DEFAULT NULL,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PRIMARY KEY (`id`),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  FULLTEXT KEY `search` (`name`,`creator`,`description`,`genre`,`keywords`,`dateCreated`)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) ENGINE=MyISAM  DEFAULT CHARSET=utf8;</a:t>
            </a:r>
          </a:p>
          <a:p>
            <a:pPr algn="l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epub:type</a:t>
            </a:r>
          </a:p>
        </p:txBody>
      </p:sp>
      <p:sp>
        <p:nvSpPr>
          <p:cNvPr id="271" name="Shape 271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semantic divisions...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>
            <p:ph idx="1" type="subTitle"/>
          </p:nvPr>
        </p:nvSpPr>
        <p:spPr>
          <a:xfrm>
            <a:off x="120350" y="0"/>
            <a:ext cx="9023699" cy="5099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AutoNum type="arabicPeriod"/>
            </a:pPr>
            <a:r>
              <a:rPr lang="en" sz="2400">
                <a:solidFill>
                  <a:srgbClr val="00008C"/>
                </a:solidFill>
                <a:latin typeface="Courier New"/>
                <a:ea typeface="Courier New"/>
                <a:cs typeface="Courier New"/>
                <a:sym typeface="Courier New"/>
              </a:rPr>
              <a:t>&lt;html</a:t>
            </a:r>
            <a:r>
              <a:rPr lang="en" sz="2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…</a:t>
            </a: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AutoNum type="arabicPeriod"/>
            </a:pPr>
            <a:r>
              <a:rPr lang="en" sz="2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 sz="2400">
                <a:solidFill>
                  <a:srgbClr val="963200"/>
                </a:solidFill>
                <a:latin typeface="Courier New"/>
                <a:ea typeface="Courier New"/>
                <a:cs typeface="Courier New"/>
                <a:sym typeface="Courier New"/>
              </a:rPr>
              <a:t>xmlns:epub</a:t>
            </a:r>
            <a:r>
              <a:rPr lang="en" sz="2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" sz="2400">
                <a:solidFill>
                  <a:srgbClr val="0B800B"/>
                </a:solidFill>
                <a:latin typeface="Courier New"/>
                <a:ea typeface="Courier New"/>
                <a:cs typeface="Courier New"/>
                <a:sym typeface="Courier New"/>
              </a:rPr>
              <a:t>"http://www.idpf.org/2007/ops"</a:t>
            </a:r>
            <a:r>
              <a:rPr lang="en" sz="2400">
                <a:solidFill>
                  <a:srgbClr val="00008C"/>
                </a:solidFill>
                <a:latin typeface="Courier New"/>
                <a:ea typeface="Courier New"/>
                <a:cs typeface="Courier New"/>
                <a:sym typeface="Courier New"/>
              </a:rPr>
              <a:t>&gt;</a:t>
            </a: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AutoNum type="arabicPeriod"/>
            </a:pPr>
            <a:r>
              <a:rPr lang="en" sz="2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…</a:t>
            </a: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AutoNum type="arabicPeriod"/>
            </a:pPr>
            <a:r>
              <a:rPr lang="en" sz="2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 sz="2400">
                <a:solidFill>
                  <a:srgbClr val="00008C"/>
                </a:solidFill>
                <a:latin typeface="Courier New"/>
                <a:ea typeface="Courier New"/>
                <a:cs typeface="Courier New"/>
                <a:sym typeface="Courier New"/>
              </a:rPr>
              <a:t>&lt;section</a:t>
            </a:r>
            <a:r>
              <a:rPr lang="en" sz="2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2400">
                <a:solidFill>
                  <a:srgbClr val="963200"/>
                </a:solidFill>
                <a:latin typeface="Courier New"/>
                <a:ea typeface="Courier New"/>
                <a:cs typeface="Courier New"/>
                <a:sym typeface="Courier New"/>
              </a:rPr>
              <a:t>epub:type</a:t>
            </a:r>
            <a:r>
              <a:rPr lang="en" sz="2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" sz="2400">
                <a:solidFill>
                  <a:srgbClr val="0B800B"/>
                </a:solidFill>
                <a:latin typeface="Courier New"/>
                <a:ea typeface="Courier New"/>
                <a:cs typeface="Courier New"/>
                <a:sym typeface="Courier New"/>
              </a:rPr>
              <a:t>"bodymatter"</a:t>
            </a:r>
            <a:r>
              <a:rPr lang="en" sz="2400">
                <a:solidFill>
                  <a:srgbClr val="00008C"/>
                </a:solidFill>
                <a:latin typeface="Courier New"/>
                <a:ea typeface="Courier New"/>
                <a:cs typeface="Courier New"/>
                <a:sym typeface="Courier New"/>
              </a:rPr>
              <a:t>&gt;</a:t>
            </a: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AutoNum type="arabicPeriod"/>
            </a:pPr>
            <a:r>
              <a:rPr lang="en" sz="2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…</a:t>
            </a: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AutoNum type="arabicPeriod"/>
            </a:pPr>
            <a:r>
              <a:rPr lang="en" sz="2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 sz="2400">
                <a:solidFill>
                  <a:srgbClr val="00008C"/>
                </a:solidFill>
                <a:latin typeface="Courier New"/>
                <a:ea typeface="Courier New"/>
                <a:cs typeface="Courier New"/>
                <a:sym typeface="Courier New"/>
              </a:rPr>
              <a:t>&lt;/section&gt;</a:t>
            </a: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AutoNum type="arabicPeriod"/>
            </a:pPr>
            <a:r>
              <a:rPr lang="en" sz="2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…</a:t>
            </a: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AutoNum type="arabicPeriod"/>
            </a:pPr>
            <a:r>
              <a:rPr lang="en" sz="2400">
                <a:solidFill>
                  <a:srgbClr val="00008C"/>
                </a:solidFill>
                <a:latin typeface="Courier New"/>
                <a:ea typeface="Courier New"/>
                <a:cs typeface="Courier New"/>
                <a:sym typeface="Courier New"/>
              </a:rPr>
              <a:t>&lt;/html&gt;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633473"/>
            <a:ext cx="6858002" cy="3876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11841"/>
            <a:ext cx="9144001" cy="2319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9035"/>
            <a:ext cx="6858000" cy="3900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ctrTitle"/>
          </p:nvPr>
        </p:nvSpPr>
        <p:spPr>
          <a:xfrm>
            <a:off x="685800" y="1080617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u="sng"/>
              <a:t>Discovery</a:t>
            </a:r>
          </a:p>
        </p:txBody>
      </p:sp>
      <p:sp>
        <p:nvSpPr>
          <p:cNvPr id="292" name="Shape 292"/>
          <p:cNvSpPr txBox="1"/>
          <p:nvPr>
            <p:ph idx="1" type="subTitle"/>
          </p:nvPr>
        </p:nvSpPr>
        <p:spPr>
          <a:xfrm>
            <a:off x="685800" y="2622600"/>
            <a:ext cx="7772400" cy="1651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RDFa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JSON-LD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Linked Data Topics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812158"/>
            <a:ext cx="6857998" cy="1689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hape 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8709"/>
            <a:ext cx="9144001" cy="4926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/>
        </p:nvSpPr>
        <p:spPr>
          <a:xfrm>
            <a:off x="21875" y="10950"/>
            <a:ext cx="9122099" cy="51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&lt;script type="application/ld+json"&gt;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{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"@context" : "http://schema.org",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"@type": "CreativeWork",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"name": "Opsis: Literary Arts Journal at Montana State University (MSU)",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"description": "Opsis is the literature and arts magazine of Montana State University",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"image": "http://arc.lib.montana.edu/book/opsis/meta/img/opsis.png",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"datePublished": "2015-02-02T01:43:19Z",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"inLanguage" : "en",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"genre" : "Journals (Publications)",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"learningResourceType" : "Student literary journal",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"creator": {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"@type": "Person",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"name": "Multiple Authors"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},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"Article": {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"@type": "Article",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"name": "The Shore As She",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"author": {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  "@type": "Person",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  "name": "Leslie Staven"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},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"articleBody": "The sand softens shifts ...",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"url": "http://arc.lib.montana.edu/book/opsis/item/7",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"datePublished": "2015-02-02T01:43:19Z",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"publisher": {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  "@type": "Organization",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  "name": "Montana State University (MSU)"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},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"additionalType": "http://dbpedia.org/resource/Poetry",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  "additionalType": "http://dbpedia.org/resource/Memory"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	},</a:t>
            </a:r>
          </a:p>
          <a:p>
            <a:pPr lvl="0">
              <a:spcBef>
                <a:spcPts val="0"/>
              </a:spcBef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  ...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ctrTitle"/>
          </p:nvPr>
        </p:nvSpPr>
        <p:spPr>
          <a:xfrm>
            <a:off x="685800" y="16802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/>
              <a:t>Analytics + Metrics</a:t>
            </a:r>
          </a:p>
        </p:txBody>
      </p:sp>
      <p:sp>
        <p:nvSpPr>
          <p:cNvPr id="313" name="Shape 313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Web Analytics, UX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571118"/>
            <a:ext cx="6857995" cy="400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6286"/>
            <a:ext cx="9144002" cy="4410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hape 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4770"/>
            <a:ext cx="9143997" cy="4233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000" y="0"/>
            <a:ext cx="510000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Shape 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561" y="436162"/>
            <a:ext cx="7244874" cy="427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8356"/>
            <a:ext cx="9143999" cy="4446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>
            <p:ph type="ctrTitle"/>
          </p:nvPr>
        </p:nvSpPr>
        <p:spPr>
          <a:xfrm>
            <a:off x="685800" y="79439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/>
              <a:t>Sharing + Reuse</a:t>
            </a:r>
          </a:p>
        </p:txBody>
      </p:sp>
      <p:sp>
        <p:nvSpPr>
          <p:cNvPr id="344" name="Shape 344"/>
          <p:cNvSpPr txBox="1"/>
          <p:nvPr>
            <p:ph idx="1" type="subTitle"/>
          </p:nvPr>
        </p:nvSpPr>
        <p:spPr>
          <a:xfrm>
            <a:off x="685800" y="2282325"/>
            <a:ext cx="7772400" cy="1781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Web Services + API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Social Sharing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Deep Linking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0" name="Shape 350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XML, JSON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/home-cooking-history-409/api.php?type=recipe&amp;id=1&amp;num=1&amp;format=xml</a:t>
            </a:r>
          </a:p>
        </p:txBody>
      </p:sp>
      <p:pic>
        <p:nvPicPr>
          <p:cNvPr id="351" name="Shape 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1850"/>
            <a:ext cx="9143999" cy="41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 txBox="1"/>
          <p:nvPr/>
        </p:nvSpPr>
        <p:spPr>
          <a:xfrm>
            <a:off x="125" y="4454050"/>
            <a:ext cx="91440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...api?id=1&amp;format=xml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...api?type=search&amp;q=poetry&amp;format=json</a:t>
            </a: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Shape 3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9438" y="302487"/>
            <a:ext cx="6285124" cy="453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Shape 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9499" y="260774"/>
            <a:ext cx="3344999" cy="462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Shape 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599" y="992052"/>
            <a:ext cx="6308800" cy="315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/>
          <p:nvPr>
            <p:ph type="ctrTitle"/>
          </p:nvPr>
        </p:nvSpPr>
        <p:spPr>
          <a:xfrm>
            <a:off x="685800" y="1401267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Deep-linking the book</a:t>
            </a:r>
          </a:p>
        </p:txBody>
      </p:sp>
      <p:sp>
        <p:nvSpPr>
          <p:cNvPr id="373" name="Shape 373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HTTP + URL</a:t>
            </a:r>
          </a:p>
        </p:txBody>
      </p:sp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/>
          <p:nvPr>
            <p:ph type="title"/>
          </p:nvPr>
        </p:nvSpPr>
        <p:spPr>
          <a:xfrm>
            <a:off x="1201050" y="1596950"/>
            <a:ext cx="6741899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http://arc.lib.montana.edu/book/opsis/item/21</a:t>
            </a:r>
          </a:p>
        </p:txBody>
      </p:sp>
      <p:sp>
        <p:nvSpPr>
          <p:cNvPr id="379" name="Shape 379"/>
          <p:cNvSpPr txBox="1"/>
          <p:nvPr>
            <p:ph idx="2" type="title"/>
          </p:nvPr>
        </p:nvSpPr>
        <p:spPr>
          <a:xfrm>
            <a:off x="277225" y="2566500"/>
            <a:ext cx="8708099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http://arc.lib.montana.edu/book/opsis/table-of-contents.html</a:t>
            </a:r>
          </a:p>
        </p:txBody>
      </p:sp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/>
          <p:nvPr>
            <p:ph type="ctrTitle"/>
          </p:nvPr>
        </p:nvSpPr>
        <p:spPr>
          <a:xfrm>
            <a:off x="685800" y="67299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Ongoing Research</a:t>
            </a:r>
          </a:p>
        </p:txBody>
      </p:sp>
      <p:sp>
        <p:nvSpPr>
          <p:cNvPr id="385" name="Shape 385"/>
          <p:cNvSpPr txBox="1"/>
          <p:nvPr>
            <p:ph idx="1" type="subTitle"/>
          </p:nvPr>
        </p:nvSpPr>
        <p:spPr>
          <a:xfrm>
            <a:off x="685800" y="2048041"/>
            <a:ext cx="7772400" cy="2791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Data Modeling and Transformation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Genres - textbook, journal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UX of Reading 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Real-time Analytics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Annotations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062" y="1548474"/>
            <a:ext cx="7069875" cy="204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Shape 3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1687" y="0"/>
            <a:ext cx="5000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Shape 3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647" y="0"/>
            <a:ext cx="565470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Shape 4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612" y="0"/>
            <a:ext cx="73247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/>
          <p:nvPr>
            <p:ph type="ctrTitle"/>
          </p:nvPr>
        </p:nvSpPr>
        <p:spPr>
          <a:xfrm>
            <a:off x="685800" y="1060597"/>
            <a:ext cx="7772400" cy="847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The “Book” in a Network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http://arc.lib.montana.edu/book/</a:t>
            </a:r>
          </a:p>
        </p:txBody>
      </p:sp>
      <p:sp>
        <p:nvSpPr>
          <p:cNvPr id="406" name="Shape 406"/>
          <p:cNvSpPr txBox="1"/>
          <p:nvPr>
            <p:ph idx="1" type="subTitle"/>
          </p:nvPr>
        </p:nvSpPr>
        <p:spPr>
          <a:xfrm>
            <a:off x="685800" y="2436449"/>
            <a:ext cx="7772400" cy="75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Designed for the bot’s experience</a:t>
            </a:r>
          </a:p>
        </p:txBody>
      </p:sp>
      <p:sp>
        <p:nvSpPr>
          <p:cNvPr id="407" name="Shape 407"/>
          <p:cNvSpPr txBox="1"/>
          <p:nvPr>
            <p:ph idx="2" type="subTitle"/>
          </p:nvPr>
        </p:nvSpPr>
        <p:spPr>
          <a:xfrm>
            <a:off x="772500" y="3058149"/>
            <a:ext cx="7772400" cy="75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Designed for the reader’s experience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>
            <p:ph type="ctrTitle"/>
          </p:nvPr>
        </p:nvSpPr>
        <p:spPr>
          <a:xfrm>
            <a:off x="685800" y="145648"/>
            <a:ext cx="7772400" cy="890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Survey of the Field</a:t>
            </a:r>
          </a:p>
        </p:txBody>
      </p:sp>
      <p:sp>
        <p:nvSpPr>
          <p:cNvPr id="413" name="Shape 413"/>
          <p:cNvSpPr txBox="1"/>
          <p:nvPr>
            <p:ph idx="1" type="subTitle"/>
          </p:nvPr>
        </p:nvSpPr>
        <p:spPr>
          <a:xfrm>
            <a:off x="734400" y="1145676"/>
            <a:ext cx="7675199" cy="2936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HTMLBook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https://github.com/oreillymedia/HTMLBook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Leanpub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https://leanpub.com/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GitBook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https://www.gitbook.com/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Penflip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https://www.penflip.com/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gitenberg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https://gitenberg.github.io/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Book in Browser Conference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http://booksinbrowsers.org/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Library Publishing Coalition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http://www.librarypublishing.org/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/>
          <p:nvPr>
            <p:ph idx="1" type="body"/>
          </p:nvPr>
        </p:nvSpPr>
        <p:spPr>
          <a:xfrm>
            <a:off x="685800" y="1893243"/>
            <a:ext cx="7772400" cy="3129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8823"/>
              <a:buFont typeface="Arial"/>
              <a:buNone/>
            </a:pPr>
            <a:r>
              <a:rPr b="1" lang="en" sz="1700">
                <a:solidFill>
                  <a:schemeClr val="dk2"/>
                </a:solidFill>
              </a:rPr>
              <a:t>Patrick O’Brien: </a:t>
            </a:r>
            <a:r>
              <a:rPr lang="en" sz="1700">
                <a:solidFill>
                  <a:schemeClr val="dk2"/>
                </a:solidFill>
              </a:rPr>
              <a:t>Semantic Web Research Director at Montana State University Library.</a:t>
            </a: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7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8823"/>
              <a:buFont typeface="Arial"/>
              <a:buNone/>
            </a:pPr>
            <a:r>
              <a:rPr b="1" lang="en" sz="1700">
                <a:solidFill>
                  <a:srgbClr val="666666"/>
                </a:solidFill>
              </a:rPr>
              <a:t>Scott Young:</a:t>
            </a:r>
            <a:r>
              <a:rPr lang="en" sz="1700">
                <a:solidFill>
                  <a:srgbClr val="666666"/>
                </a:solidFill>
              </a:rPr>
              <a:t> Digital Initiatives Librarian at Montana State University. </a:t>
            </a: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7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8823"/>
              <a:buFont typeface="Arial"/>
              <a:buNone/>
            </a:pPr>
            <a:r>
              <a:rPr b="1" lang="en" sz="1700">
                <a:solidFill>
                  <a:srgbClr val="666666"/>
                </a:solidFill>
              </a:rPr>
              <a:t>Jason Clark: </a:t>
            </a:r>
            <a:r>
              <a:rPr lang="en" sz="1700">
                <a:solidFill>
                  <a:srgbClr val="666666"/>
                </a:solidFill>
              </a:rPr>
              <a:t>Head of Library Informatics and Computing at Montana State University Library</a:t>
            </a: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7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8823"/>
              <a:buFont typeface="Arial"/>
              <a:buNone/>
            </a:pPr>
            <a:r>
              <a:rPr b="1" lang="en" sz="1700">
                <a:solidFill>
                  <a:srgbClr val="666666"/>
                </a:solidFill>
              </a:rPr>
              <a:t>Kenning Arlitsch: </a:t>
            </a:r>
            <a:r>
              <a:rPr lang="en" sz="1700">
                <a:solidFill>
                  <a:srgbClr val="666666"/>
                </a:solidFill>
              </a:rPr>
              <a:t>Dean of the Library at Montana State University.  His book, co-authored with Patrick OBrien, is titled </a:t>
            </a:r>
            <a:r>
              <a:rPr i="1" lang="en" sz="1700">
                <a:solidFill>
                  <a:srgbClr val="666666"/>
                </a:solidFill>
              </a:rPr>
              <a:t>Improving the Visibility and Use of Digital Repositories through SEO</a:t>
            </a:r>
            <a:r>
              <a:rPr lang="en" sz="1700">
                <a:solidFill>
                  <a:srgbClr val="666666"/>
                </a:solidFill>
              </a:rPr>
              <a:t>, and was published in February 2013.</a:t>
            </a:r>
          </a:p>
        </p:txBody>
      </p:sp>
      <p:pic>
        <p:nvPicPr>
          <p:cNvPr id="419" name="Shape 4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8865" y="678768"/>
            <a:ext cx="4346257" cy="1144428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Shape 420"/>
          <p:cNvSpPr txBox="1"/>
          <p:nvPr/>
        </p:nvSpPr>
        <p:spPr>
          <a:xfrm>
            <a:off x="242092" y="7"/>
            <a:ext cx="8659800" cy="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82275" lIns="82275" rIns="82275" tIns="8227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4300">
                <a:latin typeface="Lato"/>
                <a:ea typeface="Lato"/>
                <a:cs typeface="Lato"/>
                <a:sym typeface="Lato"/>
              </a:rPr>
              <a:t>A Research Team Effort</a:t>
            </a:r>
          </a:p>
        </p:txBody>
      </p:sp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/>
          <p:nvPr>
            <p:ph type="ctrTitle"/>
          </p:nvPr>
        </p:nvSpPr>
        <p:spPr>
          <a:xfrm>
            <a:off x="685800" y="815075"/>
            <a:ext cx="7981799" cy="7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latin typeface="Lato"/>
                <a:ea typeface="Lato"/>
                <a:cs typeface="Lato"/>
                <a:sym typeface="Lato"/>
              </a:rPr>
              <a:t>Thanks!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3000">
              <a:latin typeface="Lato"/>
              <a:ea typeface="Lato"/>
              <a:cs typeface="Lato"/>
              <a:sym typeface="Lato"/>
            </a:endParaRP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6" name="Shape 426"/>
          <p:cNvSpPr txBox="1"/>
          <p:nvPr/>
        </p:nvSpPr>
        <p:spPr>
          <a:xfrm>
            <a:off x="685800" y="1782949"/>
            <a:ext cx="7772400" cy="29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Jason A. Clark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Head, Library Informatics &amp; Computing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Montana State University Library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@jaclark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Scott Young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Digital Initiatives Librarian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Montana State University Library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@hei_scott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type="ctrTitle"/>
          </p:nvPr>
        </p:nvSpPr>
        <p:spPr>
          <a:xfrm>
            <a:off x="71550" y="1357425"/>
            <a:ext cx="9000899" cy="1264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Every Book its [machine] Reader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227700" y="3194175"/>
            <a:ext cx="8688599" cy="1629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Apologies to Ranganathan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ctrTitle"/>
          </p:nvPr>
        </p:nvSpPr>
        <p:spPr>
          <a:xfrm>
            <a:off x="685800" y="304217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if?</a:t>
            </a:r>
          </a:p>
        </p:txBody>
      </p:sp>
      <p:sp>
        <p:nvSpPr>
          <p:cNvPr id="151" name="Shape 151"/>
          <p:cNvSpPr txBox="1"/>
          <p:nvPr>
            <p:ph idx="1" type="subTitle"/>
          </p:nvPr>
        </p:nvSpPr>
        <p:spPr>
          <a:xfrm>
            <a:off x="685800" y="1789124"/>
            <a:ext cx="7772400" cy="1261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Books were machine indexed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for semantic discovery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" name="Shape 152"/>
          <p:cNvSpPr txBox="1"/>
          <p:nvPr>
            <p:ph idx="2" type="subTitle"/>
          </p:nvPr>
        </p:nvSpPr>
        <p:spPr>
          <a:xfrm>
            <a:off x="856975" y="3263087"/>
            <a:ext cx="7772400" cy="1261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Journal articles were semantically tagged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at the page level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 “Book” in a Browser</a:t>
            </a:r>
          </a:p>
        </p:txBody>
      </p:sp>
      <p:sp>
        <p:nvSpPr>
          <p:cNvPr id="158" name="Shape 158"/>
          <p:cNvSpPr txBox="1"/>
          <p:nvPr>
            <p:ph idx="1" type="subTitle"/>
          </p:nvPr>
        </p:nvSpPr>
        <p:spPr>
          <a:xfrm>
            <a:off x="685800" y="28527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Atomizable, Analyzable, Linkable, Reusable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ctrTitle"/>
          </p:nvPr>
        </p:nvSpPr>
        <p:spPr>
          <a:xfrm>
            <a:off x="685800" y="604836"/>
            <a:ext cx="7772400" cy="1159874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Book as Software</a:t>
            </a:r>
          </a:p>
        </p:txBody>
      </p:sp>
      <p:sp>
        <p:nvSpPr>
          <p:cNvPr id="164" name="Shape 164"/>
          <p:cNvSpPr txBox="1"/>
          <p:nvPr>
            <p:ph idx="1" type="subTitle"/>
          </p:nvPr>
        </p:nvSpPr>
        <p:spPr>
          <a:xfrm>
            <a:off x="685800" y="2179363"/>
            <a:ext cx="7850099" cy="19136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2286000" rtl="0" algn="l">
              <a:spcBef>
                <a:spcPts val="0"/>
              </a:spcBef>
              <a:buClr>
                <a:schemeClr val="dk2"/>
              </a:buClr>
              <a:buSzPct val="100000"/>
              <a:buFont typeface="Lato"/>
              <a:buAutoNum type="arabicPeriod"/>
            </a:pPr>
            <a:r>
              <a:rPr lang="en"/>
              <a:t>Software Development</a:t>
            </a:r>
          </a:p>
          <a:p>
            <a:pPr indent="-419100" lvl="0" marL="2286000" rtl="0" algn="l">
              <a:spcBef>
                <a:spcPts val="0"/>
              </a:spcBef>
              <a:buClr>
                <a:schemeClr val="dk2"/>
              </a:buClr>
              <a:buSzPct val="100000"/>
              <a:buFont typeface="Lato"/>
              <a:buAutoNum type="arabicPeriod"/>
            </a:pPr>
            <a:r>
              <a:rPr lang="en"/>
              <a:t>Data Storage and Archiving</a:t>
            </a:r>
          </a:p>
          <a:p>
            <a:pPr indent="-419100" lvl="0" marL="2286000" rtl="0" algn="l">
              <a:spcBef>
                <a:spcPts val="0"/>
              </a:spcBef>
              <a:buClr>
                <a:schemeClr val="dk2"/>
              </a:buClr>
              <a:buSzPct val="100000"/>
              <a:buFont typeface="Lato"/>
              <a:buAutoNum type="arabicPeriod"/>
            </a:pPr>
            <a:r>
              <a:rPr lang="en"/>
              <a:t>Metadata</a:t>
            </a:r>
          </a:p>
          <a:p>
            <a:pPr indent="-419100" lvl="0" marL="2286000" rtl="0" algn="l">
              <a:spcBef>
                <a:spcPts val="0"/>
              </a:spcBef>
              <a:buClr>
                <a:schemeClr val="dk2"/>
              </a:buClr>
              <a:buSzPct val="100000"/>
              <a:buFont typeface="Lato"/>
              <a:buAutoNum type="arabicPeriod"/>
            </a:pPr>
            <a:r>
              <a:rPr lang="en"/>
              <a:t>Discovery and Analytics</a:t>
            </a:r>
          </a:p>
          <a:p>
            <a:pPr indent="-419100" lvl="0" marL="2286000" rtl="0" algn="l">
              <a:spcBef>
                <a:spcPts val="0"/>
              </a:spcBef>
              <a:buClr>
                <a:schemeClr val="dk2"/>
              </a:buClr>
              <a:buSzPct val="100000"/>
              <a:buFont typeface="Lato"/>
              <a:buAutoNum type="arabicPeriod"/>
            </a:pPr>
            <a:r>
              <a:rPr lang="en"/>
              <a:t>API Access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SU Lib SEO Whit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B11E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4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