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</p:sldIdLst>
  <p:sldSz cy="5143500" cx="9144000"/>
  <p:notesSz cx="6858000" cy="9144000"/>
  <p:embeddedFontLst>
    <p:embeddedFont>
      <p:font typeface="Lato"/>
      <p:regular r:id="rId78"/>
      <p:bold r:id="rId79"/>
      <p:italic r:id="rId80"/>
      <p:boldItalic r:id="rId8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1" name="Doralyn Rossmann"/>
  <p:cmAuthor clrIdx="1" id="1" initials="" lastIdx="1" name="Jason Clark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font" Target="fonts/Lato-italic.fntdata"/><Relationship Id="rId81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font" Target="fonts/Lato-bold.fntdata"/><Relationship Id="rId34" Type="http://schemas.openxmlformats.org/officeDocument/2006/relationships/slide" Target="slides/slide29.xml"/><Relationship Id="rId78" Type="http://schemas.openxmlformats.org/officeDocument/2006/relationships/font" Target="fonts/Lato-regular.fntdata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>
    <p:pos x="6000" y="0"/>
    <p:text>+jasclark@gmail.com Were you thinking the output of the Twitter/OG markup or the code itself?</p:text>
  </p:cm>
  <p:cm authorId="1" idx="1">
    <p:pos x="6000" y="100"/>
    <p:text>@doralyn I think this is perfect. You have the result in Twitter timeline followed by the actual markup.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Got it - I have stuff to say here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Links to external vocabularies that provide definitions to the content of the page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Doralyn last slide of first part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Doralyn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658350" y="4104494"/>
            <a:ext cx="5266890" cy="3888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rIns="82275" tIns="822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365917" y="648067"/>
            <a:ext cx="5852519" cy="324053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Doralyn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Yes, Doralyn will add here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Jason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658350" y="4104494"/>
            <a:ext cx="5266800" cy="388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rIns="82275" tIns="822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365917" y="648067"/>
            <a:ext cx="5852400" cy="3240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Jason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Jason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Jason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Shape 4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Shape 4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Jason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Shape 4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Jason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Shape 4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Jason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Doralyn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Shape 4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Shape 4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Shape 4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Shape 4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Shape 4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Shape 4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Shape 4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Shape 4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Shape 4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Doralyn and Jason?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Shape 5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Doralyn and Jason?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Doralyn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Shape 5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Doralyn “a revision to the teaching moment”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Shape 5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Doralyn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Shape 5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Doralyn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Doralyn “a revision to the teaching moment”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722312" y="2180034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457200" y="1151334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3" type="body"/>
          </p:nvPr>
        </p:nvSpPr>
        <p:spPr>
          <a:xfrm>
            <a:off x="4645025" y="1151334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0" type="dt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457200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3575050" y="204787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4" name="Shape 64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0" type="dt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lib.montana.edu/resources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schema.org/CollectionPage" TargetMode="External"/><Relationship Id="rId4" Type="http://schemas.openxmlformats.org/officeDocument/2006/relationships/hyperlink" Target="http://schema.org/AboutPage" TargetMode="External"/><Relationship Id="rId5" Type="http://schemas.openxmlformats.org/officeDocument/2006/relationships/hyperlink" Target="https://schema.org/ItemPage" TargetMode="External"/><Relationship Id="rId6" Type="http://schemas.openxmlformats.org/officeDocument/2006/relationships/image" Target="../media/image02.png"/><Relationship Id="rId7" Type="http://schemas.openxmlformats.org/officeDocument/2006/relationships/image" Target="../media/image0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schema.org/CollectionPage" TargetMode="External"/><Relationship Id="rId4" Type="http://schemas.openxmlformats.org/officeDocument/2006/relationships/hyperlink" Target="http://schema.org/AboutPage" TargetMode="External"/><Relationship Id="rId5" Type="http://schemas.openxmlformats.org/officeDocument/2006/relationships/hyperlink" Target="https://schema.org/ItemPage" TargetMode="External"/><Relationship Id="rId6" Type="http://schemas.openxmlformats.org/officeDocument/2006/relationships/image" Target="../media/image0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schema.org/CollectionPage" TargetMode="External"/><Relationship Id="rId4" Type="http://schemas.openxmlformats.org/officeDocument/2006/relationships/hyperlink" Target="http://schema.org/AboutPage" TargetMode="External"/><Relationship Id="rId5" Type="http://schemas.openxmlformats.org/officeDocument/2006/relationships/hyperlink" Target="https://schema.org/ItemPage" TargetMode="External"/><Relationship Id="rId6" Type="http://schemas.openxmlformats.org/officeDocument/2006/relationships/image" Target="../media/image0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www.lib.montana.edu/resources/about/238" TargetMode="External"/><Relationship Id="rId4" Type="http://schemas.openxmlformats.org/officeDocument/2006/relationships/image" Target="../media/image0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08.jpg"/><Relationship Id="rId4" Type="http://schemas.openxmlformats.org/officeDocument/2006/relationships/hyperlink" Target="http://ruthtillman.com/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hyperlink" Target="www.w3.org/wiki/WebSchemas/ExternalEnumerations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schema.org/additionalType" TargetMode="External"/><Relationship Id="rId4" Type="http://schemas.openxmlformats.org/officeDocument/2006/relationships/hyperlink" Target="http://schema.org/specialty" TargetMode="External"/><Relationship Id="rId5" Type="http://schemas.openxmlformats.org/officeDocument/2006/relationships/image" Target="../media/image1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8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9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5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7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0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4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0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ctrTitle"/>
          </p:nvPr>
        </p:nvSpPr>
        <p:spPr>
          <a:xfrm>
            <a:off x="685800" y="619268"/>
            <a:ext cx="7772400" cy="1102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/>
              <a:t>Open SESMO: Innovations in Surfacing Paid Content to Today’s Learners</a:t>
            </a:r>
          </a:p>
        </p:txBody>
      </p:sp>
      <p:sp>
        <p:nvSpPr>
          <p:cNvPr id="91" name="Shape 91"/>
          <p:cNvSpPr txBox="1"/>
          <p:nvPr>
            <p:ph idx="1" type="subTitle"/>
          </p:nvPr>
        </p:nvSpPr>
        <p:spPr>
          <a:xfrm>
            <a:off x="1371600" y="1914450"/>
            <a:ext cx="6400800" cy="131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CNI Spring Meeting 2016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Jason A. Clark and Doralyn Rossmann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Montana State University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subTitle"/>
          </p:nvPr>
        </p:nvSpPr>
        <p:spPr>
          <a:xfrm>
            <a:off x="455575" y="1624425"/>
            <a:ext cx="8352000" cy="797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900">
                <a:solidFill>
                  <a:schemeClr val="dk1"/>
                </a:solidFill>
              </a:rPr>
              <a:t>Designing Your Library Collections for Web-Scale Search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Open SESMO Project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subTitle"/>
          </p:nvPr>
        </p:nvSpPr>
        <p:spPr>
          <a:xfrm>
            <a:off x="396000" y="1767575"/>
            <a:ext cx="8352000" cy="797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600"/>
              <a:t>Search Engine Optimization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subTitle"/>
          </p:nvPr>
        </p:nvSpPr>
        <p:spPr>
          <a:xfrm>
            <a:off x="462050" y="1741700"/>
            <a:ext cx="8352000" cy="797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600"/>
              <a:t>Social Media Optimization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subTitle"/>
          </p:nvPr>
        </p:nvSpPr>
        <p:spPr>
          <a:xfrm>
            <a:off x="396000" y="1758950"/>
            <a:ext cx="8352000" cy="797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600"/>
              <a:t>Linked Data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499025" y="527275"/>
            <a:ext cx="8352000" cy="3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64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Modeling best practices for library collections markup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Creating metadata routines for web-scale external vocabularies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Measuring the impact of applying optimizations and metadata to library collections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0" y="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0" y="432240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739"/>
            <a:ext cx="9143999" cy="5070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826800" y="480700"/>
            <a:ext cx="7719899" cy="4436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</a:rPr>
              <a:t>The Experiment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 </a:t>
            </a:r>
          </a:p>
          <a:p>
            <a:pPr indent="-381000" lvl="0" marL="914400" rtl="0">
              <a:spcBef>
                <a:spcPts val="0"/>
              </a:spcBef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Same collection</a:t>
            </a:r>
          </a:p>
          <a:p>
            <a:pPr indent="-381000" lvl="0" marL="9144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Apply optimizations in stages</a:t>
            </a:r>
          </a:p>
          <a:p>
            <a:pPr indent="-381000" lvl="0" marL="9144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Compare analytics over time</a:t>
            </a:r>
          </a:p>
          <a:p>
            <a:pPr indent="-381000" lvl="0" marL="9144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Goal: increased traffic and more nuanced, semantic understanding of content by search engines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www.lib.montana.edu/resources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0" y="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0" y="432240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0894"/>
            <a:ext cx="9144001" cy="4981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0" y="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0" y="432240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698" y="0"/>
            <a:ext cx="878460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subTitle"/>
          </p:nvPr>
        </p:nvSpPr>
        <p:spPr>
          <a:xfrm>
            <a:off x="1371600" y="1776175"/>
            <a:ext cx="6400800" cy="131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@jaclark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@doralyn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0" y="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0" y="432240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176" y="0"/>
            <a:ext cx="817965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5823"/>
            <a:ext cx="9143998" cy="503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Wait, what… how?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817275" y="329475"/>
            <a:ext cx="7719900" cy="47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chemeClr val="dk1"/>
                </a:solidFill>
              </a:rPr>
              <a:t>A Revised Website Architecture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914400" rtl="0">
              <a:spcBef>
                <a:spcPts val="0"/>
              </a:spcBef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Collection Page [home page]</a:t>
            </a:r>
          </a:p>
          <a:p>
            <a:pPr indent="-342900" lvl="1" marL="13716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sz="1800">
                <a:solidFill>
                  <a:schemeClr val="dk1"/>
                </a:solidFill>
              </a:rPr>
              <a:t>www.lib.montana.edu/resources/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9144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About Pages [about page, topics page]</a:t>
            </a:r>
          </a:p>
          <a:p>
            <a:pPr indent="-342900" lvl="1" marL="13716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sz="1800">
                <a:solidFill>
                  <a:schemeClr val="dk1"/>
                </a:solidFill>
              </a:rPr>
              <a:t>www.lib.montana.edu/resources/about.php</a:t>
            </a:r>
          </a:p>
          <a:p>
            <a:pPr indent="-342900" lvl="1" marL="13716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sz="1800">
                <a:solidFill>
                  <a:schemeClr val="dk1"/>
                </a:solidFill>
              </a:rPr>
              <a:t>www.lib.montana.edu/resources/topics.php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9144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Item Pages [individual record page]</a:t>
            </a:r>
          </a:p>
          <a:p>
            <a:pPr indent="-342900" lvl="1" marL="13716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sz="1800">
                <a:solidFill>
                  <a:schemeClr val="dk1"/>
                </a:solidFill>
              </a:rPr>
              <a:t>www.lib.montana.edu/resources/about/31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9144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Sitemap and rel=canonical work</a:t>
            </a:r>
          </a:p>
          <a:p>
            <a:pPr indent="-342900" lvl="1" marL="13716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sz="1800">
                <a:solidFill>
                  <a:schemeClr val="dk1"/>
                </a:solidFill>
              </a:rPr>
              <a:t>www.lib.montana.edu/resources/sitemap.xml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8709"/>
            <a:ext cx="9144001" cy="4926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0" y="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0" y="432240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491" y="0"/>
            <a:ext cx="879901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5823"/>
            <a:ext cx="9143998" cy="503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ctrTitle"/>
          </p:nvPr>
        </p:nvSpPr>
        <p:spPr>
          <a:xfrm>
            <a:off x="492475" y="87550"/>
            <a:ext cx="7921799" cy="908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CollectionPage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-39025" y="4147550"/>
            <a:ext cx="91440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https://schema.org/CollectionPage</a:t>
            </a:r>
            <a:r>
              <a:rPr lang="en" sz="1200"/>
              <a:t>, 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http://schema.org/AboutPage</a:t>
            </a:r>
            <a:r>
              <a:rPr lang="en" sz="1200"/>
              <a:t>, </a:t>
            </a:r>
            <a:r>
              <a:rPr lang="en" sz="1200" u="sng">
                <a:solidFill>
                  <a:schemeClr val="hlink"/>
                </a:solidFill>
                <a:hlinkClick r:id="rId5"/>
              </a:rPr>
              <a:t>https://schema.org/ItemPage</a:t>
            </a:r>
            <a:r>
              <a:rPr lang="en" sz="1200"/>
              <a:t> 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pic>
        <p:nvPicPr>
          <p:cNvPr id="236" name="Shape 2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012677"/>
            <a:ext cx="9143998" cy="242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024" y="2380200"/>
            <a:ext cx="9065948" cy="38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/>
        </p:nvSpPr>
        <p:spPr>
          <a:xfrm>
            <a:off x="0" y="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0" y="432240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2" cy="4380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ctrTitle"/>
          </p:nvPr>
        </p:nvSpPr>
        <p:spPr>
          <a:xfrm>
            <a:off x="492475" y="87550"/>
            <a:ext cx="7921800" cy="908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AboutPage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0" y="4147550"/>
            <a:ext cx="91440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https://schema.org/CollectionPage</a:t>
            </a:r>
            <a:r>
              <a:rPr lang="en" sz="1200"/>
              <a:t>, 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http://schema.org/AboutPage</a:t>
            </a:r>
            <a:r>
              <a:rPr lang="en" sz="1200"/>
              <a:t>, </a:t>
            </a:r>
            <a:r>
              <a:rPr lang="en" sz="1200" u="sng">
                <a:solidFill>
                  <a:schemeClr val="hlink"/>
                </a:solidFill>
                <a:hlinkClick r:id="rId5"/>
              </a:rPr>
              <a:t>https://schema.org/ItemPage</a:t>
            </a:r>
            <a:r>
              <a:rPr lang="en" sz="1200"/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pic>
        <p:nvPicPr>
          <p:cNvPr id="251" name="Shape 2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337702"/>
            <a:ext cx="9144001" cy="468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" sz="3000"/>
              <a:t>How Libraries Generally Present Their Paid Resources </a:t>
            </a:r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" sz="3000"/>
              <a:t>How Researchers Look for Information </a:t>
            </a:r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" sz="3000"/>
              <a:t>Open SESMO</a:t>
            </a:r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" sz="3000"/>
              <a:t>How to Apply Open SESMO</a:t>
            </a:r>
          </a:p>
          <a:p>
            <a:pPr indent="-419100" lvl="0" marL="457200">
              <a:spcBef>
                <a:spcPts val="0"/>
              </a:spcBef>
              <a:buSzPct val="100000"/>
            </a:pPr>
            <a:r>
              <a:rPr lang="en" sz="3000"/>
              <a:t>Results - Google Analytics &amp; Twitter Analytics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/>
        </p:nvSpPr>
        <p:spPr>
          <a:xfrm>
            <a:off x="0" y="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0" y="432240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176" y="0"/>
            <a:ext cx="817965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ctrTitle"/>
          </p:nvPr>
        </p:nvSpPr>
        <p:spPr>
          <a:xfrm>
            <a:off x="492475" y="87550"/>
            <a:ext cx="7921800" cy="908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ItemPage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0" y="4147550"/>
            <a:ext cx="91440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https://schema.org/CollectionPage</a:t>
            </a:r>
            <a:r>
              <a:rPr lang="en" sz="1200"/>
              <a:t>, 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http://schema.org/AboutPage</a:t>
            </a:r>
            <a:r>
              <a:rPr lang="en" sz="1200"/>
              <a:t>, </a:t>
            </a:r>
            <a:r>
              <a:rPr lang="en" sz="1200" u="sng">
                <a:solidFill>
                  <a:schemeClr val="hlink"/>
                </a:solidFill>
                <a:hlinkClick r:id="rId5"/>
              </a:rPr>
              <a:t>https://schema.org/ItemPage</a:t>
            </a:r>
            <a:r>
              <a:rPr lang="en" sz="1200"/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pic>
        <p:nvPicPr>
          <p:cNvPr id="265" name="Shape 2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202656"/>
            <a:ext cx="9144000" cy="738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ctrTitle"/>
          </p:nvPr>
        </p:nvSpPr>
        <p:spPr>
          <a:xfrm>
            <a:off x="492475" y="87550"/>
            <a:ext cx="7921800" cy="908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ItemPage -&gt; Product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0" y="4147550"/>
            <a:ext cx="91440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https://www.lib.montana.edu/resources/about/238</a:t>
            </a:r>
            <a:r>
              <a:rPr lang="en" sz="1200"/>
              <a:t> 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pic>
        <p:nvPicPr>
          <p:cNvPr id="272" name="Shape 2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351906"/>
            <a:ext cx="9144002" cy="439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/>
        </p:nvSpPr>
        <p:spPr>
          <a:xfrm>
            <a:off x="0" y="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0" y="432240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546" y="0"/>
            <a:ext cx="8656904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0" y="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0" y="432240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6" name="Shape 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250" y="204787"/>
            <a:ext cx="5905500" cy="47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/>
          <p:nvPr/>
        </p:nvSpPr>
        <p:spPr>
          <a:xfrm>
            <a:off x="7869300" y="3812950"/>
            <a:ext cx="1208700" cy="11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HT @ruthbrarian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lvl="0" rtl="0">
              <a:spcBef>
                <a:spcPts val="0"/>
              </a:spcBef>
              <a:buNone/>
            </a:pPr>
            <a:r>
              <a:rPr b="1" lang="en" sz="1000"/>
              <a:t>Ruth Kitchin Tillman </a:t>
            </a:r>
          </a:p>
          <a:p>
            <a:pPr lvl="0">
              <a:spcBef>
                <a:spcPts val="0"/>
              </a:spcBef>
              <a:buNone/>
            </a:pPr>
            <a:r>
              <a:rPr lang="en" sz="1000" u="sng">
                <a:solidFill>
                  <a:schemeClr val="hlink"/>
                </a:solidFill>
                <a:hlinkClick r:id="rId4"/>
              </a:rPr>
              <a:t>ruthtillman.com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ctrTitle"/>
          </p:nvPr>
        </p:nvSpPr>
        <p:spPr>
          <a:xfrm>
            <a:off x="642025" y="87550"/>
            <a:ext cx="7772400" cy="908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External Enumerations</a:t>
            </a:r>
          </a:p>
        </p:txBody>
      </p:sp>
      <p:sp>
        <p:nvSpPr>
          <p:cNvPr id="293" name="Shape 293"/>
          <p:cNvSpPr txBox="1"/>
          <p:nvPr>
            <p:ph idx="1" type="subTitle"/>
          </p:nvPr>
        </p:nvSpPr>
        <p:spPr>
          <a:xfrm>
            <a:off x="685800" y="1203800"/>
            <a:ext cx="8134800" cy="379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"We define here some specific integration points through which selected externally maintained vocabulary can be published as part of schema.org markup"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www.w3.org/wiki/WebSchemas/ExternalEnumerations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/>
        </p:nvSpPr>
        <p:spPr>
          <a:xfrm>
            <a:off x="0" y="3999100"/>
            <a:ext cx="91440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Wikipedia (DBpedia) as a Controlled Vocabulary</a:t>
            </a:r>
          </a:p>
        </p:txBody>
      </p:sp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388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ctrTitle"/>
          </p:nvPr>
        </p:nvSpPr>
        <p:spPr>
          <a:xfrm>
            <a:off x="642025" y="87550"/>
            <a:ext cx="7772400" cy="908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additionalTypes, category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5400" y="4085575"/>
            <a:ext cx="9133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https://schema.org/additionalType</a:t>
            </a:r>
            <a:r>
              <a:rPr lang="en" sz="1200"/>
              <a:t>, 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http://schema.org/specialty</a:t>
            </a:r>
            <a:r>
              <a:rPr lang="en" sz="1200"/>
              <a:t> </a:t>
            </a:r>
          </a:p>
        </p:txBody>
      </p:sp>
      <p:pic>
        <p:nvPicPr>
          <p:cNvPr id="306" name="Shape 3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914640"/>
            <a:ext cx="9143999" cy="1314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Search Engine Result Pages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467600" y="576025"/>
            <a:ext cx="8152200" cy="40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"Search engines continue to dominate, topping the list of electronic sources most used to find online content (93%), followed closely by Wikipedia (88%). The key difference in usage between search engines and Wikipedia is the frequency - 75% of students who use search engines do so daily, compared to 20% of those who use Wikipedia."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Perceptions of Libraries, 2010: Context and Community: a Report to the OCLC Membership</a:t>
            </a:r>
            <a:r>
              <a:rPr lang="en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OCLC, 2011.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http://www.oclc.org/content/dam/oclc/reports/2010perceptions/2010perceptions_all_singlepage.pdf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http://www.oclc.org/content/dam/oclc/reports/2010perceptions/collegestudents.pdf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14285"/>
              <a:buFont typeface="Times New Roman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9400" lvl="0" marL="279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61538"/>
              <a:buFont typeface="Times New Roman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/>
        </p:nvSpPr>
        <p:spPr>
          <a:xfrm>
            <a:off x="0" y="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/>
          <p:nvPr/>
        </p:nvSpPr>
        <p:spPr>
          <a:xfrm>
            <a:off x="0" y="432240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3" name="Shape 3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176" y="0"/>
            <a:ext cx="817965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/>
        </p:nvSpPr>
        <p:spPr>
          <a:xfrm>
            <a:off x="0" y="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0" y="432240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30" name="Shape 3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799" y="0"/>
            <a:ext cx="85564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/>
        </p:nvSpPr>
        <p:spPr>
          <a:xfrm>
            <a:off x="0" y="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0" y="432240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37" name="Shape 3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951" y="0"/>
            <a:ext cx="886609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/>
        </p:nvSpPr>
        <p:spPr>
          <a:xfrm>
            <a:off x="0" y="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0" y="432240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44" name="Shape 3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139" y="0"/>
            <a:ext cx="7255719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/>
        </p:nvSpPr>
        <p:spPr>
          <a:xfrm>
            <a:off x="0" y="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0" name="Shape 350"/>
          <p:cNvSpPr/>
          <p:nvPr/>
        </p:nvSpPr>
        <p:spPr>
          <a:xfrm>
            <a:off x="0" y="432240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51" name="Shape 3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3587" y="1724025"/>
            <a:ext cx="5076825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/>
        </p:nvSpPr>
        <p:spPr>
          <a:xfrm>
            <a:off x="0" y="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0" y="432240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58" name="Shape 3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9850" y="0"/>
            <a:ext cx="469482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/>
        </p:nvSpPr>
        <p:spPr>
          <a:xfrm>
            <a:off x="102500" y="335450"/>
            <a:ext cx="8917200" cy="41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Twitter Card and Facebook Open Graph Tagging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&lt;!--Begin social media tags and metadata--&gt;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&lt;meta name="twitter:title" content="Art Abstracts"&gt;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&lt;meta name="twitter:description" content="Art Abstracts - Montana State University (MSU) Library"&gt;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&lt;meta name="twitter:image:src" content="http://www.lib.montana.edu/resources/meta/img/screenshots/14.jpg"&gt;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&lt;meta name="twitter:url" content="http://www.lib.montana.edu/resources/about/14"&gt;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&lt;meta name="twitter:card" content="summary_large_image"&gt;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&lt;meta name="twitter:site" content="@msulibrary"&gt;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&lt;meta name="twitter:creator" content="@msulibrary"&gt;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&lt;meta property="og:title" content="Art Abstracts"&gt;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&lt;meta property="og:description" content="Art Abstracts - Montana State University (MSU) Library"&gt;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&lt;meta property="og:image" content="http://www.lib.montana.edu/resources/meta/img/screenshots/14.jpg"&gt;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&lt;meta property="og:url" content="http://www.lib.montana.edu/resources/about/14"&gt;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&lt;meta property="og:type" content="website" /&gt;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&lt;meta property="og:site_name" content="Art Abstracts - Montana State University (MSU) Library"/&gt;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&lt;!-- End social media tags and metadata --&gt;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Twitter Analytics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/>
        </p:nvSpPr>
        <p:spPr>
          <a:xfrm>
            <a:off x="0" y="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4" name="Shape 374"/>
          <p:cNvSpPr/>
          <p:nvPr/>
        </p:nvSpPr>
        <p:spPr>
          <a:xfrm>
            <a:off x="0" y="432240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75" name="Shape 375"/>
          <p:cNvPicPr preferRelativeResize="0"/>
          <p:nvPr/>
        </p:nvPicPr>
        <p:blipFill rotWithShape="1">
          <a:blip r:embed="rId3">
            <a:alphaModFix/>
          </a:blip>
          <a:srcRect b="0" l="48469" r="0" t="0"/>
          <a:stretch/>
        </p:blipFill>
        <p:spPr>
          <a:xfrm>
            <a:off x="4594600" y="1038350"/>
            <a:ext cx="4549399" cy="3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Shape 3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69482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Organic Search Statistics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467600" y="576025"/>
            <a:ext cx="8152200" cy="40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"The library is not the starting point." </a:t>
            </a:r>
          </a:p>
          <a:p>
            <a:pPr indent="0" lvl="0" marL="0" rtl="0">
              <a:lnSpc>
                <a:spcPct val="95000"/>
              </a:lnSpc>
              <a:spcBef>
                <a:spcPts val="0"/>
              </a:spcBef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"The campus is not the work location."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"The proxy server is not the answer."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Meeting Researchers Where They Start: Streamlining Access to Scholarly Resources</a:t>
            </a:r>
            <a:r>
              <a:rPr lang="en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Ithaka S+R and Roger C. Schoenfeld, 2015.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http://www.sr.ithaka.org/publications/meeting-researchers-where-they-start-streamlining-access-to-scholarly-resources/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14285"/>
              <a:buFont typeface="Times New Roman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9400" lvl="0" marL="279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61538"/>
              <a:buFont typeface="Times New Roman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/>
        </p:nvSpPr>
        <p:spPr>
          <a:xfrm>
            <a:off x="0" y="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7" name="Shape 387"/>
          <p:cNvSpPr/>
          <p:nvPr/>
        </p:nvSpPr>
        <p:spPr>
          <a:xfrm>
            <a:off x="0" y="432240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88" name="Shape 3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4594"/>
            <a:ext cx="9144000" cy="4874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type="ctrTitle"/>
          </p:nvPr>
        </p:nvSpPr>
        <p:spPr>
          <a:xfrm>
            <a:off x="685800" y="378172"/>
            <a:ext cx="7772400" cy="854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Initial snapshot</a:t>
            </a:r>
          </a:p>
        </p:txBody>
      </p:sp>
      <p:sp>
        <p:nvSpPr>
          <p:cNvPr id="394" name="Shape 394"/>
          <p:cNvSpPr txBox="1"/>
          <p:nvPr/>
        </p:nvSpPr>
        <p:spPr>
          <a:xfrm>
            <a:off x="344325" y="1537975"/>
            <a:ext cx="8447100" cy="29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August 16, 2015 to September 12, 2015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 algn="ctr">
              <a:spcBef>
                <a:spcPts val="0"/>
              </a:spcBef>
              <a:buNone/>
            </a:pPr>
            <a:r>
              <a:rPr lang="en" sz="2400"/>
              <a:t>15,000 total impressions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/>
              <a:t>to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/>
              <a:t>55,000 total impressions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type="ctrTitle"/>
          </p:nvPr>
        </p:nvSpPr>
        <p:spPr>
          <a:xfrm>
            <a:off x="685800" y="378172"/>
            <a:ext cx="7772400" cy="854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Initial snapshot</a:t>
            </a:r>
          </a:p>
        </p:txBody>
      </p:sp>
      <p:sp>
        <p:nvSpPr>
          <p:cNvPr id="400" name="Shape 400"/>
          <p:cNvSpPr txBox="1"/>
          <p:nvPr/>
        </p:nvSpPr>
        <p:spPr>
          <a:xfrm>
            <a:off x="344325" y="1537975"/>
            <a:ext cx="8447100" cy="29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August 16, 2015 to September 12, 2015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 algn="ctr">
              <a:spcBef>
                <a:spcPts val="0"/>
              </a:spcBef>
              <a:buNone/>
            </a:pPr>
            <a:r>
              <a:rPr lang="en" sz="2400"/>
              <a:t>“Clickthrough Rates” and “Search Position” show growth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>
            <a:off x="0" y="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0" y="432240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07" name="Shape 4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906" y="0"/>
            <a:ext cx="846418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type="ctrTitle"/>
          </p:nvPr>
        </p:nvSpPr>
        <p:spPr>
          <a:xfrm>
            <a:off x="685800" y="378172"/>
            <a:ext cx="7772400" cy="854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Organic Search Growth</a:t>
            </a:r>
          </a:p>
        </p:txBody>
      </p:sp>
      <p:sp>
        <p:nvSpPr>
          <p:cNvPr id="413" name="Shape 413"/>
          <p:cNvSpPr txBox="1"/>
          <p:nvPr/>
        </p:nvSpPr>
        <p:spPr>
          <a:xfrm>
            <a:off x="344325" y="1537975"/>
            <a:ext cx="8447100" cy="29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August 24, 2015 to March 29, 2016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 algn="ctr">
              <a:spcBef>
                <a:spcPts val="0"/>
              </a:spcBef>
              <a:buNone/>
            </a:pPr>
            <a:r>
              <a:rPr lang="en" sz="2400"/>
              <a:t>68,742 sessions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/>
              <a:t>to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/>
              <a:t>78,986 sessions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Overall Page Metrics</a:t>
            </a:r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/>
        </p:nvSpPr>
        <p:spPr>
          <a:xfrm>
            <a:off x="0" y="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4" name="Shape 424"/>
          <p:cNvSpPr/>
          <p:nvPr/>
        </p:nvSpPr>
        <p:spPr>
          <a:xfrm>
            <a:off x="0" y="432240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25" name="Shape 4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138" y="0"/>
            <a:ext cx="845572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>
            <p:ph type="ctrTitle"/>
          </p:nvPr>
        </p:nvSpPr>
        <p:spPr>
          <a:xfrm>
            <a:off x="685800" y="378172"/>
            <a:ext cx="7772400" cy="854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About Pages</a:t>
            </a:r>
          </a:p>
        </p:txBody>
      </p:sp>
      <p:sp>
        <p:nvSpPr>
          <p:cNvPr id="431" name="Shape 431"/>
          <p:cNvSpPr txBox="1"/>
          <p:nvPr/>
        </p:nvSpPr>
        <p:spPr>
          <a:xfrm>
            <a:off x="344325" y="1537975"/>
            <a:ext cx="8447100" cy="29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August 24, 2015 to March 29, 2016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/>
              <a:t>(compared to previous year)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 algn="ctr">
              <a:spcBef>
                <a:spcPts val="0"/>
              </a:spcBef>
              <a:buNone/>
            </a:pPr>
            <a:r>
              <a:rPr lang="en" sz="2400"/>
              <a:t> 185 total impressions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/>
              <a:t>to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10,200 </a:t>
            </a:r>
            <a:r>
              <a:rPr lang="en" sz="2400"/>
              <a:t>total impressions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/>
          <p:nvPr>
            <p:ph type="ctrTitle"/>
          </p:nvPr>
        </p:nvSpPr>
        <p:spPr>
          <a:xfrm>
            <a:off x="685800" y="378172"/>
            <a:ext cx="7772400" cy="854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About Pages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344325" y="1537975"/>
            <a:ext cx="8447100" cy="29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August 24, 2015 to March 29, 2016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/>
              <a:t>(compared to previous year)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 algn="ctr">
              <a:spcBef>
                <a:spcPts val="0"/>
              </a:spcBef>
              <a:buNone/>
            </a:pPr>
            <a:r>
              <a:rPr lang="en" sz="2400"/>
              <a:t> 3,964 total pageviews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/>
              <a:t>to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21,991 </a:t>
            </a:r>
            <a:r>
              <a:rPr lang="en" sz="2400"/>
              <a:t>pageviews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/>
          <p:nvPr>
            <p:ph type="ctrTitle"/>
          </p:nvPr>
        </p:nvSpPr>
        <p:spPr>
          <a:xfrm>
            <a:off x="685800" y="378172"/>
            <a:ext cx="7772400" cy="854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About Pages - Bounce Rates</a:t>
            </a:r>
          </a:p>
        </p:txBody>
      </p:sp>
      <p:sp>
        <p:nvSpPr>
          <p:cNvPr id="443" name="Shape 443"/>
          <p:cNvSpPr txBox="1"/>
          <p:nvPr/>
        </p:nvSpPr>
        <p:spPr>
          <a:xfrm>
            <a:off x="344325" y="1537975"/>
            <a:ext cx="8447100" cy="29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August 24, 2015 to March 29, 2016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/>
              <a:t>(compared to previous year)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 algn="ctr">
              <a:spcBef>
                <a:spcPts val="0"/>
              </a:spcBef>
              <a:buNone/>
            </a:pPr>
            <a:r>
              <a:rPr lang="en" sz="2400"/>
              <a:t> Pages per/session decrease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/>
              <a:t>and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100% bounce rate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Unique vs. Purchased Resources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 sz="3000"/>
              <a:t>Digitized collections: Royal treatment with markup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 sz="3000"/>
              <a:t>Purchased collections: Royal treatment with funds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Semantic Understandings</a:t>
            </a:r>
          </a:p>
        </p:txBody>
      </p:sp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/>
          <p:nvPr/>
        </p:nvSpPr>
        <p:spPr>
          <a:xfrm>
            <a:off x="0" y="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4" name="Shape 454"/>
          <p:cNvSpPr/>
          <p:nvPr/>
        </p:nvSpPr>
        <p:spPr>
          <a:xfrm>
            <a:off x="0" y="432240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55" name="Shape 4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708" y="0"/>
            <a:ext cx="842258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/>
          <p:nvPr/>
        </p:nvSpPr>
        <p:spPr>
          <a:xfrm>
            <a:off x="0" y="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1" name="Shape 461"/>
          <p:cNvSpPr/>
          <p:nvPr/>
        </p:nvSpPr>
        <p:spPr>
          <a:xfrm>
            <a:off x="0" y="432240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62" name="Shape 4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68513"/>
            <a:ext cx="9143997" cy="4006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Linking Resources to People</a:t>
            </a:r>
          </a:p>
        </p:txBody>
      </p:sp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/>
          <p:nvPr/>
        </p:nvSpPr>
        <p:spPr>
          <a:xfrm>
            <a:off x="0" y="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3" name="Shape 473"/>
          <p:cNvSpPr/>
          <p:nvPr/>
        </p:nvSpPr>
        <p:spPr>
          <a:xfrm>
            <a:off x="0" y="432240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74" name="Shape 4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176" y="0"/>
            <a:ext cx="817965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/>
          <p:nvPr/>
        </p:nvSpPr>
        <p:spPr>
          <a:xfrm>
            <a:off x="0" y="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0" name="Shape 480"/>
          <p:cNvSpPr/>
          <p:nvPr/>
        </p:nvSpPr>
        <p:spPr>
          <a:xfrm>
            <a:off x="0" y="432240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81" name="Shape 4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153" y="0"/>
            <a:ext cx="695369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Database Recommendations</a:t>
            </a:r>
          </a:p>
        </p:txBody>
      </p:sp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/>
          <p:nvPr/>
        </p:nvSpPr>
        <p:spPr>
          <a:xfrm>
            <a:off x="0" y="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2" name="Shape 492"/>
          <p:cNvSpPr/>
          <p:nvPr/>
        </p:nvSpPr>
        <p:spPr>
          <a:xfrm>
            <a:off x="0" y="4322400"/>
            <a:ext cx="91440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93" name="Shape 4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176" y="0"/>
            <a:ext cx="817965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Future Research</a:t>
            </a:r>
          </a:p>
        </p:txBody>
      </p:sp>
    </p:spTree>
  </p:cSld>
  <p:clrMapOvr>
    <a:masterClrMapping/>
  </p:clrMapOvr>
  <p:transition spd="slow">
    <p:cut/>
  </p:transition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/>
          <p:nvPr>
            <p:ph idx="1" type="subTitle"/>
          </p:nvPr>
        </p:nvSpPr>
        <p:spPr>
          <a:xfrm>
            <a:off x="685800" y="860128"/>
            <a:ext cx="7772400" cy="3218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buSzPct val="100000"/>
              <a:buChar char="●"/>
            </a:pPr>
            <a:r>
              <a:rPr lang="en" sz="2400"/>
              <a:t>Finish library knowledge graph</a:t>
            </a:r>
          </a:p>
          <a:p>
            <a:pPr indent="-381000" lvl="0" marL="457200" rtl="0" algn="l">
              <a:spcBef>
                <a:spcPts val="0"/>
              </a:spcBef>
              <a:buSzPct val="100000"/>
              <a:buChar char="●"/>
            </a:pPr>
            <a:r>
              <a:rPr lang="en" sz="2400"/>
              <a:t>Remove the proxy using Accelerated Mobile Pages (AMP) markup</a:t>
            </a:r>
          </a:p>
          <a:p>
            <a:pPr indent="-381000" lvl="0" marL="457200" rtl="0" algn="l">
              <a:spcBef>
                <a:spcPts val="0"/>
              </a:spcBef>
              <a:buSzPct val="100000"/>
              <a:buChar char="●"/>
            </a:pPr>
            <a:r>
              <a:rPr lang="en" sz="2400"/>
              <a:t>Understand and optimize for Local SEO</a:t>
            </a:r>
          </a:p>
          <a:p>
            <a:pPr indent="-381000" lvl="0" marL="457200" rtl="0" algn="l">
              <a:spcBef>
                <a:spcPts val="0"/>
              </a:spcBef>
              <a:buSzPct val="100000"/>
              <a:buChar char="●"/>
            </a:pPr>
            <a:r>
              <a:rPr lang="en" sz="2400"/>
              <a:t>Encourage standard use of Twitter and OpenGraph</a:t>
            </a:r>
          </a:p>
          <a:p>
            <a:pPr indent="-381000" lvl="0" marL="457200" rtl="0" algn="l">
              <a:spcBef>
                <a:spcPts val="0"/>
              </a:spcBef>
              <a:buSzPct val="100000"/>
              <a:buChar char="●"/>
            </a:pPr>
            <a:r>
              <a:rPr lang="en" sz="2400"/>
              <a:t>Reproducible results and guide for implementation</a:t>
            </a:r>
          </a:p>
          <a:p>
            <a:pPr indent="-381000" lvl="0" marL="457200" rtl="0" algn="l">
              <a:spcBef>
                <a:spcPts val="0"/>
              </a:spcBef>
              <a:buSzPct val="100000"/>
              <a:buChar char="●"/>
            </a:pPr>
            <a:r>
              <a:rPr lang="en" sz="2400"/>
              <a:t>Explore adaptability to LibGuides</a:t>
            </a:r>
          </a:p>
          <a:p>
            <a:pPr indent="-381000" lvl="0" marL="457200" rtl="0" algn="l">
              <a:spcBef>
                <a:spcPts val="0"/>
              </a:spcBef>
              <a:buSzPct val="100000"/>
              <a:buChar char="●"/>
            </a:pPr>
            <a:r>
              <a:rPr lang="en" sz="2400"/>
              <a:t>Collaboration with vendors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Finding Information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12390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</a:pPr>
            <a:r>
              <a:rPr lang="en" sz="3000"/>
              <a:t>Teach</a:t>
            </a:r>
          </a:p>
          <a:p>
            <a:pPr indent="-4191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</a:pPr>
            <a:r>
              <a:rPr lang="en" sz="3000"/>
              <a:t>Browse	</a:t>
            </a:r>
          </a:p>
          <a:p>
            <a:pPr indent="-4191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</a:pPr>
            <a:r>
              <a:rPr lang="en" sz="3000"/>
              <a:t>Search</a:t>
            </a:r>
          </a:p>
        </p:txBody>
      </p:sp>
    </p:spTree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/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Think about the new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“teaching moment”</a:t>
            </a:r>
          </a:p>
        </p:txBody>
      </p:sp>
    </p:spTree>
  </p:cSld>
  <p:clrMapOvr>
    <a:masterClrMapping/>
  </p:clrMapOvr>
  <p:transition spd="slow">
    <p:cut/>
  </p:transition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/>
          <p:nvPr/>
        </p:nvSpPr>
        <p:spPr>
          <a:xfrm>
            <a:off x="685800" y="1495700"/>
            <a:ext cx="7772400" cy="31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Jason A. Clark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Head, Library Informatics &amp; Computing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Montana State University Library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@jaclark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Doralyn Rossmann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Administrative Director, Data Infrastructure and Scholarly Communication &amp; Head, Collection Development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Montana State University Library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@doralyn</a:t>
            </a:r>
          </a:p>
        </p:txBody>
      </p:sp>
      <p:sp>
        <p:nvSpPr>
          <p:cNvPr id="519" name="Shape 519"/>
          <p:cNvSpPr txBox="1"/>
          <p:nvPr/>
        </p:nvSpPr>
        <p:spPr>
          <a:xfrm>
            <a:off x="0" y="355100"/>
            <a:ext cx="9144000" cy="10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Thanks!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Meeting Users in the Search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subTitle"/>
          </p:nvPr>
        </p:nvSpPr>
        <p:spPr>
          <a:xfrm>
            <a:off x="455575" y="1624425"/>
            <a:ext cx="8352000" cy="797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900" strike="sngStrike">
                <a:solidFill>
                  <a:schemeClr val="dk1"/>
                </a:solidFill>
              </a:rPr>
              <a:t>Designing Your </a:t>
            </a:r>
            <a:r>
              <a:rPr lang="en" sz="2900" strike="sngStrike"/>
              <a:t>Digital</a:t>
            </a:r>
            <a:r>
              <a:rPr lang="en" sz="2900" strike="sngStrike">
                <a:solidFill>
                  <a:schemeClr val="dk1"/>
                </a:solidFill>
              </a:rPr>
              <a:t> Collections for Web-Scale Search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B11E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