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5143500" cx="9144000"/>
  <p:notesSz cx="6858000" cy="9144000"/>
  <p:embeddedFontLst>
    <p:embeddedFont>
      <p:font typeface="Raleway"/>
      <p:regular r:id="rId48"/>
      <p:bold r:id="rId49"/>
      <p:italic r:id="rId50"/>
      <p:boldItalic r:id="rId51"/>
    </p:embeddedFont>
    <p:embeddedFont>
      <p:font typeface="Robot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6" roundtripDataSignature="AMtx7mhetuFWULHYa9kk9Q5wS9/AHOMv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aleway-regular.fntdata"/><Relationship Id="rId47" Type="http://schemas.openxmlformats.org/officeDocument/2006/relationships/slide" Target="slides/slide43.xml"/><Relationship Id="rId49" Type="http://schemas.openxmlformats.org/officeDocument/2006/relationships/font" Target="fonts/Raleway-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aleway-boldItalic.fntdata"/><Relationship Id="rId50" Type="http://schemas.openxmlformats.org/officeDocument/2006/relationships/font" Target="fonts/Raleway-italic.fntdata"/><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7.xml"/><Relationship Id="rId55" Type="http://schemas.openxmlformats.org/officeDocument/2006/relationships/font" Target="fonts/Roboto-boldItalic.fntdata"/><Relationship Id="rId10" Type="http://schemas.openxmlformats.org/officeDocument/2006/relationships/slide" Target="slides/slide6.xml"/><Relationship Id="rId54"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56"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lasho.com/upgoer5/"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None/>
            </a:pPr>
            <a:r>
              <a:rPr lang="en"/>
              <a:t>….we advocate for translation</a:t>
            </a:r>
            <a:endParaRPr/>
          </a:p>
          <a:p>
            <a:pPr indent="-317500" lvl="0" marL="457200" rtl="0" algn="l">
              <a:lnSpc>
                <a:spcPct val="100000"/>
              </a:lnSpc>
              <a:spcBef>
                <a:spcPts val="0"/>
              </a:spcBef>
              <a:spcAft>
                <a:spcPts val="0"/>
              </a:spcAft>
              <a:buSzPts val="1400"/>
              <a:buNone/>
            </a:pPr>
            <a:r>
              <a:rPr lang="en"/>
              <a:t> </a:t>
            </a:r>
            <a:endParaRPr/>
          </a:p>
          <a:p>
            <a:pPr indent="-317500" lvl="0" marL="457200" rtl="0" algn="l">
              <a:lnSpc>
                <a:spcPct val="100000"/>
              </a:lnSpc>
              <a:spcBef>
                <a:spcPts val="0"/>
              </a:spcBef>
              <a:spcAft>
                <a:spcPts val="0"/>
              </a:spcAft>
              <a:buSzPts val="1400"/>
              <a:buNone/>
            </a:pPr>
            <a:r>
              <a:rPr lang="en"/>
              <a:t>We should treat scholarship as a conversation, (ACRL info lit framework) its important to be speaking the same language. </a:t>
            </a:r>
            <a:endParaRPr/>
          </a:p>
          <a:p>
            <a:pPr indent="-317500" lvl="0" marL="457200" rtl="0" algn="l">
              <a:lnSpc>
                <a:spcPct val="100000"/>
              </a:lnSpc>
              <a:spcBef>
                <a:spcPts val="0"/>
              </a:spcBef>
              <a:spcAft>
                <a:spcPts val="0"/>
              </a:spcAft>
              <a:buSzPts val="1400"/>
              <a:buNone/>
            </a:pPr>
            <a:r>
              <a:rPr lang="en"/>
              <a:t> </a:t>
            </a:r>
            <a:endParaRPr/>
          </a:p>
          <a:p>
            <a:pPr indent="0" lvl="0" marL="0" rtl="0" algn="l">
              <a:lnSpc>
                <a:spcPct val="100000"/>
              </a:lnSpc>
              <a:spcBef>
                <a:spcPts val="0"/>
              </a:spcBef>
              <a:spcAft>
                <a:spcPts val="0"/>
              </a:spcAft>
              <a:buSzPts val="1400"/>
              <a:buNone/>
            </a:pPr>
            <a:r>
              <a:rPr lang="en"/>
              <a:t>An opportunity for libraries to help with this work and provide Wider access to ideas for the benefit of the research and the public.</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Lack of translation inhibits both outreach and discovery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Many survey respondents  believe that their research has impact or should have impact and they desire to reach a specific audience, yet describe no more effort than “choosing the appropriate journal”.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An opportunity for libraries to help with this work.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t>What impact do you think your research has?</a:t>
            </a:r>
            <a:endParaRPr/>
          </a:p>
          <a:p>
            <a:pPr indent="-3175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None/>
            </a:pPr>
            <a:r>
              <a:rPr lang="en"/>
              <a:t> </a:t>
            </a:r>
            <a:endParaRPr/>
          </a:p>
          <a:p>
            <a:pPr indent="-317500" lvl="0" marL="457200" rtl="0" algn="l">
              <a:lnSpc>
                <a:spcPct val="100000"/>
              </a:lnSpc>
              <a:spcBef>
                <a:spcPts val="0"/>
              </a:spcBef>
              <a:spcAft>
                <a:spcPts val="0"/>
              </a:spcAft>
              <a:buSzPts val="1400"/>
              <a:buNone/>
            </a:pPr>
            <a:r>
              <a:rPr lang="en"/>
              <a:t>Clearly this is an area of need.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None/>
            </a:pPr>
            <a:r>
              <a:rPr lang="en"/>
              <a:t>How can we help researchers without the ideal team obtain some of the benefits of translation?</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We aim to create a tool that allows entre into the scholarly conversation—it doesn’t replace the scholarship but increases visibility and accessibility across disciplines.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We are not working in a vacuum--These tools attempt to help scholars translate, text mine, parse metadata from PDFs, and summarize research. A few are still maintained. All work to enhance the possibilities of the static PDF for human and machine readabilty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Researchers responded that they were most interested in "An abstract that has been translated to provide an accessible and readable summary of your work for the general public". This is no easy task, Jason and Daniel will explain how we got started: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There are barriers to intradisciplinary work that limit our potential to be productive. One of those barriers is understanding concepts enough to make those leaps between niches. The barrier is enforced by a lack of generally understandable language in abstracts, summaries, and other research outputs. We are not arguing that scholarship should be "dumbed down" or simplified at an detriment to innovation, but that secondary outputs can greatly help the broad reach and impact of knowledge. This is not a new concept. Our hope is that we can use information from a survey of MSU scholars to inform the habits and tactics of folks who are active translators and then use generative computing models to translate academic language into more accessible reading levels using similar pathways.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57200" lvl="0" marL="914400" rtl="0" algn="l">
              <a:lnSpc>
                <a:spcPct val="100000"/>
              </a:lnSpc>
              <a:spcBef>
                <a:spcPts val="0"/>
              </a:spcBef>
              <a:spcAft>
                <a:spcPts val="0"/>
              </a:spcAft>
              <a:buSzPts val="1400"/>
              <a:buFont typeface="Arial"/>
              <a:buChar char="•"/>
            </a:pPr>
            <a:r>
              <a:rPr lang="en"/>
              <a:t>Research Motivation - "Last Mile" metaphor (5 minutes, All)</a:t>
            </a:r>
            <a:br>
              <a:rPr lang="en"/>
            </a:br>
            <a:r>
              <a:rPr lang="en"/>
              <a:t>- Upgoer5 text editor - </a:t>
            </a:r>
            <a:r>
              <a:rPr lang="en" u="sng">
                <a:solidFill>
                  <a:schemeClr val="hlink"/>
                </a:solidFill>
                <a:hlinkClick r:id="rId2"/>
              </a:rPr>
              <a:t>https://splasho.com/upgoer5/</a:t>
            </a:r>
            <a:endParaRPr/>
          </a:p>
          <a:p>
            <a:pPr indent="-457200" lvl="0" marL="914400" rtl="0" algn="l">
              <a:lnSpc>
                <a:spcPct val="100000"/>
              </a:lnSpc>
              <a:spcBef>
                <a:spcPts val="0"/>
              </a:spcBef>
              <a:spcAft>
                <a:spcPts val="0"/>
              </a:spcAft>
              <a:buSzPts val="1400"/>
              <a:buFont typeface="Arial"/>
              <a:buChar char="•"/>
            </a:pPr>
            <a:br>
              <a:rPr lang="en"/>
            </a:br>
            <a:r>
              <a:rPr lang="en"/>
              <a:t>How do scholars think about promotion of their idea? (10 minutes, Leila)</a:t>
            </a:r>
            <a:br>
              <a:rPr lang="en"/>
            </a:br>
            <a:r>
              <a:rPr lang="en"/>
              <a:t>- Practices for summarizing for different audiences</a:t>
            </a:r>
            <a:br>
              <a:rPr lang="en"/>
            </a:br>
            <a:r>
              <a:rPr lang="en"/>
              <a:t>- Survey and Assessment</a:t>
            </a:r>
            <a:br>
              <a:rPr lang="en"/>
            </a:br>
            <a:r>
              <a:rPr lang="en"/>
              <a:t>- Initial Findings</a:t>
            </a:r>
            <a:endParaRPr/>
          </a:p>
          <a:p>
            <a:pPr indent="-368300" lvl="0" marL="914400" rtl="0" algn="l">
              <a:lnSpc>
                <a:spcPct val="100000"/>
              </a:lnSpc>
              <a:spcBef>
                <a:spcPts val="0"/>
              </a:spcBef>
              <a:spcAft>
                <a:spcPts val="0"/>
              </a:spcAft>
              <a:buSzPts val="1400"/>
              <a:buFont typeface="Arial"/>
              <a:buNone/>
            </a:pPr>
            <a:r>
              <a:t/>
            </a:r>
            <a:endParaRPr/>
          </a:p>
          <a:p>
            <a:pPr indent="-457200" lvl="0" marL="914400" rtl="0" algn="l">
              <a:lnSpc>
                <a:spcPct val="100000"/>
              </a:lnSpc>
              <a:spcBef>
                <a:spcPts val="0"/>
              </a:spcBef>
              <a:spcAft>
                <a:spcPts val="0"/>
              </a:spcAft>
              <a:buSzPts val="1400"/>
              <a:buFont typeface="Arial"/>
              <a:buChar char="•"/>
            </a:pPr>
            <a:r>
              <a:rPr lang="en"/>
              <a:t>Summarizing and restructuring scholarship (10 minutes, Jason)</a:t>
            </a:r>
            <a:br>
              <a:rPr lang="en"/>
            </a:br>
            <a:r>
              <a:rPr lang="en"/>
              <a:t>- Programming practices – NLP, Text Summarization</a:t>
            </a:r>
            <a:br>
              <a:rPr lang="en"/>
            </a:br>
            <a:r>
              <a:rPr lang="en"/>
              <a:t>- Markup practices – nanopublications?</a:t>
            </a:r>
            <a:br>
              <a:rPr lang="en"/>
            </a:br>
            <a:r>
              <a:rPr lang="en"/>
              <a:t>- Optimizing Scholarship for Citizen Audiences and Discovery</a:t>
            </a:r>
            <a:br>
              <a:rPr lang="en"/>
            </a:br>
            <a:r>
              <a:rPr lang="en"/>
              <a:t>- Challenges and Opportunities</a:t>
            </a:r>
            <a:br>
              <a:rPr lang="en"/>
            </a:br>
            <a:endParaRPr/>
          </a:p>
          <a:p>
            <a:pPr indent="-457200" lvl="0" marL="914400" rtl="0" algn="l">
              <a:lnSpc>
                <a:spcPct val="100000"/>
              </a:lnSpc>
              <a:spcBef>
                <a:spcPts val="0"/>
              </a:spcBef>
              <a:spcAft>
                <a:spcPts val="0"/>
              </a:spcAft>
              <a:buSzPts val="1400"/>
              <a:buFont typeface="Arial"/>
              <a:buChar char="•"/>
            </a:pPr>
            <a:r>
              <a:rPr lang="en"/>
              <a:t>Research Implications (5 minutes, All)</a:t>
            </a:r>
            <a:br>
              <a:rPr lang="en"/>
            </a:br>
            <a:r>
              <a:rPr lang="en"/>
              <a:t>- Interdisciplinary communication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There are barriers to intradisciplinary work that limit our potential to be productive. One of those barriers is understanding concepts enough to make those leaps between niches. The barrier is enforced by a lack of generally understandable language in abstracts, summaries, and other research outputs. We are not arguing that scholarship should be "dumbed down" or simplified at an detriment to innovation, but that secondary outputs can greatly help the broad reach and impact of knowledge. This is not a new concept. Our hope is that we can use information from a survey of MSU scholars to inform the habits and tactics of folks who are active translators and then use generative computing models to translate academic language into more accessible reading levels using similar pathways.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There are barriers to intradisciplinary work that limit our potential to be productive. One of those barriers is understanding concepts enough to make those leaps between niches. The barrier is enforced by a lack of generally understandable language in abstracts, summaries, and other research outputs. We are not arguing that scholarship should be "dumbed down" or simplified at an detriment to innovation, but that secondary outputs can greatly help the broad reach and impact of knowledge. This is not a new concept. Our hope is that we can use information from a survey of MSU scholars to inform the habits and tactics of folks who are active translators and then use generative computing models to translate academic language into more accessible reading levels using similar pathways.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There are barriers to intradisciplinary work that limit our potential to be productive. One of those barriers is understanding concepts enough to make those leaps between niches. The barrier is enforced by a lack of generally understandable language in abstracts, summaries, and other research outputs. We are not arguing that scholarship should be "dumbed down" or simplified at an detriment to innovation, but that secondary outputs can greatly help the broad reach and impact of knowledge. This is not a new concept. Our hope is that we can use information from a survey of MSU scholars to inform the habits and tactics of folks who are active translators and then use generative computing models to translate academic language into more accessible reading levels using similar pathways.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There are barriers to intradisciplinary work that limit our potential to be productive. One of those barriers is understanding concepts enough to make those leaps between niches. The barrier is enforced by a lack of generally understandable language in abstracts, summaries, and other research outputs. We are not arguing that scholarship should be "dumbed down" or simplified at an detriment to innovation, but that secondary outputs can greatly help the broad reach and impact of knowledge. This is not a new concept. Our hope is that we can use information from a survey of MSU scholars to inform the habits and tactics of folks who are active translators and then use generative computing models to translate academic language into more accessible reading levels using similar pathways.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There are barriers to intradisciplinary work that limit our potential to be productive. One of those barriers is understanding concepts enough to make those leaps between niches. The barrier is enforced by a lack of generally understandable language in abstracts, summaries, and other research outputs. We are not arguing that scholarship should be "dumbed down" or simplified at an detriment to innovation, but that secondary outputs can greatly help the broad reach and impact of knowledge. This is not a new concept. Our hope is that we can use information from a survey of MSU scholars to inform the habits and tactics of folks who are active translators and then use generative computing models to translate academic language into more accessible reading levels using similar pathways.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There are barriers to intradisciplinary work that limit our potential to be productive. One of those barriers is understanding concepts enough to make those leaps between niches. The barrier is enforced by a lack of generally understandable language in abstracts, summaries, and other research outputs. We are not arguing that scholarship should be "dumbed down" or simplified at an detriment to innovation, but that secondary outputs can greatly help the broad reach and impact of knowledge. This is not a new concept. Our hope is that we can use information from a survey of MSU scholars to inform the habits and tactics of folks who are active translators and then use generative computing models to translate academic language into more accessible reading levels using similar pathways.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Clear communication outside of disciplinary niches is rarely taught or emphasized in higher education. In fact, we train students in complex jargon as part of their indoctrination into a field.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At the same time, interdisciplinary research is a sought after interaction that research offices (&amp; etc.) believe will increase innovation, productivity, and access to funding.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Journal articles and book chapters are standard, efficient means of communicating within one’s field, and yet the format, disciplinary jargon, and presumed audience may inhibit some of the most common measures of success for those outputs (Q9.). Measures like high citations rates successful grant applications, broad readership, and acknowledgment of research are contingent on articles that attract and encourage readership from broad audiences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There are barriers to intradisciplinary work that limit our potential to be productive. One of those barriers is understanding concepts enough to make those leaps between niches. The barrier is enforced by a lack of generally understandable language in abstracts, summaries, and other research outputs. We are not arguing that scholarship should be "dumbed down" or simplified at an detriment to innovation, but that secondary outputs can greatly help the broad reach and impact of knowledge. This is not a new concept. Our hope is that we can use information from a survey of MSU scholars to inform the habits and tactics of folks who are active translators and then use generative computing models to translate academic language into more accessible reading levels using similar pathways.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There are barriers to intradisciplinary work that limit our potential to be productive. One of those barriers is understanding concepts enough to make those leaps between niches. The barrier is enforced by a lack of generally understandable language in abstracts, summaries, and other research outputs. We are not arguing that scholarship should be "dumbed down" or simplified at an detriment to innovation, but that secondary outputs can greatly help the broad reach and impact of knowledge. This is not a new concept. Our hope is that we can use information from a survey of MSU scholars to inform the habits and tactics of folks who are active translators and then use generative computing models to translate academic language into more accessible reading levels using similar pathways.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There are barriers to intradisciplinary work that limit our potential to be productive. One of those barriers is understanding concepts enough to make those leaps between niches. The barrier is enforced by a lack of generally understandable language in abstracts, summaries, and other research outputs. We are not arguing that scholarship should be "dumbed down" or simplified at an detriment to innovation, but that secondary outputs can greatly help the broad reach and impact of knowledge. This is not a new concept. Our hope is that we can use information from a survey of MSU scholars to inform the habits and tactics of folks who are active translators and then use generative computing models to translate academic language into more accessible reading levels using similar pathways.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There are barriers to intradisciplinary work that limit our potential to be productive. One of those barriers is understanding concepts enough to make those leaps between niches. The barrier is enforced by a lack of generally understandable language in abstracts, summaries, and other research outputs. We are not arguing that scholarship should be "dumbed down" or simplified at an detriment to innovation, but that secondary outputs can greatly help the broad reach and impact of knowledge. This is not a new concept. Our hope is that we can use information from a survey of MSU scholars to inform the habits and tactics of folks who are active translators and then use generative computing models to translate academic language into more accessible reading levels using similar pathways.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We talk a great deal about the physical access to materials, about open access through licensing and yet understanding can be a secondary barrier once the document is in hand. If researchers want to have large scale impact Doing the work is not enough, translation a is needed  further step  – there is a reason some folks get quoted in national news outlets more than others—they have done the work to be accessible.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Positioning the library as a partner throughout the research process—acknowledging that scholarship is an ongoing conversation. Have to speak the same language at some point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one barrier that limits researcher's potential to be collaborative is understanding concepts enough to make those leaps between niches. The barrier is enforced by a lack of generally understandable language in abstracts, summaries, and other research outputs. We are not arguing that scholarship should be "dumbed down" or simplified at an detriment to innovation or to be misconstrued, but that secondary outputs can greatly help the broad reach and impact of knowledge. This is not a totally new concept &amp; Libraries are well situated to engage in this type of service.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So, to get baseline data of the current practices of faculty at MSU we developed a survey with a gift card incentive to recognize that this was, as one historian put it, a very challenging survey.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t>We aimed to build an understanding of both what scholars felt was important and where they currently spent their time so that we could develop an automated process to decrease the time and effort involved in this "extra" step, to encourage better communication across disciplines (&amp; outside of academia).  </a:t>
            </a:r>
            <a:endParaRPr/>
          </a:p>
          <a:p>
            <a:pPr indent="-317500" lvl="0" marL="457200" rtl="0" algn="l">
              <a:lnSpc>
                <a:spcPct val="100000"/>
              </a:lnSpc>
              <a:spcBef>
                <a:spcPts val="0"/>
              </a:spcBef>
              <a:spcAft>
                <a:spcPts val="0"/>
              </a:spcAft>
              <a:buSzPts val="1400"/>
              <a:buNone/>
            </a:pPr>
            <a:r>
              <a:rPr lang="en"/>
              <a:t> </a:t>
            </a:r>
            <a:endParaRPr/>
          </a:p>
          <a:p>
            <a:pPr indent="-317500" lvl="0" marL="457200" rtl="0" algn="l">
              <a:lnSpc>
                <a:spcPct val="100000"/>
              </a:lnSpc>
              <a:spcBef>
                <a:spcPts val="0"/>
              </a:spcBef>
              <a:spcAft>
                <a:spcPts val="0"/>
              </a:spcAft>
              <a:buSzPts val="1400"/>
              <a:buNone/>
            </a:pPr>
            <a:r>
              <a:rPr lang="en"/>
              <a:t>Our 59 respondents (out of105 invitations ~60%) were 42% associate profs, and then about 25% each asistant and full profs.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rPr lang="en"/>
              <a:t>We invited 2-3 faculty members from each tenure-home department on campus </a:t>
            </a: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Scholars value a broad range of outputs, with the journal article, books, presentations, invited lectures, book chapters, posters and proceedings unsurprisingly rising to the top.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When asked about measures of success:</a:t>
            </a:r>
            <a:endParaRPr/>
          </a:p>
          <a:p>
            <a:pPr indent="0" lvl="0" marL="0" rtl="0" algn="l">
              <a:lnSpc>
                <a:spcPct val="100000"/>
              </a:lnSpc>
              <a:spcBef>
                <a:spcPts val="0"/>
              </a:spcBef>
              <a:spcAft>
                <a:spcPts val="0"/>
              </a:spcAft>
              <a:buSzPts val="1400"/>
              <a:buNone/>
            </a:pPr>
            <a:r>
              <a:rPr lang="en"/>
              <a:t>Asst profs universally said publications, citations, and grant dollars were the measure of success. </a:t>
            </a:r>
            <a:endParaRPr/>
          </a:p>
          <a:p>
            <a:pPr indent="0" lvl="0" marL="0" rtl="0" algn="l">
              <a:lnSpc>
                <a:spcPct val="100000"/>
              </a:lnSpc>
              <a:spcBef>
                <a:spcPts val="0"/>
              </a:spcBef>
              <a:spcAft>
                <a:spcPts val="0"/>
              </a:spcAft>
              <a:buSzPts val="1400"/>
              <a:buNone/>
            </a:pPr>
            <a:r>
              <a:rPr lang="en"/>
              <a:t>P&amp; T drive their work</a:t>
            </a:r>
            <a:endParaRPr/>
          </a:p>
          <a:p>
            <a:pPr indent="0" lvl="0" marL="0" rtl="0" algn="l">
              <a:lnSpc>
                <a:spcPct val="100000"/>
              </a:lnSpc>
              <a:spcBef>
                <a:spcPts val="0"/>
              </a:spcBef>
              <a:spcAft>
                <a:spcPts val="0"/>
              </a:spcAft>
              <a:buSzPts val="1400"/>
              <a:buNone/>
            </a:pPr>
            <a:r>
              <a:rPr lang="en"/>
              <a:t>Asoc profs-- The number of PhD and MS students that go on to have careers in science. Expand to include recognition, impact, </a:t>
            </a:r>
            <a:endParaRPr/>
          </a:p>
          <a:p>
            <a:pPr indent="0" lvl="0" marL="0" rtl="0" algn="l">
              <a:lnSpc>
                <a:spcPct val="100000"/>
              </a:lnSpc>
              <a:spcBef>
                <a:spcPts val="0"/>
              </a:spcBef>
              <a:spcAft>
                <a:spcPts val="0"/>
              </a:spcAft>
              <a:buSzPts val="1400"/>
              <a:buNone/>
            </a:pPr>
            <a:r>
              <a:rPr lang="en"/>
              <a:t>Full—add undergraduate success, teaching,  and a few more mentions of broad impacts.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If we break down intrinsic motivations: a sense of personal satisfaction, a positive impact on people’s lives, being sought out as a mentor, or the feeling of making a difference. One respondent notes that while there are many answers to this question, Montana State values “the number of journal articles, book chapters + grant dollars” and they value making a difference. </a:t>
            </a:r>
            <a:endParaRPr/>
          </a:p>
          <a:p>
            <a:pPr indent="0" lvl="0" marL="0" rtl="0" algn="l">
              <a:lnSpc>
                <a:spcPct val="100000"/>
              </a:lnSpc>
              <a:spcBef>
                <a:spcPts val="0"/>
              </a:spcBef>
              <a:spcAft>
                <a:spcPts val="0"/>
              </a:spcAft>
              <a:buSzPts val="1400"/>
              <a:buNone/>
            </a:pPr>
            <a:r>
              <a:rPr lang="en"/>
              <a:t>while individuals may have varied motivation, the spectre of tenure and promotion continues to be a central driving factor in dissemination of research. This also drives the venues and objectives of that research dissemination. </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None/>
            </a:pPr>
            <a:r>
              <a:rPr lang="en"/>
              <a:t> </a:t>
            </a:r>
            <a:endParaRPr/>
          </a:p>
          <a:p>
            <a:pPr indent="0" lvl="0" marL="0" rtl="0" algn="l">
              <a:lnSpc>
                <a:spcPct val="100000"/>
              </a:lnSpc>
              <a:spcBef>
                <a:spcPts val="0"/>
              </a:spcBef>
              <a:spcAft>
                <a:spcPts val="0"/>
              </a:spcAft>
              <a:buSzPts val="1400"/>
              <a:buNone/>
            </a:pPr>
            <a:r>
              <a:rPr lang="en"/>
              <a:t>These outputs are aimed at disciplinary peers,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Instead of just trusting that publishing in a reputable journal will do the work for you....</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45"/>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Font typeface="Raleway"/>
              <a:buNone/>
              <a:defRPr sz="4200">
                <a:latin typeface="Raleway"/>
                <a:ea typeface="Raleway"/>
                <a:cs typeface="Raleway"/>
                <a:sym typeface="Raleway"/>
              </a:defRPr>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4" name="Google Shape;14;p4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p54"/>
          <p:cNvSpPr txBox="1"/>
          <p:nvPr/>
        </p:nvSpPr>
        <p:spPr>
          <a:xfrm flipH="1" rot="10800000">
            <a:off x="0" y="-150"/>
            <a:ext cx="9144000" cy="4542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5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62" name="Shape 62"/>
        <p:cNvGrpSpPr/>
        <p:nvPr/>
      </p:nvGrpSpPr>
      <p:grpSpPr>
        <a:xfrm>
          <a:off x="0" y="0"/>
          <a:ext cx="0" cy="0"/>
          <a:chOff x="0" y="0"/>
          <a:chExt cx="0" cy="0"/>
        </a:xfrm>
      </p:grpSpPr>
      <p:sp>
        <p:nvSpPr>
          <p:cNvPr id="63" name="Google Shape;63;p55"/>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Font typeface="Raleway"/>
              <a:buNone/>
              <a:defRPr sz="12000">
                <a:solidFill>
                  <a:schemeClr val="dk2"/>
                </a:solidFill>
                <a:latin typeface="Raleway"/>
                <a:ea typeface="Raleway"/>
                <a:cs typeface="Raleway"/>
                <a:sym typeface="Raleway"/>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64" name="Google Shape;64;p5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
    <p:spTree>
      <p:nvGrpSpPr>
        <p:cNvPr id="65" name="Shape 65"/>
        <p:cNvGrpSpPr/>
        <p:nvPr/>
      </p:nvGrpSpPr>
      <p:grpSpPr>
        <a:xfrm>
          <a:off x="0" y="0"/>
          <a:ext cx="0" cy="0"/>
          <a:chOff x="0" y="0"/>
          <a:chExt cx="0" cy="0"/>
        </a:xfrm>
      </p:grpSpPr>
      <p:sp>
        <p:nvSpPr>
          <p:cNvPr id="66" name="Google Shape;66;p56"/>
          <p:cNvSpPr txBox="1"/>
          <p:nvPr>
            <p:ph type="ctrTitle"/>
          </p:nvPr>
        </p:nvSpPr>
        <p:spPr>
          <a:xfrm>
            <a:off x="384775" y="1108375"/>
            <a:ext cx="6475800" cy="8397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2868"/>
              </a:buClr>
              <a:buSzPts val="3800"/>
              <a:buNone/>
              <a:defRPr sz="3800">
                <a:solidFill>
                  <a:srgbClr val="002868"/>
                </a:solidFill>
              </a:defRPr>
            </a:lvl1pPr>
            <a:lvl2pPr lvl="1" marR="0" algn="ctr">
              <a:lnSpc>
                <a:spcPct val="100000"/>
              </a:lnSpc>
              <a:spcBef>
                <a:spcPts val="0"/>
              </a:spcBef>
              <a:spcAft>
                <a:spcPts val="0"/>
              </a:spcAft>
              <a:buClr>
                <a:srgbClr val="002868"/>
              </a:buClr>
              <a:buSzPts val="3800"/>
              <a:buNone/>
              <a:defRPr sz="3800">
                <a:solidFill>
                  <a:srgbClr val="002868"/>
                </a:solidFill>
              </a:defRPr>
            </a:lvl2pPr>
            <a:lvl3pPr lvl="2" marR="0" algn="ctr">
              <a:lnSpc>
                <a:spcPct val="100000"/>
              </a:lnSpc>
              <a:spcBef>
                <a:spcPts val="0"/>
              </a:spcBef>
              <a:spcAft>
                <a:spcPts val="0"/>
              </a:spcAft>
              <a:buClr>
                <a:srgbClr val="002868"/>
              </a:buClr>
              <a:buSzPts val="3800"/>
              <a:buNone/>
              <a:defRPr sz="3800">
                <a:solidFill>
                  <a:srgbClr val="002868"/>
                </a:solidFill>
              </a:defRPr>
            </a:lvl3pPr>
            <a:lvl4pPr lvl="3" marR="0" algn="ctr">
              <a:lnSpc>
                <a:spcPct val="100000"/>
              </a:lnSpc>
              <a:spcBef>
                <a:spcPts val="0"/>
              </a:spcBef>
              <a:spcAft>
                <a:spcPts val="0"/>
              </a:spcAft>
              <a:buClr>
                <a:srgbClr val="002868"/>
              </a:buClr>
              <a:buSzPts val="3800"/>
              <a:buNone/>
              <a:defRPr sz="3800">
                <a:solidFill>
                  <a:srgbClr val="002868"/>
                </a:solidFill>
              </a:defRPr>
            </a:lvl4pPr>
            <a:lvl5pPr lvl="4" marR="0" algn="ctr">
              <a:lnSpc>
                <a:spcPct val="100000"/>
              </a:lnSpc>
              <a:spcBef>
                <a:spcPts val="0"/>
              </a:spcBef>
              <a:spcAft>
                <a:spcPts val="0"/>
              </a:spcAft>
              <a:buClr>
                <a:srgbClr val="002868"/>
              </a:buClr>
              <a:buSzPts val="3800"/>
              <a:buNone/>
              <a:defRPr sz="3800">
                <a:solidFill>
                  <a:srgbClr val="002868"/>
                </a:solidFill>
              </a:defRPr>
            </a:lvl5pPr>
            <a:lvl6pPr lvl="5" marR="0" algn="ctr">
              <a:lnSpc>
                <a:spcPct val="100000"/>
              </a:lnSpc>
              <a:spcBef>
                <a:spcPts val="0"/>
              </a:spcBef>
              <a:spcAft>
                <a:spcPts val="0"/>
              </a:spcAft>
              <a:buClr>
                <a:srgbClr val="002868"/>
              </a:buClr>
              <a:buSzPts val="3800"/>
              <a:buNone/>
              <a:defRPr sz="3800">
                <a:solidFill>
                  <a:srgbClr val="002868"/>
                </a:solidFill>
              </a:defRPr>
            </a:lvl6pPr>
            <a:lvl7pPr lvl="6" marR="0" algn="ctr">
              <a:lnSpc>
                <a:spcPct val="100000"/>
              </a:lnSpc>
              <a:spcBef>
                <a:spcPts val="0"/>
              </a:spcBef>
              <a:spcAft>
                <a:spcPts val="0"/>
              </a:spcAft>
              <a:buClr>
                <a:srgbClr val="002868"/>
              </a:buClr>
              <a:buSzPts val="3800"/>
              <a:buNone/>
              <a:defRPr sz="3800">
                <a:solidFill>
                  <a:srgbClr val="002868"/>
                </a:solidFill>
              </a:defRPr>
            </a:lvl7pPr>
            <a:lvl8pPr lvl="7" marR="0" algn="ctr">
              <a:lnSpc>
                <a:spcPct val="100000"/>
              </a:lnSpc>
              <a:spcBef>
                <a:spcPts val="0"/>
              </a:spcBef>
              <a:spcAft>
                <a:spcPts val="0"/>
              </a:spcAft>
              <a:buClr>
                <a:srgbClr val="002868"/>
              </a:buClr>
              <a:buSzPts val="3800"/>
              <a:buNone/>
              <a:defRPr sz="3800">
                <a:solidFill>
                  <a:srgbClr val="002868"/>
                </a:solidFill>
              </a:defRPr>
            </a:lvl8pPr>
            <a:lvl9pPr lvl="8" marR="0" algn="ctr">
              <a:lnSpc>
                <a:spcPct val="100000"/>
              </a:lnSpc>
              <a:spcBef>
                <a:spcPts val="0"/>
              </a:spcBef>
              <a:spcAft>
                <a:spcPts val="0"/>
              </a:spcAft>
              <a:buClr>
                <a:srgbClr val="002868"/>
              </a:buClr>
              <a:buSzPts val="3800"/>
              <a:buNone/>
              <a:defRPr sz="3800">
                <a:solidFill>
                  <a:srgbClr val="002868"/>
                </a:solidFill>
              </a:defRPr>
            </a:lvl9pPr>
          </a:lstStyle>
          <a:p/>
        </p:txBody>
      </p:sp>
      <p:sp>
        <p:nvSpPr>
          <p:cNvPr id="67" name="Google Shape;67;p56"/>
          <p:cNvSpPr txBox="1"/>
          <p:nvPr>
            <p:ph idx="1" type="subTitle"/>
          </p:nvPr>
        </p:nvSpPr>
        <p:spPr>
          <a:xfrm>
            <a:off x="1097100" y="2699725"/>
            <a:ext cx="6949800" cy="1314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3000"/>
              <a:buNone/>
              <a:defRPr sz="3000"/>
            </a:lvl1pPr>
            <a:lvl2pPr lvl="1" marR="0" algn="ctr">
              <a:lnSpc>
                <a:spcPct val="115000"/>
              </a:lnSpc>
              <a:spcBef>
                <a:spcPts val="1600"/>
              </a:spcBef>
              <a:spcAft>
                <a:spcPts val="0"/>
              </a:spcAft>
              <a:buClr>
                <a:srgbClr val="888888"/>
              </a:buClr>
              <a:buSzPts val="3800"/>
              <a:buNone/>
              <a:defRPr sz="3800"/>
            </a:lvl2pPr>
            <a:lvl3pPr lvl="2" marR="0" algn="ctr">
              <a:lnSpc>
                <a:spcPct val="115000"/>
              </a:lnSpc>
              <a:spcBef>
                <a:spcPts val="1600"/>
              </a:spcBef>
              <a:spcAft>
                <a:spcPts val="0"/>
              </a:spcAft>
              <a:buClr>
                <a:srgbClr val="888888"/>
              </a:buClr>
              <a:buSzPts val="3800"/>
              <a:buNone/>
              <a:defRPr sz="3800"/>
            </a:lvl3pPr>
            <a:lvl4pPr lvl="3" marR="0" algn="ctr">
              <a:lnSpc>
                <a:spcPct val="115000"/>
              </a:lnSpc>
              <a:spcBef>
                <a:spcPts val="1600"/>
              </a:spcBef>
              <a:spcAft>
                <a:spcPts val="0"/>
              </a:spcAft>
              <a:buClr>
                <a:srgbClr val="888888"/>
              </a:buClr>
              <a:buSzPts val="3800"/>
              <a:buNone/>
              <a:defRPr sz="3800"/>
            </a:lvl4pPr>
            <a:lvl5pPr lvl="4" marR="0" algn="ctr">
              <a:lnSpc>
                <a:spcPct val="115000"/>
              </a:lnSpc>
              <a:spcBef>
                <a:spcPts val="1600"/>
              </a:spcBef>
              <a:spcAft>
                <a:spcPts val="0"/>
              </a:spcAft>
              <a:buClr>
                <a:srgbClr val="888888"/>
              </a:buClr>
              <a:buSzPts val="3800"/>
              <a:buNone/>
              <a:defRPr sz="3800"/>
            </a:lvl5pPr>
            <a:lvl6pPr lvl="5" marR="0" algn="ctr">
              <a:lnSpc>
                <a:spcPct val="115000"/>
              </a:lnSpc>
              <a:spcBef>
                <a:spcPts val="1600"/>
              </a:spcBef>
              <a:spcAft>
                <a:spcPts val="0"/>
              </a:spcAft>
              <a:buClr>
                <a:srgbClr val="888888"/>
              </a:buClr>
              <a:buSzPts val="3800"/>
              <a:buNone/>
              <a:defRPr sz="3800"/>
            </a:lvl6pPr>
            <a:lvl7pPr lvl="6" marR="0" algn="ctr">
              <a:lnSpc>
                <a:spcPct val="115000"/>
              </a:lnSpc>
              <a:spcBef>
                <a:spcPts val="1600"/>
              </a:spcBef>
              <a:spcAft>
                <a:spcPts val="0"/>
              </a:spcAft>
              <a:buClr>
                <a:srgbClr val="888888"/>
              </a:buClr>
              <a:buSzPts val="3800"/>
              <a:buNone/>
              <a:defRPr sz="3800"/>
            </a:lvl7pPr>
            <a:lvl8pPr lvl="7" marR="0" algn="ctr">
              <a:lnSpc>
                <a:spcPct val="115000"/>
              </a:lnSpc>
              <a:spcBef>
                <a:spcPts val="1600"/>
              </a:spcBef>
              <a:spcAft>
                <a:spcPts val="0"/>
              </a:spcAft>
              <a:buClr>
                <a:srgbClr val="888888"/>
              </a:buClr>
              <a:buSzPts val="3800"/>
              <a:buNone/>
              <a:defRPr sz="3800"/>
            </a:lvl8pPr>
            <a:lvl9pPr lvl="8" marR="0" algn="ctr">
              <a:lnSpc>
                <a:spcPct val="115000"/>
              </a:lnSpc>
              <a:spcBef>
                <a:spcPts val="1600"/>
              </a:spcBef>
              <a:spcAft>
                <a:spcPts val="1600"/>
              </a:spcAft>
              <a:buClr>
                <a:srgbClr val="888888"/>
              </a:buClr>
              <a:buSzPts val="3800"/>
              <a:buNone/>
              <a:defRPr sz="3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57"/>
          <p:cNvSpPr txBox="1"/>
          <p:nvPr>
            <p:ph type="title"/>
          </p:nvPr>
        </p:nvSpPr>
        <p:spPr>
          <a:xfrm>
            <a:off x="222450" y="129525"/>
            <a:ext cx="8699100" cy="857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70" name="Google Shape;70;p57"/>
          <p:cNvSpPr txBox="1"/>
          <p:nvPr>
            <p:ph idx="1" type="body"/>
          </p:nvPr>
        </p:nvSpPr>
        <p:spPr>
          <a:xfrm>
            <a:off x="457200" y="1063125"/>
            <a:ext cx="8229600" cy="33945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Char char="●"/>
              <a:defRPr/>
            </a:lvl1pPr>
            <a:lvl2pPr indent="-355600" lvl="1" marL="914400" algn="l">
              <a:lnSpc>
                <a:spcPct val="115000"/>
              </a:lnSpc>
              <a:spcBef>
                <a:spcPts val="1600"/>
              </a:spcBef>
              <a:spcAft>
                <a:spcPts val="0"/>
              </a:spcAft>
              <a:buClr>
                <a:srgbClr val="4A86E8"/>
              </a:buClr>
              <a:buSzPts val="20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cxnSp>
        <p:nvCxnSpPr>
          <p:cNvPr id="71" name="Google Shape;71;p57"/>
          <p:cNvCxnSpPr/>
          <p:nvPr/>
        </p:nvCxnSpPr>
        <p:spPr>
          <a:xfrm>
            <a:off x="321000" y="1063125"/>
            <a:ext cx="8502000" cy="0"/>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 name="Shape 15"/>
        <p:cNvGrpSpPr/>
        <p:nvPr/>
      </p:nvGrpSpPr>
      <p:grpSpPr>
        <a:xfrm>
          <a:off x="0" y="0"/>
          <a:ext cx="0" cy="0"/>
          <a:chOff x="0" y="0"/>
          <a:chExt cx="0" cy="0"/>
        </a:xfrm>
      </p:grpSpPr>
      <p:sp>
        <p:nvSpPr>
          <p:cNvPr id="16" name="Google Shape;16;p46"/>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Font typeface="Raleway"/>
              <a:buNone/>
              <a:defRPr sz="6000">
                <a:latin typeface="Raleway"/>
                <a:ea typeface="Raleway"/>
                <a:cs typeface="Raleway"/>
                <a:sym typeface="Raleway"/>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17" name="Google Shape;17;p4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 name="Shape 18"/>
        <p:cNvGrpSpPr/>
        <p:nvPr/>
      </p:nvGrpSpPr>
      <p:grpSpPr>
        <a:xfrm>
          <a:off x="0" y="0"/>
          <a:ext cx="0" cy="0"/>
          <a:chOff x="0" y="0"/>
          <a:chExt cx="0" cy="0"/>
        </a:xfrm>
      </p:grpSpPr>
      <p:sp>
        <p:nvSpPr>
          <p:cNvPr id="19" name="Google Shape;19;p47"/>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47"/>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7"/>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Font typeface="Raleway"/>
              <a:buNone/>
              <a:defRPr sz="1800">
                <a:latin typeface="Raleway"/>
                <a:ea typeface="Raleway"/>
                <a:cs typeface="Raleway"/>
                <a:sym typeface="Raleway"/>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 name="Google Shape;22;p47"/>
          <p:cNvSpPr txBox="1"/>
          <p:nvPr/>
        </p:nvSpPr>
        <p:spPr>
          <a:xfrm>
            <a:off x="0" y="4629925"/>
            <a:ext cx="9144000" cy="525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FF"/>
              </a:highlight>
              <a:latin typeface="Arial"/>
              <a:ea typeface="Arial"/>
              <a:cs typeface="Arial"/>
              <a:sym typeface="Arial"/>
            </a:endParaRPr>
          </a:p>
        </p:txBody>
      </p:sp>
      <p:pic>
        <p:nvPicPr>
          <p:cNvPr descr="MSU-horiz.jpg" id="23" name="Google Shape;23;p47"/>
          <p:cNvPicPr preferRelativeResize="0"/>
          <p:nvPr/>
        </p:nvPicPr>
        <p:blipFill rotWithShape="1">
          <a:blip r:embed="rId2">
            <a:alphaModFix/>
          </a:blip>
          <a:srcRect b="0" l="0" r="0" t="0"/>
          <a:stretch/>
        </p:blipFill>
        <p:spPr>
          <a:xfrm>
            <a:off x="0" y="4635650"/>
            <a:ext cx="1904438" cy="507850"/>
          </a:xfrm>
          <a:prstGeom prst="rect">
            <a:avLst/>
          </a:prstGeom>
          <a:noFill/>
          <a:ln>
            <a:noFill/>
          </a:ln>
        </p:spPr>
      </p:pic>
      <p:sp>
        <p:nvSpPr>
          <p:cNvPr id="24" name="Google Shape;24;p47"/>
          <p:cNvSpPr txBox="1"/>
          <p:nvPr/>
        </p:nvSpPr>
        <p:spPr>
          <a:xfrm>
            <a:off x="4869850" y="4564225"/>
            <a:ext cx="4274100" cy="590700"/>
          </a:xfrm>
          <a:prstGeom prst="rect">
            <a:avLst/>
          </a:prstGeom>
          <a:noFill/>
          <a:ln>
            <a:noFill/>
          </a:ln>
        </p:spPr>
        <p:txBody>
          <a:bodyPr anchorCtr="0" anchor="t" bIns="91425" lIns="91425" spcFirstLastPara="1" rIns="91425" wrap="square" tIns="91425">
            <a:noAutofit/>
          </a:bodyPr>
          <a:lstStyle/>
          <a:p>
            <a:pPr indent="0" lvl="0" marL="0" marR="0" rtl="0" algn="r">
              <a:lnSpc>
                <a:spcPct val="150000"/>
              </a:lnSpc>
              <a:spcBef>
                <a:spcPts val="0"/>
              </a:spcBef>
              <a:spcAft>
                <a:spcPts val="0"/>
              </a:spcAft>
              <a:buClr>
                <a:srgbClr val="000000"/>
              </a:buClr>
              <a:buSzPts val="1200"/>
              <a:buFont typeface="Arial"/>
              <a:buNone/>
            </a:pPr>
            <a:r>
              <a:rPr lang="en" sz="1200">
                <a:solidFill>
                  <a:srgbClr val="003F7F"/>
                </a:solidFill>
                <a:latin typeface="Roboto"/>
                <a:ea typeface="Roboto"/>
                <a:cs typeface="Roboto"/>
                <a:sym typeface="Roboto"/>
              </a:rPr>
              <a:t>Coalition for Networked Information</a:t>
            </a:r>
            <a:r>
              <a:rPr b="0" i="0" lang="en" sz="1200" u="none" cap="none" strike="noStrike">
                <a:solidFill>
                  <a:srgbClr val="003F7F"/>
                </a:solidFill>
                <a:latin typeface="Roboto"/>
                <a:ea typeface="Roboto"/>
                <a:cs typeface="Roboto"/>
                <a:sym typeface="Roboto"/>
              </a:rPr>
              <a:t> </a:t>
            </a:r>
            <a:endParaRPr b="0" i="0" sz="1200" u="none" cap="none" strike="noStrike">
              <a:solidFill>
                <a:srgbClr val="003F7F"/>
              </a:solidFill>
              <a:latin typeface="Roboto"/>
              <a:ea typeface="Roboto"/>
              <a:cs typeface="Roboto"/>
              <a:sym typeface="Roboto"/>
            </a:endParaRPr>
          </a:p>
          <a:p>
            <a:pPr indent="0" lvl="0" marL="0" marR="0" rtl="0" algn="r">
              <a:lnSpc>
                <a:spcPct val="150000"/>
              </a:lnSpc>
              <a:spcBef>
                <a:spcPts val="0"/>
              </a:spcBef>
              <a:spcAft>
                <a:spcPts val="0"/>
              </a:spcAft>
              <a:buClr>
                <a:srgbClr val="000000"/>
              </a:buClr>
              <a:buSzPts val="1200"/>
              <a:buFont typeface="Arial"/>
              <a:buNone/>
            </a:pPr>
            <a:r>
              <a:rPr b="0" i="0" lang="en" sz="1200" u="none" cap="none" strike="noStrike">
                <a:solidFill>
                  <a:srgbClr val="003F7F"/>
                </a:solidFill>
                <a:latin typeface="Roboto"/>
                <a:ea typeface="Roboto"/>
                <a:cs typeface="Roboto"/>
                <a:sym typeface="Roboto"/>
              </a:rPr>
              <a:t>202</a:t>
            </a:r>
            <a:r>
              <a:rPr lang="en" sz="1200">
                <a:solidFill>
                  <a:srgbClr val="003F7F"/>
                </a:solidFill>
                <a:latin typeface="Roboto"/>
                <a:ea typeface="Roboto"/>
                <a:cs typeface="Roboto"/>
                <a:sym typeface="Roboto"/>
              </a:rPr>
              <a:t>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8"/>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8"/>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Font typeface="Raleway"/>
              <a:buNone/>
              <a:defRPr>
                <a:latin typeface="Raleway"/>
                <a:ea typeface="Raleway"/>
                <a:cs typeface="Raleway"/>
                <a:sym typeface="Raleway"/>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9" name="Google Shape;29;p48"/>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0" name="Google Shape;30;p4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49"/>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9"/>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9"/>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Font typeface="Raleway"/>
              <a:buNone/>
              <a:defRPr>
                <a:latin typeface="Raleway"/>
                <a:ea typeface="Raleway"/>
                <a:cs typeface="Raleway"/>
                <a:sym typeface="Raleway"/>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5" name="Google Shape;35;p49"/>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49"/>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4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38" name="Shape 38"/>
        <p:cNvGrpSpPr/>
        <p:nvPr/>
      </p:nvGrpSpPr>
      <p:grpSpPr>
        <a:xfrm>
          <a:off x="0" y="0"/>
          <a:ext cx="0" cy="0"/>
          <a:chOff x="0" y="0"/>
          <a:chExt cx="0" cy="0"/>
        </a:xfrm>
      </p:grpSpPr>
      <p:sp>
        <p:nvSpPr>
          <p:cNvPr id="39" name="Google Shape;39;p50"/>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 name="Shape 40"/>
        <p:cNvGrpSpPr/>
        <p:nvPr/>
      </p:nvGrpSpPr>
      <p:grpSpPr>
        <a:xfrm>
          <a:off x="0" y="0"/>
          <a:ext cx="0" cy="0"/>
          <a:chOff x="0" y="0"/>
          <a:chExt cx="0" cy="0"/>
        </a:xfrm>
      </p:grpSpPr>
      <p:sp>
        <p:nvSpPr>
          <p:cNvPr id="41" name="Google Shape;41;p51"/>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42" name="Google Shape;42;p51"/>
          <p:cNvSpPr/>
          <p:nvPr/>
        </p:nvSpPr>
        <p:spPr>
          <a:xfrm flipH="1">
            <a:off x="8246400" y="4245875"/>
            <a:ext cx="897600" cy="897600"/>
          </a:xfrm>
          <a:prstGeom prst="round1Rect">
            <a:avLst>
              <a:gd fmla="val 16667" name="adj"/>
            </a:avLst>
          </a:prstGeom>
          <a:solidFill>
            <a:schemeClr val="lt1">
              <a:alpha val="6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43" name="Google Shape;43;p51"/>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Font typeface="Raleway"/>
              <a:buNone/>
              <a:defRPr sz="4800">
                <a:latin typeface="Raleway"/>
                <a:ea typeface="Raleway"/>
                <a:cs typeface="Raleway"/>
                <a:sym typeface="Raleway"/>
              </a:defRPr>
            </a:lvl1pPr>
            <a:lvl2pPr lvl="1" algn="l">
              <a:lnSpc>
                <a:spcPct val="100000"/>
              </a:lnSpc>
              <a:spcBef>
                <a:spcPts val="0"/>
              </a:spcBef>
              <a:spcAft>
                <a:spcPts val="0"/>
              </a:spcAft>
              <a:buSzPts val="4800"/>
              <a:buFont typeface="Raleway"/>
              <a:buNone/>
              <a:defRPr sz="4800">
                <a:latin typeface="Raleway"/>
                <a:ea typeface="Raleway"/>
                <a:cs typeface="Raleway"/>
                <a:sym typeface="Raleway"/>
              </a:defRPr>
            </a:lvl2pPr>
            <a:lvl3pPr lvl="2" algn="l">
              <a:lnSpc>
                <a:spcPct val="100000"/>
              </a:lnSpc>
              <a:spcBef>
                <a:spcPts val="0"/>
              </a:spcBef>
              <a:spcAft>
                <a:spcPts val="0"/>
              </a:spcAft>
              <a:buSzPts val="4800"/>
              <a:buFont typeface="Raleway"/>
              <a:buNone/>
              <a:defRPr sz="4800">
                <a:latin typeface="Raleway"/>
                <a:ea typeface="Raleway"/>
                <a:cs typeface="Raleway"/>
                <a:sym typeface="Raleway"/>
              </a:defRPr>
            </a:lvl3pPr>
            <a:lvl4pPr lvl="3" algn="l">
              <a:lnSpc>
                <a:spcPct val="100000"/>
              </a:lnSpc>
              <a:spcBef>
                <a:spcPts val="0"/>
              </a:spcBef>
              <a:spcAft>
                <a:spcPts val="0"/>
              </a:spcAft>
              <a:buSzPts val="4800"/>
              <a:buFont typeface="Raleway"/>
              <a:buNone/>
              <a:defRPr sz="4800">
                <a:latin typeface="Raleway"/>
                <a:ea typeface="Raleway"/>
                <a:cs typeface="Raleway"/>
                <a:sym typeface="Raleway"/>
              </a:defRPr>
            </a:lvl4pPr>
            <a:lvl5pPr lvl="4" algn="l">
              <a:lnSpc>
                <a:spcPct val="100000"/>
              </a:lnSpc>
              <a:spcBef>
                <a:spcPts val="0"/>
              </a:spcBef>
              <a:spcAft>
                <a:spcPts val="0"/>
              </a:spcAft>
              <a:buSzPts val="4800"/>
              <a:buFont typeface="Raleway"/>
              <a:buNone/>
              <a:defRPr sz="4800">
                <a:latin typeface="Raleway"/>
                <a:ea typeface="Raleway"/>
                <a:cs typeface="Raleway"/>
                <a:sym typeface="Raleway"/>
              </a:defRPr>
            </a:lvl5pPr>
            <a:lvl6pPr lvl="5" algn="l">
              <a:lnSpc>
                <a:spcPct val="100000"/>
              </a:lnSpc>
              <a:spcBef>
                <a:spcPts val="0"/>
              </a:spcBef>
              <a:spcAft>
                <a:spcPts val="0"/>
              </a:spcAft>
              <a:buSzPts val="4800"/>
              <a:buFont typeface="Raleway"/>
              <a:buNone/>
              <a:defRPr sz="4800">
                <a:latin typeface="Raleway"/>
                <a:ea typeface="Raleway"/>
                <a:cs typeface="Raleway"/>
                <a:sym typeface="Raleway"/>
              </a:defRPr>
            </a:lvl6pPr>
            <a:lvl7pPr lvl="6" algn="l">
              <a:lnSpc>
                <a:spcPct val="100000"/>
              </a:lnSpc>
              <a:spcBef>
                <a:spcPts val="0"/>
              </a:spcBef>
              <a:spcAft>
                <a:spcPts val="0"/>
              </a:spcAft>
              <a:buSzPts val="4800"/>
              <a:buFont typeface="Raleway"/>
              <a:buNone/>
              <a:defRPr sz="4800">
                <a:latin typeface="Raleway"/>
                <a:ea typeface="Raleway"/>
                <a:cs typeface="Raleway"/>
                <a:sym typeface="Raleway"/>
              </a:defRPr>
            </a:lvl7pPr>
            <a:lvl8pPr lvl="7" algn="l">
              <a:lnSpc>
                <a:spcPct val="100000"/>
              </a:lnSpc>
              <a:spcBef>
                <a:spcPts val="0"/>
              </a:spcBef>
              <a:spcAft>
                <a:spcPts val="0"/>
              </a:spcAft>
              <a:buSzPts val="4800"/>
              <a:buFont typeface="Raleway"/>
              <a:buNone/>
              <a:defRPr sz="4800">
                <a:latin typeface="Raleway"/>
                <a:ea typeface="Raleway"/>
                <a:cs typeface="Raleway"/>
                <a:sym typeface="Raleway"/>
              </a:defRPr>
            </a:lvl8pPr>
            <a:lvl9pPr lvl="8" algn="l">
              <a:lnSpc>
                <a:spcPct val="100000"/>
              </a:lnSpc>
              <a:spcBef>
                <a:spcPts val="0"/>
              </a:spcBef>
              <a:spcAft>
                <a:spcPts val="0"/>
              </a:spcAft>
              <a:buSzPts val="4800"/>
              <a:buFont typeface="Raleway"/>
              <a:buNone/>
              <a:defRPr sz="4800">
                <a:latin typeface="Raleway"/>
                <a:ea typeface="Raleway"/>
                <a:cs typeface="Raleway"/>
                <a:sym typeface="Raleway"/>
              </a:defRPr>
            </a:lvl9pPr>
          </a:lstStyle>
          <a:p/>
        </p:txBody>
      </p:sp>
      <p:sp>
        <p:nvSpPr>
          <p:cNvPr id="44" name="Google Shape;44;p51"/>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Font typeface="Raleway"/>
              <a:buNone/>
              <a:defRPr>
                <a:solidFill>
                  <a:schemeClr val="lt1"/>
                </a:solidFill>
                <a:latin typeface="Raleway"/>
                <a:ea typeface="Raleway"/>
                <a:cs typeface="Raleway"/>
                <a:sym typeface="Raleway"/>
              </a:defRPr>
            </a:lvl1pPr>
            <a:lvl2pPr lvl="1" algn="l">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2pPr>
            <a:lvl3pPr lvl="2" algn="l">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3pPr>
            <a:lvl4pPr lvl="3" algn="l">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4pPr>
            <a:lvl5pPr lvl="4" algn="l">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5pPr>
            <a:lvl6pPr lvl="5" algn="l">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6pPr>
            <a:lvl7pPr lvl="6" algn="l">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7pPr>
            <a:lvl8pPr lvl="7" algn="l">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8pPr>
            <a:lvl9pPr lvl="8" algn="l">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9pPr>
          </a:lstStyle>
          <a:p/>
        </p:txBody>
      </p:sp>
      <p:sp>
        <p:nvSpPr>
          <p:cNvPr id="45" name="Google Shape;45;p5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52"/>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52"/>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52"/>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2400">
                <a:latin typeface="Raleway"/>
                <a:ea typeface="Raleway"/>
                <a:cs typeface="Raleway"/>
                <a:sym typeface="Raleway"/>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0" name="Google Shape;50;p52"/>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1"/>
              </a:buClr>
              <a:buSzPts val="1200"/>
              <a:buFont typeface="Raleway"/>
              <a:buChar char="●"/>
              <a:defRPr sz="1200">
                <a:solidFill>
                  <a:schemeClr val="lt1"/>
                </a:solidFill>
                <a:latin typeface="Raleway"/>
                <a:ea typeface="Raleway"/>
                <a:cs typeface="Raleway"/>
                <a:sym typeface="Raleway"/>
              </a:defRPr>
            </a:lvl1pPr>
            <a:lvl2pPr indent="-304800" lvl="1" marL="914400" algn="l">
              <a:lnSpc>
                <a:spcPct val="115000"/>
              </a:lnSpc>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2pPr>
            <a:lvl3pPr indent="-304800" lvl="2" marL="1371600" algn="l">
              <a:lnSpc>
                <a:spcPct val="115000"/>
              </a:lnSpc>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3pPr>
            <a:lvl4pPr indent="-304800" lvl="3" marL="1828800" algn="l">
              <a:lnSpc>
                <a:spcPct val="115000"/>
              </a:lnSpc>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4pPr>
            <a:lvl5pPr indent="-304800" lvl="4" marL="2286000" algn="l">
              <a:lnSpc>
                <a:spcPct val="115000"/>
              </a:lnSpc>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5pPr>
            <a:lvl6pPr indent="-304800" lvl="5" marL="2743200" algn="l">
              <a:lnSpc>
                <a:spcPct val="115000"/>
              </a:lnSpc>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6pPr>
            <a:lvl7pPr indent="-304800" lvl="6" marL="3200400" algn="l">
              <a:lnSpc>
                <a:spcPct val="115000"/>
              </a:lnSpc>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7pPr>
            <a:lvl8pPr indent="-304800" lvl="7" marL="3657600" algn="l">
              <a:lnSpc>
                <a:spcPct val="115000"/>
              </a:lnSpc>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8pPr>
            <a:lvl9pPr indent="-304800" lvl="8" marL="4114800" algn="l">
              <a:lnSpc>
                <a:spcPct val="115000"/>
              </a:lnSpc>
              <a:spcBef>
                <a:spcPts val="1600"/>
              </a:spcBef>
              <a:spcAft>
                <a:spcPts val="1600"/>
              </a:spcAft>
              <a:buClr>
                <a:schemeClr val="lt1"/>
              </a:buClr>
              <a:buSzPts val="1200"/>
              <a:buFont typeface="Raleway"/>
              <a:buChar char="■"/>
              <a:defRPr sz="1200">
                <a:solidFill>
                  <a:schemeClr val="lt1"/>
                </a:solidFill>
                <a:latin typeface="Raleway"/>
                <a:ea typeface="Raleway"/>
                <a:cs typeface="Raleway"/>
                <a:sym typeface="Raleway"/>
              </a:defRPr>
            </a:lvl9pPr>
          </a:lstStyle>
          <a:p/>
        </p:txBody>
      </p:sp>
      <p:sp>
        <p:nvSpPr>
          <p:cNvPr id="51" name="Google Shape;51;p5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p53"/>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53"/>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5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Font typeface="Raleway"/>
              <a:buNone/>
              <a:defRPr sz="4200">
                <a:solidFill>
                  <a:schemeClr val="dk2"/>
                </a:solidFill>
                <a:latin typeface="Raleway"/>
                <a:ea typeface="Raleway"/>
                <a:cs typeface="Raleway"/>
                <a:sym typeface="Raleway"/>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56" name="Google Shape;56;p53"/>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5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Font typeface="Raleway"/>
              <a:buChar char="●"/>
              <a:defRPr>
                <a:solidFill>
                  <a:schemeClr val="lt1"/>
                </a:solidFill>
                <a:latin typeface="Raleway"/>
                <a:ea typeface="Raleway"/>
                <a:cs typeface="Raleway"/>
                <a:sym typeface="Raleway"/>
              </a:defRPr>
            </a:lvl1pPr>
            <a:lvl2pPr indent="-317500" lvl="1" marL="914400" algn="l">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2pPr>
            <a:lvl3pPr indent="-317500" lvl="2" marL="1371600" algn="l">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3pPr>
            <a:lvl4pPr indent="-317500" lvl="3" marL="1828800" algn="l">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4pPr>
            <a:lvl5pPr indent="-317500" lvl="4" marL="2286000" algn="l">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5pPr>
            <a:lvl6pPr indent="-317500" lvl="5" marL="2743200" algn="l">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6pPr>
            <a:lvl7pPr indent="-317500" lvl="6" marL="3200400" algn="l">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7pPr>
            <a:lvl8pPr indent="-317500" lvl="7" marL="3657600" algn="l">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8pPr>
            <a:lvl9pPr indent="-317500" lvl="8" marL="4114800" algn="l">
              <a:lnSpc>
                <a:spcPct val="115000"/>
              </a:lnSpc>
              <a:spcBef>
                <a:spcPts val="1600"/>
              </a:spcBef>
              <a:spcAft>
                <a:spcPts val="1600"/>
              </a:spcAft>
              <a:buClr>
                <a:schemeClr val="lt1"/>
              </a:buClr>
              <a:buSzPts val="1400"/>
              <a:buFont typeface="Raleway"/>
              <a:buChar char="■"/>
              <a:defRPr>
                <a:solidFill>
                  <a:schemeClr val="lt1"/>
                </a:solidFill>
                <a:latin typeface="Raleway"/>
                <a:ea typeface="Raleway"/>
                <a:cs typeface="Raleway"/>
                <a:sym typeface="Raleway"/>
              </a:defRPr>
            </a:lvl9pPr>
          </a:lstStyle>
          <a:p/>
        </p:txBody>
      </p:sp>
      <p:sp>
        <p:nvSpPr>
          <p:cNvPr id="58" name="Google Shape;58;p5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003F7F"/>
        </a:solidFill>
      </p:bgPr>
    </p:bg>
    <p:spTree>
      <p:nvGrpSpPr>
        <p:cNvPr id="5" name="Shape 5"/>
        <p:cNvGrpSpPr/>
        <p:nvPr/>
      </p:nvGrpSpPr>
      <p:grpSpPr>
        <a:xfrm>
          <a:off x="0" y="0"/>
          <a:ext cx="0" cy="0"/>
          <a:chOff x="0" y="0"/>
          <a:chExt cx="0" cy="0"/>
        </a:xfrm>
      </p:grpSpPr>
      <p:sp>
        <p:nvSpPr>
          <p:cNvPr id="6" name="Google Shape;6;p4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 name="Google Shape;7;p44"/>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F3F3F3"/>
              </a:buClr>
              <a:buSzPts val="1800"/>
              <a:buFont typeface="Roboto"/>
              <a:buChar char="●"/>
              <a:defRPr b="0" i="0" sz="1800" u="none" cap="none" strike="noStrike">
                <a:solidFill>
                  <a:srgbClr val="F3F3F3"/>
                </a:solidFill>
                <a:latin typeface="Roboto"/>
                <a:ea typeface="Roboto"/>
                <a:cs typeface="Roboto"/>
                <a:sym typeface="Roboto"/>
              </a:defRPr>
            </a:lvl1pPr>
            <a:lvl2pPr indent="-317500" lvl="1" marL="914400" marR="0" rtl="0" algn="l">
              <a:lnSpc>
                <a:spcPct val="115000"/>
              </a:lnSpc>
              <a:spcBef>
                <a:spcPts val="1600"/>
              </a:spcBef>
              <a:spcAft>
                <a:spcPts val="0"/>
              </a:spcAft>
              <a:buClr>
                <a:srgbClr val="F3F3F3"/>
              </a:buClr>
              <a:buSzPts val="1400"/>
              <a:buFont typeface="Roboto"/>
              <a:buChar char="○"/>
              <a:defRPr b="0" i="0" sz="1400" u="none" cap="none" strike="noStrike">
                <a:solidFill>
                  <a:srgbClr val="F3F3F3"/>
                </a:solidFill>
                <a:latin typeface="Roboto"/>
                <a:ea typeface="Roboto"/>
                <a:cs typeface="Roboto"/>
                <a:sym typeface="Roboto"/>
              </a:defRPr>
            </a:lvl2pPr>
            <a:lvl3pPr indent="-317500" lvl="2" marL="1371600" marR="0" rtl="0" algn="l">
              <a:lnSpc>
                <a:spcPct val="115000"/>
              </a:lnSpc>
              <a:spcBef>
                <a:spcPts val="1600"/>
              </a:spcBef>
              <a:spcAft>
                <a:spcPts val="0"/>
              </a:spcAft>
              <a:buClr>
                <a:srgbClr val="F3F3F3"/>
              </a:buClr>
              <a:buSzPts val="1400"/>
              <a:buFont typeface="Roboto"/>
              <a:buChar char="■"/>
              <a:defRPr b="0" i="0" sz="1400" u="none" cap="none" strike="noStrike">
                <a:solidFill>
                  <a:srgbClr val="F3F3F3"/>
                </a:solidFill>
                <a:latin typeface="Roboto"/>
                <a:ea typeface="Roboto"/>
                <a:cs typeface="Roboto"/>
                <a:sym typeface="Roboto"/>
              </a:defRPr>
            </a:lvl3pPr>
            <a:lvl4pPr indent="-317500" lvl="3" marL="1828800" marR="0" rtl="0" algn="l">
              <a:lnSpc>
                <a:spcPct val="115000"/>
              </a:lnSpc>
              <a:spcBef>
                <a:spcPts val="1600"/>
              </a:spcBef>
              <a:spcAft>
                <a:spcPts val="0"/>
              </a:spcAft>
              <a:buClr>
                <a:srgbClr val="F3F3F3"/>
              </a:buClr>
              <a:buSzPts val="1400"/>
              <a:buFont typeface="Roboto"/>
              <a:buChar char="●"/>
              <a:defRPr b="0" i="0" sz="1400" u="none" cap="none" strike="noStrike">
                <a:solidFill>
                  <a:srgbClr val="F3F3F3"/>
                </a:solidFill>
                <a:latin typeface="Roboto"/>
                <a:ea typeface="Roboto"/>
                <a:cs typeface="Roboto"/>
                <a:sym typeface="Roboto"/>
              </a:defRPr>
            </a:lvl4pPr>
            <a:lvl5pPr indent="-317500" lvl="4" marL="2286000" marR="0" rtl="0" algn="l">
              <a:lnSpc>
                <a:spcPct val="115000"/>
              </a:lnSpc>
              <a:spcBef>
                <a:spcPts val="1600"/>
              </a:spcBef>
              <a:spcAft>
                <a:spcPts val="0"/>
              </a:spcAft>
              <a:buClr>
                <a:srgbClr val="F3F3F3"/>
              </a:buClr>
              <a:buSzPts val="1400"/>
              <a:buFont typeface="Roboto"/>
              <a:buChar char="○"/>
              <a:defRPr b="0" i="0" sz="1400" u="none" cap="none" strike="noStrike">
                <a:solidFill>
                  <a:srgbClr val="F3F3F3"/>
                </a:solidFill>
                <a:latin typeface="Roboto"/>
                <a:ea typeface="Roboto"/>
                <a:cs typeface="Roboto"/>
                <a:sym typeface="Roboto"/>
              </a:defRPr>
            </a:lvl5pPr>
            <a:lvl6pPr indent="-317500" lvl="5" marL="2743200" marR="0" rtl="0" algn="l">
              <a:lnSpc>
                <a:spcPct val="115000"/>
              </a:lnSpc>
              <a:spcBef>
                <a:spcPts val="1600"/>
              </a:spcBef>
              <a:spcAft>
                <a:spcPts val="0"/>
              </a:spcAft>
              <a:buClr>
                <a:srgbClr val="F3F3F3"/>
              </a:buClr>
              <a:buSzPts val="1400"/>
              <a:buFont typeface="Roboto"/>
              <a:buChar char="■"/>
              <a:defRPr b="0" i="0" sz="1400" u="none" cap="none" strike="noStrike">
                <a:solidFill>
                  <a:srgbClr val="F3F3F3"/>
                </a:solidFill>
                <a:latin typeface="Roboto"/>
                <a:ea typeface="Roboto"/>
                <a:cs typeface="Roboto"/>
                <a:sym typeface="Roboto"/>
              </a:defRPr>
            </a:lvl6pPr>
            <a:lvl7pPr indent="-317500" lvl="6" marL="3200400" marR="0" rtl="0" algn="l">
              <a:lnSpc>
                <a:spcPct val="115000"/>
              </a:lnSpc>
              <a:spcBef>
                <a:spcPts val="1600"/>
              </a:spcBef>
              <a:spcAft>
                <a:spcPts val="0"/>
              </a:spcAft>
              <a:buClr>
                <a:srgbClr val="F3F3F3"/>
              </a:buClr>
              <a:buSzPts val="1400"/>
              <a:buFont typeface="Roboto"/>
              <a:buChar char="●"/>
              <a:defRPr b="0" i="0" sz="1400" u="none" cap="none" strike="noStrike">
                <a:solidFill>
                  <a:srgbClr val="F3F3F3"/>
                </a:solidFill>
                <a:latin typeface="Roboto"/>
                <a:ea typeface="Roboto"/>
                <a:cs typeface="Roboto"/>
                <a:sym typeface="Roboto"/>
              </a:defRPr>
            </a:lvl7pPr>
            <a:lvl8pPr indent="-317500" lvl="7" marL="3657600" marR="0" rtl="0" algn="l">
              <a:lnSpc>
                <a:spcPct val="115000"/>
              </a:lnSpc>
              <a:spcBef>
                <a:spcPts val="1600"/>
              </a:spcBef>
              <a:spcAft>
                <a:spcPts val="0"/>
              </a:spcAft>
              <a:buClr>
                <a:srgbClr val="F3F3F3"/>
              </a:buClr>
              <a:buSzPts val="1400"/>
              <a:buFont typeface="Roboto"/>
              <a:buChar char="○"/>
              <a:defRPr b="0" i="0" sz="1400" u="none" cap="none" strike="noStrike">
                <a:solidFill>
                  <a:srgbClr val="F3F3F3"/>
                </a:solidFill>
                <a:latin typeface="Roboto"/>
                <a:ea typeface="Roboto"/>
                <a:cs typeface="Roboto"/>
                <a:sym typeface="Roboto"/>
              </a:defRPr>
            </a:lvl8pPr>
            <a:lvl9pPr indent="-317500" lvl="8" marL="4114800" marR="0" rtl="0" algn="l">
              <a:lnSpc>
                <a:spcPct val="115000"/>
              </a:lnSpc>
              <a:spcBef>
                <a:spcPts val="1600"/>
              </a:spcBef>
              <a:spcAft>
                <a:spcPts val="1600"/>
              </a:spcAft>
              <a:buClr>
                <a:srgbClr val="F3F3F3"/>
              </a:buClr>
              <a:buSzPts val="1400"/>
              <a:buFont typeface="Roboto"/>
              <a:buChar char="■"/>
              <a:defRPr b="0" i="0" sz="1400" u="none" cap="none" strike="noStrike">
                <a:solidFill>
                  <a:srgbClr val="F3F3F3"/>
                </a:solidFill>
                <a:latin typeface="Roboto"/>
                <a:ea typeface="Roboto"/>
                <a:cs typeface="Roboto"/>
                <a:sym typeface="Roboto"/>
              </a:defRPr>
            </a:lvl9pPr>
          </a:lstStyle>
          <a:p/>
        </p:txBody>
      </p:sp>
      <p:sp>
        <p:nvSpPr>
          <p:cNvPr id="8" name="Google Shape;8;p4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44"/>
          <p:cNvSpPr txBox="1"/>
          <p:nvPr/>
        </p:nvSpPr>
        <p:spPr>
          <a:xfrm>
            <a:off x="0" y="4629925"/>
            <a:ext cx="9144000" cy="525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FF"/>
              </a:highlight>
              <a:latin typeface="Arial"/>
              <a:ea typeface="Arial"/>
              <a:cs typeface="Arial"/>
              <a:sym typeface="Arial"/>
            </a:endParaRPr>
          </a:p>
        </p:txBody>
      </p:sp>
      <p:sp>
        <p:nvSpPr>
          <p:cNvPr id="10" name="Google Shape;10;p44"/>
          <p:cNvSpPr txBox="1"/>
          <p:nvPr/>
        </p:nvSpPr>
        <p:spPr>
          <a:xfrm>
            <a:off x="4869850" y="4564225"/>
            <a:ext cx="4274100" cy="590700"/>
          </a:xfrm>
          <a:prstGeom prst="rect">
            <a:avLst/>
          </a:prstGeom>
          <a:noFill/>
          <a:ln>
            <a:noFill/>
          </a:ln>
        </p:spPr>
        <p:txBody>
          <a:bodyPr anchorCtr="0" anchor="t" bIns="91425" lIns="91425" spcFirstLastPara="1" rIns="91425" wrap="square" tIns="91425">
            <a:noAutofit/>
          </a:bodyPr>
          <a:lstStyle/>
          <a:p>
            <a:pPr indent="0" lvl="0" marL="0" marR="0" rtl="0" algn="r">
              <a:lnSpc>
                <a:spcPct val="150000"/>
              </a:lnSpc>
              <a:spcBef>
                <a:spcPts val="0"/>
              </a:spcBef>
              <a:spcAft>
                <a:spcPts val="0"/>
              </a:spcAft>
              <a:buClr>
                <a:srgbClr val="000000"/>
              </a:buClr>
              <a:buSzPts val="1200"/>
              <a:buFont typeface="Arial"/>
              <a:buNone/>
            </a:pPr>
            <a:r>
              <a:rPr lang="en" sz="1200">
                <a:solidFill>
                  <a:srgbClr val="003F7F"/>
                </a:solidFill>
                <a:latin typeface="Roboto"/>
                <a:ea typeface="Roboto"/>
                <a:cs typeface="Roboto"/>
                <a:sym typeface="Roboto"/>
              </a:rPr>
              <a:t>Coalition for Networked Information</a:t>
            </a:r>
            <a:endParaRPr b="0" i="0" sz="1200" u="none" cap="none" strike="noStrike">
              <a:solidFill>
                <a:srgbClr val="003F7F"/>
              </a:solidFill>
              <a:latin typeface="Roboto"/>
              <a:ea typeface="Roboto"/>
              <a:cs typeface="Roboto"/>
              <a:sym typeface="Roboto"/>
            </a:endParaRPr>
          </a:p>
          <a:p>
            <a:pPr indent="0" lvl="0" marL="0" marR="0" rtl="0" algn="r">
              <a:lnSpc>
                <a:spcPct val="150000"/>
              </a:lnSpc>
              <a:spcBef>
                <a:spcPts val="0"/>
              </a:spcBef>
              <a:spcAft>
                <a:spcPts val="0"/>
              </a:spcAft>
              <a:buClr>
                <a:srgbClr val="000000"/>
              </a:buClr>
              <a:buSzPts val="1200"/>
              <a:buFont typeface="Arial"/>
              <a:buNone/>
            </a:pPr>
            <a:r>
              <a:rPr b="0" i="0" lang="en" sz="1200" u="none" cap="none" strike="noStrike">
                <a:solidFill>
                  <a:srgbClr val="003F7F"/>
                </a:solidFill>
                <a:latin typeface="Roboto"/>
                <a:ea typeface="Roboto"/>
                <a:cs typeface="Roboto"/>
                <a:sym typeface="Roboto"/>
              </a:rPr>
              <a:t>202</a:t>
            </a:r>
            <a:r>
              <a:rPr lang="en" sz="1200">
                <a:solidFill>
                  <a:srgbClr val="003F7F"/>
                </a:solidFill>
                <a:latin typeface="Roboto"/>
                <a:ea typeface="Roboto"/>
                <a:cs typeface="Roboto"/>
                <a:sym typeface="Roboto"/>
              </a:rPr>
              <a:t>2</a:t>
            </a:r>
            <a:endParaRPr b="0" i="0" sz="1400" u="none" cap="none" strike="noStrike">
              <a:solidFill>
                <a:srgbClr val="000000"/>
              </a:solidFill>
              <a:latin typeface="Arial"/>
              <a:ea typeface="Arial"/>
              <a:cs typeface="Arial"/>
              <a:sym typeface="Arial"/>
            </a:endParaRPr>
          </a:p>
        </p:txBody>
      </p:sp>
      <p:pic>
        <p:nvPicPr>
          <p:cNvPr descr="MSU-horiz.jpg" id="11" name="Google Shape;11;p44"/>
          <p:cNvPicPr preferRelativeResize="0"/>
          <p:nvPr/>
        </p:nvPicPr>
        <p:blipFill rotWithShape="1">
          <a:blip r:embed="rId1">
            <a:alphaModFix/>
          </a:blip>
          <a:srcRect b="0" l="0" r="0" t="0"/>
          <a:stretch/>
        </p:blipFill>
        <p:spPr>
          <a:xfrm>
            <a:off x="0" y="4635650"/>
            <a:ext cx="1904438" cy="507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summarizer.scholarcy.com/" TargetMode="External"/><Relationship Id="rId4" Type="http://schemas.openxmlformats.org/officeDocument/2006/relationships/hyperlink" Target="https://grobid.readthedocs.io/en/latest/Introduction/" TargetMode="External"/><Relationship Id="rId5" Type="http://schemas.openxmlformats.org/officeDocument/2006/relationships/hyperlink" Target="https://elifesciences.org/labs/5b56aff6/sciencebeam-using-computer-vision-to-extract-pdf-data" TargetMode="External"/><Relationship Id="rId6" Type="http://schemas.openxmlformats.org/officeDocument/2006/relationships/hyperlink" Target="https://github.com/CeON/CERMINE" TargetMode="External"/><Relationship Id="rId7" Type="http://schemas.openxmlformats.org/officeDocument/2006/relationships/hyperlink" Target="http://contentmine.org/" TargetMode="External"/><Relationship Id="rId8" Type="http://schemas.openxmlformats.org/officeDocument/2006/relationships/hyperlink" Target="https://splasho.com/upgoer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github.com/CeON/CERMINE" TargetMode="External"/><Relationship Id="rId4" Type="http://schemas.openxmlformats.org/officeDocument/2006/relationships/hyperlink" Target="https://github.com/msulibrary/msu-article-summarization/tree/master/meta/script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github.com/msulibrary/msu-article-summarization/tree/master/meta/script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schema.org/ScholarlyArticle" TargetMode="External"/><Relationship Id="rId4" Type="http://schemas.openxmlformats.org/officeDocument/2006/relationships/hyperlink" Target="https://schema.org/NewsArtic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montanaedu-my.sharepoint.com/:w:/g/personal/k93j787_msu_montana_edu/EVgipf7jyLpDm4grgpGSgFwBiWEyxUd9Czp5483spyUYgA?e=nmwGK9" TargetMode="External"/><Relationship Id="rId4" Type="http://schemas.openxmlformats.org/officeDocument/2006/relationships/hyperlink" Target="https://montanaedu-my.sharepoint.com/:x:/g/personal/k93j787_msu_montana_edu/EfdpkrtJRZFFkBsSjPUenpoBqn2m5p0ckoylMpFdJd8cyQ?e=8ulScN" TargetMode="External"/><Relationship Id="rId5" Type="http://schemas.openxmlformats.org/officeDocument/2006/relationships/hyperlink" Target="https://github.com/msulibrary/msu-article-summarizatio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nanopub.org/wordpress/" TargetMode="External"/><Relationship Id="rId4" Type="http://schemas.openxmlformats.org/officeDocument/2006/relationships/hyperlink" Target="https://www.online-utility.org/english/readability_test_and_improve.jsp" TargetMode="External"/><Relationship Id="rId5" Type="http://schemas.openxmlformats.org/officeDocument/2006/relationships/hyperlink" Target="https://towardsdatascience.com/understand-text-summarization-and-create-your-own-summarizer-in-python-b26a9f09fc7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montanaedu-my.sharepoint.com/:w:/g/personal/k93j787_msu_montana_edu/EVgipf7jyLpDm4grgpGSgFwBiWEyxUd9Czp5483spyUYgA?e=nmwGK9" TargetMode="External"/><Relationship Id="rId4" Type="http://schemas.openxmlformats.org/officeDocument/2006/relationships/hyperlink" Target="https://montanaedu-my.sharepoint.com/:x:/g/personal/k93j787_msu_montana_edu/EfdpkrtJRZFFkBsSjPUenpoBqn2m5p0ckoylMpFdJd8cyQ?e=8ulSc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
          <p:cNvSpPr txBox="1"/>
          <p:nvPr>
            <p:ph type="title"/>
          </p:nvPr>
        </p:nvSpPr>
        <p:spPr>
          <a:xfrm>
            <a:off x="204450" y="431350"/>
            <a:ext cx="8850300" cy="2511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Font typeface="Raleway"/>
              <a:buNone/>
            </a:pPr>
            <a:r>
              <a:rPr lang="en" sz="3600"/>
              <a:t>Machine Learning, Text Summarization, and Optimizing Scholarship for Citizen Audiences and Discovery </a:t>
            </a:r>
            <a:endParaRPr/>
          </a:p>
          <a:p>
            <a:pPr indent="0" lvl="0" marL="0" rtl="0" algn="l">
              <a:lnSpc>
                <a:spcPct val="100000"/>
              </a:lnSpc>
              <a:spcBef>
                <a:spcPts val="0"/>
              </a:spcBef>
              <a:spcAft>
                <a:spcPts val="0"/>
              </a:spcAft>
              <a:buSzPts val="4200"/>
              <a:buNone/>
            </a:pPr>
            <a:r>
              <a:t/>
            </a:r>
            <a:endParaRPr>
              <a:latin typeface="Raleway"/>
              <a:ea typeface="Raleway"/>
              <a:cs typeface="Raleway"/>
              <a:sym typeface="Raleway"/>
            </a:endParaRPr>
          </a:p>
        </p:txBody>
      </p:sp>
      <p:sp>
        <p:nvSpPr>
          <p:cNvPr id="77" name="Google Shape;77;p1"/>
          <p:cNvSpPr txBox="1"/>
          <p:nvPr/>
        </p:nvSpPr>
        <p:spPr>
          <a:xfrm>
            <a:off x="1432682" y="2233826"/>
            <a:ext cx="6227072" cy="167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 sz="2000" u="none" cap="none" strike="noStrike">
                <a:solidFill>
                  <a:srgbClr val="EFEFEF"/>
                </a:solidFill>
                <a:latin typeface="Arial"/>
                <a:ea typeface="Arial"/>
                <a:cs typeface="Arial"/>
                <a:sym typeface="Arial"/>
              </a:rPr>
              <a:t> </a:t>
            </a:r>
            <a:r>
              <a:rPr b="0" i="0" lang="en" sz="2000" u="none" cap="none" strike="noStrike">
                <a:solidFill>
                  <a:schemeClr val="lt1"/>
                </a:solidFill>
                <a:latin typeface="Raleway"/>
                <a:ea typeface="Raleway"/>
                <a:cs typeface="Raleway"/>
                <a:sym typeface="Raleway"/>
              </a:rPr>
              <a:t>Leila Sterman</a:t>
            </a:r>
            <a:endParaRPr b="0" i="0" sz="14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Raleway"/>
                <a:ea typeface="Raleway"/>
                <a:cs typeface="Raleway"/>
                <a:sym typeface="Raleway"/>
              </a:rPr>
              <a:t>Jason A. Clark</a:t>
            </a:r>
            <a:endParaRPr b="0" i="0" sz="20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None/>
            </a:pPr>
            <a:r>
              <a:rPr b="0" i="0" lang="en" sz="2000" u="none" cap="none" strike="noStrike">
                <a:solidFill>
                  <a:schemeClr val="lt1"/>
                </a:solidFill>
                <a:latin typeface="Raleway"/>
                <a:ea typeface="Raleway"/>
                <a:cs typeface="Raleway"/>
                <a:sym typeface="Raleway"/>
              </a:rPr>
              <a:t>Justin Shanks</a:t>
            </a:r>
            <a:br>
              <a:rPr b="0" i="0" lang="en" sz="2000" u="none" cap="none" strike="noStrike">
                <a:solidFill>
                  <a:schemeClr val="lt1"/>
                </a:solidFill>
                <a:latin typeface="Raleway"/>
                <a:ea typeface="Raleway"/>
                <a:cs typeface="Raleway"/>
                <a:sym typeface="Raleway"/>
              </a:rPr>
            </a:br>
            <a:r>
              <a:rPr b="0" i="0" lang="en" sz="2000" u="none" cap="none" strike="noStrike">
                <a:solidFill>
                  <a:schemeClr val="lt1"/>
                </a:solidFill>
                <a:latin typeface="Raleway"/>
                <a:ea typeface="Raleway"/>
                <a:cs typeface="Raleway"/>
                <a:sym typeface="Raleway"/>
              </a:rPr>
              <a:t>Daniel Laden</a:t>
            </a:r>
            <a:endParaRPr b="0" i="0" sz="14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None/>
            </a:pPr>
            <a:r>
              <a:t/>
            </a:r>
            <a:endParaRPr b="0" i="0" sz="2000" u="none" cap="none" strike="noStrike">
              <a:solidFill>
                <a:srgbClr val="EFEFEF"/>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EFEFEF"/>
                </a:solidFill>
                <a:latin typeface="Raleway"/>
                <a:ea typeface="Raleway"/>
                <a:cs typeface="Raleway"/>
                <a:sym typeface="Raleway"/>
              </a:rPr>
              <a:t>Montana State University</a:t>
            </a:r>
            <a:endParaRPr b="0" i="0" sz="2000" u="none" cap="none" strike="noStrike">
              <a:solidFill>
                <a:srgbClr val="EFEFEF"/>
              </a:solidFill>
              <a:latin typeface="Raleway"/>
              <a:ea typeface="Raleway"/>
              <a:cs typeface="Raleway"/>
              <a:sym typeface="Raleway"/>
            </a:endParaRPr>
          </a:p>
          <a:p>
            <a:pPr indent="0" lvl="0" marL="0" marR="0" rtl="0" algn="ctr">
              <a:lnSpc>
                <a:spcPct val="100000"/>
              </a:lnSpc>
              <a:spcBef>
                <a:spcPts val="0"/>
              </a:spcBef>
              <a:spcAft>
                <a:spcPts val="0"/>
              </a:spcAft>
              <a:buNone/>
            </a:pPr>
            <a:r>
              <a:rPr b="0" i="0" lang="en" sz="2000" u="none" cap="none" strike="noStrike">
                <a:solidFill>
                  <a:srgbClr val="EFEFEF"/>
                </a:solidFill>
                <a:latin typeface="Raleway"/>
                <a:ea typeface="Raleway"/>
                <a:cs typeface="Raleway"/>
                <a:sym typeface="Raleway"/>
              </a:rPr>
              <a:t>Coalition for Networked Information, Spring 2o22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0"/>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Research Motivation - Access</a:t>
            </a:r>
            <a:endParaRPr/>
          </a:p>
        </p:txBody>
      </p:sp>
      <p:sp>
        <p:nvSpPr>
          <p:cNvPr id="132" name="Google Shape;132;p10"/>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Understanding requires translation. </a:t>
            </a:r>
            <a:endParaRPr b="0" i="0" sz="1400" u="none" cap="none" strike="noStrike">
              <a:solidFill>
                <a:srgbClr val="000000"/>
              </a:solidFill>
              <a:latin typeface="Arial"/>
              <a:ea typeface="Arial"/>
              <a:cs typeface="Arial"/>
              <a:sym typeface="Arial"/>
            </a:endParaRPr>
          </a:p>
        </p:txBody>
      </p:sp>
      <p:sp>
        <p:nvSpPr>
          <p:cNvPr id="133" name="Google Shape;133;p10"/>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ph type="title"/>
          </p:nvPr>
        </p:nvSpPr>
        <p:spPr>
          <a:xfrm>
            <a:off x="369324" y="357726"/>
            <a:ext cx="8324676" cy="114869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Raleway"/>
              <a:buNone/>
            </a:pPr>
            <a:r>
              <a:rPr lang="en"/>
              <a:t>"Which audience would you like to reach and do not currently?"</a:t>
            </a:r>
            <a:endParaRPr/>
          </a:p>
        </p:txBody>
      </p:sp>
      <p:sp>
        <p:nvSpPr>
          <p:cNvPr id="139" name="Google Shape;139;p11"/>
          <p:cNvSpPr txBox="1"/>
          <p:nvPr>
            <p:ph idx="2" type="body"/>
          </p:nvPr>
        </p:nvSpPr>
        <p:spPr>
          <a:xfrm>
            <a:off x="3405797" y="1889768"/>
            <a:ext cx="5550934" cy="3079317"/>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 sz="2400">
                <a:solidFill>
                  <a:srgbClr val="003F7F"/>
                </a:solidFill>
                <a:latin typeface="Raleway"/>
                <a:ea typeface="Raleway"/>
                <a:cs typeface="Raleway"/>
                <a:sym typeface="Raleway"/>
              </a:rPr>
              <a:t>"... there are so many publications it is even difficult to keep up with ... one field, so articles/podcasts, or other media outlets that highlight our research efforts help it gain more visibility"</a:t>
            </a:r>
            <a:endParaRPr>
              <a:solidFill>
                <a:srgbClr val="003F7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2"/>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Research Motivation - Access</a:t>
            </a:r>
            <a:endParaRPr/>
          </a:p>
        </p:txBody>
      </p:sp>
      <p:sp>
        <p:nvSpPr>
          <p:cNvPr id="145" name="Google Shape;145;p12"/>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Interdisciplinarity takes effort. </a:t>
            </a:r>
            <a:endParaRPr b="0" i="0" sz="1400" u="none" cap="none" strike="noStrike">
              <a:solidFill>
                <a:srgbClr val="000000"/>
              </a:solidFill>
              <a:latin typeface="Arial"/>
              <a:ea typeface="Arial"/>
              <a:cs typeface="Arial"/>
              <a:sym typeface="Arial"/>
            </a:endParaRPr>
          </a:p>
        </p:txBody>
      </p:sp>
      <p:sp>
        <p:nvSpPr>
          <p:cNvPr id="146" name="Google Shape;146;p12"/>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3"/>
          <p:cNvSpPr txBox="1"/>
          <p:nvPr>
            <p:ph type="title"/>
          </p:nvPr>
        </p:nvSpPr>
        <p:spPr>
          <a:xfrm>
            <a:off x="457247" y="255149"/>
            <a:ext cx="8236753" cy="1251276"/>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Raleway"/>
              <a:buNone/>
            </a:pPr>
            <a:r>
              <a:rPr lang="en"/>
              <a:t>"What impact do you think your research has?"</a:t>
            </a:r>
            <a:endParaRPr/>
          </a:p>
        </p:txBody>
      </p:sp>
      <p:sp>
        <p:nvSpPr>
          <p:cNvPr id="152" name="Google Shape;152;p13"/>
          <p:cNvSpPr txBox="1"/>
          <p:nvPr>
            <p:ph idx="1" type="body"/>
          </p:nvPr>
        </p:nvSpPr>
        <p:spPr>
          <a:xfrm>
            <a:off x="-377627" y="1919075"/>
            <a:ext cx="4849427" cy="3142686"/>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3F7F"/>
              </a:buClr>
              <a:buSzPts val="1400"/>
              <a:buChar char="●"/>
            </a:pPr>
            <a:r>
              <a:rPr lang="en" sz="1600">
                <a:solidFill>
                  <a:srgbClr val="003F7F"/>
                </a:solidFill>
                <a:latin typeface="Raleway"/>
                <a:ea typeface="Raleway"/>
                <a:cs typeface="Raleway"/>
                <a:sym typeface="Raleway"/>
              </a:rPr>
              <a:t>"On a scholarly level, builds new knowledge within specific niches; cross-fertilizes between fields, opens up new avenues of discussion; reveals the historical roots of current issues (e.g., refugee crises); preserves historical materials for future generations; brings "hidden stories" to public light; educates the public; contributes to peace and reconciliations processes in post-trauma societies."</a:t>
            </a:r>
            <a:endParaRPr>
              <a:solidFill>
                <a:srgbClr val="003F7F"/>
              </a:solidFill>
            </a:endParaRPr>
          </a:p>
        </p:txBody>
      </p:sp>
      <p:sp>
        <p:nvSpPr>
          <p:cNvPr id="153" name="Google Shape;153;p13"/>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400"/>
              <a:buNone/>
            </a:pPr>
            <a:r>
              <a:t/>
            </a:r>
            <a:endParaRPr sz="2000">
              <a:solidFill>
                <a:schemeClr val="dk2"/>
              </a:solidFill>
              <a:latin typeface="Raleway"/>
              <a:ea typeface="Raleway"/>
              <a:cs typeface="Raleway"/>
              <a:sym typeface="Raleway"/>
            </a:endParaRPr>
          </a:p>
          <a:p>
            <a:pPr indent="-317500" lvl="0" marL="457200" rtl="0" algn="l">
              <a:lnSpc>
                <a:spcPct val="114999"/>
              </a:lnSpc>
              <a:spcBef>
                <a:spcPts val="0"/>
              </a:spcBef>
              <a:spcAft>
                <a:spcPts val="0"/>
              </a:spcAft>
              <a:buClr>
                <a:srgbClr val="003F7F"/>
              </a:buClr>
              <a:buSzPts val="1400"/>
              <a:buChar char="●"/>
            </a:pPr>
            <a:r>
              <a:rPr lang="en" sz="2000">
                <a:solidFill>
                  <a:srgbClr val="003F7F"/>
                </a:solidFill>
                <a:latin typeface="Raleway"/>
                <a:ea typeface="Raleway"/>
                <a:cs typeface="Raleway"/>
                <a:sym typeface="Raleway"/>
              </a:rPr>
              <a:t>"it moves ideas around within whatever academic field it lands in"</a:t>
            </a:r>
            <a:endParaRPr sz="2000">
              <a:solidFill>
                <a:srgbClr val="003F7F"/>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4"/>
          <p:cNvSpPr txBox="1"/>
          <p:nvPr>
            <p:ph type="title"/>
          </p:nvPr>
        </p:nvSpPr>
        <p:spPr>
          <a:xfrm>
            <a:off x="471900" y="738725"/>
            <a:ext cx="8222100" cy="76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Font typeface="Raleway"/>
              <a:buNone/>
            </a:pPr>
            <a:r>
              <a:rPr lang="en"/>
              <a:t>The ideal                          Reality </a:t>
            </a:r>
            <a:endParaRPr sz="2000"/>
          </a:p>
        </p:txBody>
      </p:sp>
      <p:sp>
        <p:nvSpPr>
          <p:cNvPr id="159" name="Google Shape;159;p14"/>
          <p:cNvSpPr txBox="1"/>
          <p:nvPr>
            <p:ph idx="1" type="body"/>
          </p:nvPr>
        </p:nvSpPr>
        <p:spPr>
          <a:xfrm>
            <a:off x="471900" y="1919075"/>
            <a:ext cx="3999900" cy="3160112"/>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 sz="1800">
                <a:solidFill>
                  <a:srgbClr val="003F7F"/>
                </a:solidFill>
                <a:latin typeface="Raleway"/>
                <a:ea typeface="Raleway"/>
                <a:cs typeface="Raleway"/>
                <a:sym typeface="Raleway"/>
              </a:rPr>
              <a:t>"Often our peer-reviewed research is then crafted into a policy brief that is disseminated to the government officials and policymakers. Additionally, our communication administrator crafts new articles highlighting the topic. Lastly, economists present their work to the public."</a:t>
            </a:r>
            <a:endParaRPr>
              <a:solidFill>
                <a:srgbClr val="003F7F"/>
              </a:solidFill>
            </a:endParaRPr>
          </a:p>
        </p:txBody>
      </p:sp>
      <p:sp>
        <p:nvSpPr>
          <p:cNvPr id="160" name="Google Shape;160;p14"/>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3F7F"/>
              </a:buClr>
              <a:buSzPts val="1400"/>
              <a:buChar char="●"/>
            </a:pPr>
            <a:r>
              <a:rPr lang="en" sz="2400">
                <a:solidFill>
                  <a:srgbClr val="003F7F"/>
                </a:solidFill>
                <a:latin typeface="Raleway"/>
                <a:ea typeface="Raleway"/>
                <a:cs typeface="Raleway"/>
                <a:sym typeface="Raleway"/>
              </a:rPr>
              <a:t>"I publish in reputable journals"</a:t>
            </a:r>
            <a:endParaRPr>
              <a:solidFill>
                <a:srgbClr val="003F7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5"/>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Research Motivation - Access</a:t>
            </a:r>
            <a:endParaRPr/>
          </a:p>
        </p:txBody>
      </p:sp>
      <p:sp>
        <p:nvSpPr>
          <p:cNvPr id="166" name="Google Shape;166;p15"/>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0" i="0" lang="en" sz="2800" u="none" cap="none" strike="noStrike">
                <a:solidFill>
                  <a:srgbClr val="083C92"/>
                </a:solidFill>
                <a:latin typeface="Raleway"/>
                <a:ea typeface="Raleway"/>
                <a:cs typeface="Raleway"/>
                <a:sym typeface="Raleway"/>
              </a:rPr>
              <a:t>How might we create a “snapshot” of a scholarly article - a concise and readable summarization of the thesis, methods, findings, major figures of an article - for a broad, reading audience.</a:t>
            </a:r>
            <a:endParaRPr b="0" i="0" sz="2800" u="none" cap="none" strike="noStrike">
              <a:solidFill>
                <a:srgbClr val="083C92"/>
              </a:solidFill>
              <a:latin typeface="Raleway"/>
              <a:ea typeface="Raleway"/>
              <a:cs typeface="Raleway"/>
              <a:sym typeface="Raleway"/>
            </a:endParaRPr>
          </a:p>
        </p:txBody>
      </p:sp>
      <p:sp>
        <p:nvSpPr>
          <p:cNvPr id="167" name="Google Shape;167;p15"/>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6"/>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Research Motivation - Access</a:t>
            </a:r>
            <a:endParaRPr/>
          </a:p>
        </p:txBody>
      </p:sp>
      <p:sp>
        <p:nvSpPr>
          <p:cNvPr id="173" name="Google Shape;173;p16"/>
          <p:cNvSpPr txBox="1"/>
          <p:nvPr/>
        </p:nvSpPr>
        <p:spPr>
          <a:xfrm>
            <a:off x="442350" y="782288"/>
            <a:ext cx="8482500" cy="36394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3200" u="none" cap="none" strike="noStrike">
                <a:solidFill>
                  <a:srgbClr val="003F7F"/>
                </a:solidFill>
                <a:latin typeface="Raleway"/>
                <a:ea typeface="Raleway"/>
                <a:cs typeface="Raleway"/>
                <a:sym typeface="Raleway"/>
              </a:rPr>
              <a:t>There are a number of tools in this area: </a:t>
            </a:r>
            <a:endParaRPr b="0" i="0" sz="3200" u="none" cap="none" strike="noStrike">
              <a:solidFill>
                <a:srgbClr val="000000"/>
              </a:solidFill>
              <a:latin typeface="Raleway"/>
              <a:ea typeface="Raleway"/>
              <a:cs typeface="Raleway"/>
              <a:sym typeface="Raleway"/>
            </a:endParaRPr>
          </a:p>
          <a:p>
            <a:pPr indent="-393700" lvl="0" marL="457200" marR="0" rtl="0" algn="l">
              <a:lnSpc>
                <a:spcPct val="100000"/>
              </a:lnSpc>
              <a:spcBef>
                <a:spcPts val="0"/>
              </a:spcBef>
              <a:spcAft>
                <a:spcPts val="0"/>
              </a:spcAft>
              <a:buClr>
                <a:srgbClr val="003F7F"/>
              </a:buClr>
              <a:buSzPts val="2600"/>
              <a:buFont typeface="Raleway"/>
              <a:buChar char="●"/>
            </a:pPr>
            <a:r>
              <a:rPr b="0" i="0" lang="en" sz="2600" u="sng" cap="none" strike="noStrike">
                <a:solidFill>
                  <a:srgbClr val="003F7F"/>
                </a:solidFill>
                <a:latin typeface="Raleway"/>
                <a:ea typeface="Raleway"/>
                <a:cs typeface="Raleway"/>
                <a:sym typeface="Raleway"/>
                <a:hlinkClick r:id="rId3">
                  <a:extLst>
                    <a:ext uri="{A12FA001-AC4F-418D-AE19-62706E023703}">
                      <ahyp:hlinkClr val="tx"/>
                    </a:ext>
                  </a:extLst>
                </a:hlinkClick>
              </a:rPr>
              <a:t>Scholarcy</a:t>
            </a:r>
            <a:endParaRPr b="0" i="0" sz="2600" u="none" cap="none" strike="noStrike">
              <a:solidFill>
                <a:srgbClr val="003F7F"/>
              </a:solidFill>
              <a:latin typeface="Raleway"/>
              <a:ea typeface="Raleway"/>
              <a:cs typeface="Raleway"/>
              <a:sym typeface="Raleway"/>
            </a:endParaRPr>
          </a:p>
          <a:p>
            <a:pPr indent="-393700" lvl="0" marL="457200" marR="0" rtl="0" algn="l">
              <a:lnSpc>
                <a:spcPct val="100000"/>
              </a:lnSpc>
              <a:spcBef>
                <a:spcPts val="0"/>
              </a:spcBef>
              <a:spcAft>
                <a:spcPts val="0"/>
              </a:spcAft>
              <a:buClr>
                <a:srgbClr val="003F7F"/>
              </a:buClr>
              <a:buSzPts val="2600"/>
              <a:buFont typeface="Raleway"/>
              <a:buChar char="●"/>
            </a:pPr>
            <a:r>
              <a:rPr b="0" i="0" lang="en" sz="2600" u="sng" cap="none" strike="noStrike">
                <a:solidFill>
                  <a:srgbClr val="003F7F"/>
                </a:solidFill>
                <a:latin typeface="Raleway"/>
                <a:ea typeface="Raleway"/>
                <a:cs typeface="Raleway"/>
                <a:sym typeface="Raleway"/>
                <a:hlinkClick r:id="rId4">
                  <a:extLst>
                    <a:ext uri="{A12FA001-AC4F-418D-AE19-62706E023703}">
                      <ahyp:hlinkClr val="tx"/>
                    </a:ext>
                  </a:extLst>
                </a:hlinkClick>
              </a:rPr>
              <a:t>GROBID</a:t>
            </a:r>
            <a:endParaRPr b="0" i="0" sz="2600" u="none" cap="none" strike="noStrike">
              <a:solidFill>
                <a:srgbClr val="003F7F"/>
              </a:solidFill>
              <a:latin typeface="Raleway"/>
              <a:ea typeface="Raleway"/>
              <a:cs typeface="Raleway"/>
              <a:sym typeface="Raleway"/>
            </a:endParaRPr>
          </a:p>
          <a:p>
            <a:pPr indent="-393700" lvl="0" marL="457200" marR="0" rtl="0" algn="l">
              <a:lnSpc>
                <a:spcPct val="100000"/>
              </a:lnSpc>
              <a:spcBef>
                <a:spcPts val="0"/>
              </a:spcBef>
              <a:spcAft>
                <a:spcPts val="0"/>
              </a:spcAft>
              <a:buClr>
                <a:srgbClr val="003F7F"/>
              </a:buClr>
              <a:buSzPts val="2600"/>
              <a:buFont typeface="Raleway"/>
              <a:buChar char="●"/>
            </a:pPr>
            <a:r>
              <a:rPr b="0" i="0" lang="en" sz="2600" u="sng" cap="none" strike="noStrike">
                <a:solidFill>
                  <a:srgbClr val="003F7F"/>
                </a:solidFill>
                <a:latin typeface="Raleway"/>
                <a:ea typeface="Raleway"/>
                <a:cs typeface="Raleway"/>
                <a:sym typeface="Raleway"/>
                <a:hlinkClick r:id="rId5">
                  <a:extLst>
                    <a:ext uri="{A12FA001-AC4F-418D-AE19-62706E023703}">
                      <ahyp:hlinkClr val="tx"/>
                    </a:ext>
                  </a:extLst>
                </a:hlinkClick>
              </a:rPr>
              <a:t>ScienceBeam</a:t>
            </a:r>
            <a:endParaRPr b="0" i="0" sz="2600" u="none" cap="none" strike="noStrike">
              <a:solidFill>
                <a:srgbClr val="003F7F"/>
              </a:solidFill>
              <a:latin typeface="Raleway"/>
              <a:ea typeface="Raleway"/>
              <a:cs typeface="Raleway"/>
              <a:sym typeface="Raleway"/>
            </a:endParaRPr>
          </a:p>
          <a:p>
            <a:pPr indent="-393700" lvl="0" marL="457200" marR="0" rtl="0" algn="l">
              <a:lnSpc>
                <a:spcPct val="100000"/>
              </a:lnSpc>
              <a:spcBef>
                <a:spcPts val="0"/>
              </a:spcBef>
              <a:spcAft>
                <a:spcPts val="0"/>
              </a:spcAft>
              <a:buClr>
                <a:srgbClr val="003F7F"/>
              </a:buClr>
              <a:buSzPts val="2600"/>
              <a:buFont typeface="Raleway"/>
              <a:buChar char="●"/>
            </a:pPr>
            <a:r>
              <a:rPr b="0" i="0" lang="en" sz="2600" u="sng" cap="none" strike="noStrike">
                <a:solidFill>
                  <a:srgbClr val="003F7F"/>
                </a:solidFill>
                <a:latin typeface="Raleway"/>
                <a:ea typeface="Raleway"/>
                <a:cs typeface="Raleway"/>
                <a:sym typeface="Raleway"/>
                <a:hlinkClick r:id="rId6">
                  <a:extLst>
                    <a:ext uri="{A12FA001-AC4F-418D-AE19-62706E023703}">
                      <ahyp:hlinkClr val="tx"/>
                    </a:ext>
                  </a:extLst>
                </a:hlinkClick>
              </a:rPr>
              <a:t>CERMINE</a:t>
            </a:r>
            <a:endParaRPr b="0" i="0" sz="2600" u="none" cap="none" strike="noStrike">
              <a:solidFill>
                <a:srgbClr val="003F7F"/>
              </a:solidFill>
              <a:latin typeface="Raleway"/>
              <a:ea typeface="Raleway"/>
              <a:cs typeface="Raleway"/>
              <a:sym typeface="Raleway"/>
            </a:endParaRPr>
          </a:p>
          <a:p>
            <a:pPr indent="-393700" lvl="0" marL="457200" marR="0" rtl="0" algn="l">
              <a:lnSpc>
                <a:spcPct val="100000"/>
              </a:lnSpc>
              <a:spcBef>
                <a:spcPts val="0"/>
              </a:spcBef>
              <a:spcAft>
                <a:spcPts val="0"/>
              </a:spcAft>
              <a:buClr>
                <a:srgbClr val="003F7F"/>
              </a:buClr>
              <a:buSzPts val="2600"/>
              <a:buFont typeface="Raleway"/>
              <a:buChar char="●"/>
            </a:pPr>
            <a:r>
              <a:rPr b="0" i="0" lang="en" sz="2600" u="sng" cap="none" strike="noStrike">
                <a:solidFill>
                  <a:srgbClr val="003F7F"/>
                </a:solidFill>
                <a:latin typeface="Raleway"/>
                <a:ea typeface="Raleway"/>
                <a:cs typeface="Raleway"/>
                <a:sym typeface="Raleway"/>
                <a:hlinkClick r:id="rId7">
                  <a:extLst>
                    <a:ext uri="{A12FA001-AC4F-418D-AE19-62706E023703}">
                      <ahyp:hlinkClr val="tx"/>
                    </a:ext>
                  </a:extLst>
                </a:hlinkClick>
              </a:rPr>
              <a:t>ContentMine</a:t>
            </a:r>
            <a:endParaRPr b="0" i="0" sz="2600" u="none" cap="none" strike="noStrike">
              <a:solidFill>
                <a:srgbClr val="003F7F"/>
              </a:solidFill>
              <a:latin typeface="Raleway"/>
              <a:ea typeface="Raleway"/>
              <a:cs typeface="Raleway"/>
              <a:sym typeface="Raleway"/>
            </a:endParaRPr>
          </a:p>
          <a:p>
            <a:pPr indent="-393700" lvl="0" marL="457200" marR="0" rtl="0" algn="l">
              <a:lnSpc>
                <a:spcPct val="100000"/>
              </a:lnSpc>
              <a:spcBef>
                <a:spcPts val="0"/>
              </a:spcBef>
              <a:spcAft>
                <a:spcPts val="0"/>
              </a:spcAft>
              <a:buClr>
                <a:srgbClr val="003F7F"/>
              </a:buClr>
              <a:buSzPts val="2600"/>
              <a:buFont typeface="Raleway"/>
              <a:buChar char="●"/>
            </a:pPr>
            <a:r>
              <a:rPr b="0" i="0" lang="en" sz="2600" u="sng" cap="none" strike="noStrike">
                <a:solidFill>
                  <a:srgbClr val="003F7F"/>
                </a:solidFill>
                <a:latin typeface="Raleway"/>
                <a:ea typeface="Raleway"/>
                <a:cs typeface="Raleway"/>
                <a:sym typeface="Raleway"/>
                <a:hlinkClick r:id="rId8">
                  <a:extLst>
                    <a:ext uri="{A12FA001-AC4F-418D-AE19-62706E023703}">
                      <ahyp:hlinkClr val="tx"/>
                    </a:ext>
                  </a:extLst>
                </a:hlinkClick>
              </a:rPr>
              <a:t>The up-goer text editor</a:t>
            </a:r>
            <a:endParaRPr b="0" i="0" sz="26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t/>
            </a:r>
            <a:endParaRPr b="0" i="0" sz="2800" u="none" cap="none" strike="noStrike">
              <a:solidFill>
                <a:srgbClr val="083C92"/>
              </a:solidFill>
              <a:latin typeface="Raleway"/>
              <a:ea typeface="Raleway"/>
              <a:cs typeface="Raleway"/>
              <a:sym typeface="Raleway"/>
            </a:endParaRPr>
          </a:p>
        </p:txBody>
      </p:sp>
      <p:sp>
        <p:nvSpPr>
          <p:cNvPr id="174" name="Google Shape;174;p16"/>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7"/>
          <p:cNvSpPr txBox="1"/>
          <p:nvPr>
            <p:ph type="title"/>
          </p:nvPr>
        </p:nvSpPr>
        <p:spPr>
          <a:xfrm>
            <a:off x="490250" y="488250"/>
            <a:ext cx="73932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Font typeface="Raleway"/>
              <a:buNone/>
            </a:pPr>
            <a:r>
              <a:rPr lang="en"/>
              <a:t>Applying the </a:t>
            </a:r>
            <a:br>
              <a:rPr lang="en"/>
            </a:br>
            <a:r>
              <a:rPr lang="en"/>
              <a:t>Survey</a:t>
            </a:r>
            <a:endParaRPr/>
          </a:p>
          <a:p>
            <a:pPr indent="0" lvl="0" marL="0" rtl="0" algn="l">
              <a:lnSpc>
                <a:spcPct val="100000"/>
              </a:lnSpc>
              <a:spcBef>
                <a:spcPts val="0"/>
              </a:spcBef>
              <a:spcAft>
                <a:spcPts val="0"/>
              </a:spcAft>
              <a:buSzPts val="6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8"/>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Original Article</a:t>
            </a:r>
            <a:endParaRPr/>
          </a:p>
        </p:txBody>
      </p:sp>
      <p:sp>
        <p:nvSpPr>
          <p:cNvPr id="185" name="Google Shape;185;p18"/>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Question 21 on MSU Researcher Survey: &quot;21. If you had to select certain sections of your articles to summarize, which sections would you prioritize?&#10;Abstract, Introduction, Literature review, Methods, Results Discussion, Limitations, Further Study, Other&quot;&#10;" id="186" name="Google Shape;186;p18" title="Question 21 on MSU Researcher Survey"/>
          <p:cNvPicPr preferRelativeResize="0"/>
          <p:nvPr/>
        </p:nvPicPr>
        <p:blipFill rotWithShape="1">
          <a:blip r:embed="rId3">
            <a:alphaModFix/>
          </a:blip>
          <a:srcRect b="0" l="0" r="0" t="0"/>
          <a:stretch/>
        </p:blipFill>
        <p:spPr>
          <a:xfrm>
            <a:off x="616439" y="722781"/>
            <a:ext cx="7911122" cy="38347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9"/>
          <p:cNvSpPr txBox="1"/>
          <p:nvPr>
            <p:ph type="title"/>
          </p:nvPr>
        </p:nvSpPr>
        <p:spPr>
          <a:xfrm>
            <a:off x="490250" y="488250"/>
            <a:ext cx="73932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Font typeface="Raleway"/>
              <a:buNone/>
            </a:pPr>
            <a:r>
              <a:rPr lang="en"/>
              <a:t>New forms for Scholarship</a:t>
            </a:r>
            <a:endParaRPr/>
          </a:p>
          <a:p>
            <a:pPr indent="0" lvl="0" marL="0" rtl="0" algn="l">
              <a:lnSpc>
                <a:spcPct val="100000"/>
              </a:lnSpc>
              <a:spcBef>
                <a:spcPts val="0"/>
              </a:spcBef>
              <a:spcAft>
                <a:spcPts val="0"/>
              </a:spcAft>
              <a:buSzPts val="6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type="title"/>
          </p:nvPr>
        </p:nvSpPr>
        <p:spPr>
          <a:xfrm>
            <a:off x="418500" y="443000"/>
            <a:ext cx="8307000" cy="3852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 sz="4800"/>
              <a:t>What’s Ahead</a:t>
            </a:r>
            <a:endParaRPr sz="4800"/>
          </a:p>
          <a:p>
            <a:pPr indent="0" lvl="0" marL="0" rtl="0" algn="l">
              <a:lnSpc>
                <a:spcPct val="100000"/>
              </a:lnSpc>
              <a:spcBef>
                <a:spcPts val="0"/>
              </a:spcBef>
              <a:spcAft>
                <a:spcPts val="0"/>
              </a:spcAft>
              <a:buSzPts val="6000"/>
              <a:buNone/>
            </a:pPr>
            <a:r>
              <a:t/>
            </a:r>
            <a:endParaRPr sz="1800"/>
          </a:p>
          <a:p>
            <a:pPr indent="-342900" lvl="0" marL="457200" rtl="0" algn="l">
              <a:lnSpc>
                <a:spcPct val="100000"/>
              </a:lnSpc>
              <a:spcBef>
                <a:spcPts val="0"/>
              </a:spcBef>
              <a:spcAft>
                <a:spcPts val="0"/>
              </a:spcAft>
              <a:buSzPts val="1800"/>
              <a:buChar char="●"/>
            </a:pPr>
            <a:r>
              <a:rPr lang="en" sz="1800"/>
              <a:t>Research Motivation </a:t>
            </a:r>
            <a:endParaRPr sz="1800"/>
          </a:p>
          <a:p>
            <a:pPr indent="0" lvl="0" marL="45720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Char char="●"/>
            </a:pPr>
            <a:r>
              <a:rPr lang="en" sz="1800"/>
              <a:t>Survey</a:t>
            </a:r>
            <a:br>
              <a:rPr lang="en" sz="1800"/>
            </a:br>
            <a:r>
              <a:rPr lang="en" sz="1800"/>
              <a:t>- How do scholars think about outreach and translation?</a:t>
            </a:r>
            <a:br>
              <a:rPr lang="en" sz="1800"/>
            </a:br>
            <a:endParaRPr sz="1800"/>
          </a:p>
          <a:p>
            <a:pPr indent="-342900" lvl="0" marL="457200" rtl="0" algn="l">
              <a:lnSpc>
                <a:spcPct val="100000"/>
              </a:lnSpc>
              <a:spcBef>
                <a:spcPts val="0"/>
              </a:spcBef>
              <a:spcAft>
                <a:spcPts val="0"/>
              </a:spcAft>
              <a:buSzPts val="1800"/>
              <a:buChar char="●"/>
            </a:pPr>
            <a:r>
              <a:rPr lang="en" sz="1800"/>
              <a:t>Summarizing and restructuring scholarship </a:t>
            </a:r>
            <a:br>
              <a:rPr lang="en" sz="1800"/>
            </a:br>
            <a:r>
              <a:rPr lang="en" sz="1800"/>
              <a:t>- Optimizing Scholarship for Citizen Audiences and Discovery</a:t>
            </a:r>
            <a:br>
              <a:rPr lang="en" sz="1800"/>
            </a:br>
            <a:r>
              <a:rPr lang="en" sz="1800"/>
              <a:t>- Challenges and Opportunities</a:t>
            </a:r>
            <a:br>
              <a:rPr lang="en" sz="1800"/>
            </a:br>
            <a:endParaRPr sz="1800"/>
          </a:p>
          <a:p>
            <a:pPr indent="-317500" lvl="0" marL="457200" rtl="0" algn="l">
              <a:lnSpc>
                <a:spcPct val="100000"/>
              </a:lnSpc>
              <a:spcBef>
                <a:spcPts val="0"/>
              </a:spcBef>
              <a:spcAft>
                <a:spcPts val="0"/>
              </a:spcAft>
              <a:buSzPts val="1400"/>
              <a:buChar char="●"/>
            </a:pPr>
            <a:r>
              <a:rPr lang="en" sz="1800"/>
              <a:t>Research Implications </a:t>
            </a:r>
            <a:br>
              <a:rPr lang="en" sz="1800"/>
            </a:br>
            <a:r>
              <a:rPr lang="en" sz="1800"/>
              <a:t>- Interdisciplinary communication</a:t>
            </a:r>
            <a:br>
              <a:rPr lang="en" sz="1400"/>
            </a:b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Original Article</a:t>
            </a:r>
            <a:endParaRPr/>
          </a:p>
        </p:txBody>
      </p:sp>
      <p:sp>
        <p:nvSpPr>
          <p:cNvPr id="197" name="Google Shape;197;p20"/>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ext&#10;&#10;Description automatically generated" id="198" name="Google Shape;198;p20"/>
          <p:cNvPicPr preferRelativeResize="0"/>
          <p:nvPr/>
        </p:nvPicPr>
        <p:blipFill rotWithShape="1">
          <a:blip r:embed="rId3">
            <a:alphaModFix/>
          </a:blip>
          <a:srcRect b="0" l="0" r="0" t="0"/>
          <a:stretch/>
        </p:blipFill>
        <p:spPr>
          <a:xfrm>
            <a:off x="1052348" y="719927"/>
            <a:ext cx="5842109" cy="37381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1"/>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Machine Processes</a:t>
            </a:r>
            <a:endParaRPr/>
          </a:p>
        </p:txBody>
      </p:sp>
      <p:sp>
        <p:nvSpPr>
          <p:cNvPr id="204" name="Google Shape;204;p21"/>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Minimum Viable Unit for Expressing Scholarship </a:t>
            </a:r>
            <a:endParaRPr b="0" i="0" sz="1400" u="none" cap="none" strike="noStrike">
              <a:solidFill>
                <a:srgbClr val="000000"/>
              </a:solidFill>
              <a:latin typeface="Arial"/>
              <a:ea typeface="Arial"/>
              <a:cs typeface="Arial"/>
              <a:sym typeface="Arial"/>
            </a:endParaRPr>
          </a:p>
        </p:txBody>
      </p:sp>
      <p:sp>
        <p:nvSpPr>
          <p:cNvPr id="205" name="Google Shape;205;p21"/>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2"/>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Creating a "snapshot" article</a:t>
            </a:r>
            <a:endParaRPr/>
          </a:p>
        </p:txBody>
      </p:sp>
      <p:sp>
        <p:nvSpPr>
          <p:cNvPr id="211" name="Google Shape;211;p22"/>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nanopublication is the smallest unit of publishable information. This information can be about anything, for example a relation between a gene and a disease or an opinion. Nanopublications are fully expressed in a formal and machine-interpretable way. With nanopublications, it is possible to disseminate individual data as independent publications with or without an accompanying research article. https://nanopub.org/wordpress/&#10;" id="212" name="Google Shape;212;p22" title="Screenshot of Nanopublications diagram"/>
          <p:cNvPicPr preferRelativeResize="0"/>
          <p:nvPr/>
        </p:nvPicPr>
        <p:blipFill rotWithShape="1">
          <a:blip r:embed="rId3">
            <a:alphaModFix/>
          </a:blip>
          <a:srcRect b="0" l="0" r="0" t="0"/>
          <a:stretch/>
        </p:blipFill>
        <p:spPr>
          <a:xfrm>
            <a:off x="2044976" y="709693"/>
            <a:ext cx="4706176" cy="38297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Creating a "snapshot" article</a:t>
            </a:r>
            <a:endParaRPr/>
          </a:p>
        </p:txBody>
      </p:sp>
      <p:sp>
        <p:nvSpPr>
          <p:cNvPr id="218" name="Google Shape;218;p23"/>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23"/>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holarlyArticle&#10;A Schema.org Type&#10;Thing &gt; CreativeWork &gt; Article &gt; ScholarlyArticle&#10;&#10;A scholarly article." id="220" name="Google Shape;220;p23" title="Screenshot of Schema.org ScholarlyArticle markup"/>
          <p:cNvPicPr preferRelativeResize="0"/>
          <p:nvPr/>
        </p:nvPicPr>
        <p:blipFill rotWithShape="1">
          <a:blip r:embed="rId3">
            <a:alphaModFix/>
          </a:blip>
          <a:srcRect b="0" l="0" r="0" t="0"/>
          <a:stretch/>
        </p:blipFill>
        <p:spPr>
          <a:xfrm>
            <a:off x="594360" y="708846"/>
            <a:ext cx="8012430" cy="37600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4"/>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Machine Processes</a:t>
            </a:r>
            <a:endParaRPr/>
          </a:p>
        </p:txBody>
      </p:sp>
      <p:sp>
        <p:nvSpPr>
          <p:cNvPr id="226" name="Google Shape;226;p24"/>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Scripting and Programming Summarization </a:t>
            </a:r>
            <a:endParaRPr b="0" i="0" sz="1400" u="none" cap="none" strike="noStrike">
              <a:solidFill>
                <a:srgbClr val="000000"/>
              </a:solidFill>
              <a:latin typeface="Arial"/>
              <a:ea typeface="Arial"/>
              <a:cs typeface="Arial"/>
              <a:sym typeface="Arial"/>
            </a:endParaRPr>
          </a:p>
        </p:txBody>
      </p:sp>
      <p:sp>
        <p:nvSpPr>
          <p:cNvPr id="227" name="Google Shape;227;p24"/>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5"/>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Machine Processes</a:t>
            </a:r>
            <a:endParaRPr/>
          </a:p>
        </p:txBody>
      </p:sp>
      <p:sp>
        <p:nvSpPr>
          <p:cNvPr id="233" name="Google Shape;233;p25"/>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5"/>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3000" u="none" cap="none" strike="noStrike">
                <a:solidFill>
                  <a:srgbClr val="003F7F"/>
                </a:solidFill>
                <a:latin typeface="Raleway"/>
                <a:ea typeface="Raleway"/>
                <a:cs typeface="Raleway"/>
                <a:sym typeface="Raleway"/>
              </a:rPr>
              <a:t>Data Mining</a:t>
            </a:r>
            <a:endParaRPr/>
          </a:p>
        </p:txBody>
      </p:sp>
      <p:sp>
        <p:nvSpPr>
          <p:cNvPr id="235" name="Google Shape;235;p25"/>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Harvesting</a:t>
            </a:r>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Normalizing</a:t>
            </a:r>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Corpus for analysis </a:t>
            </a:r>
            <a:endParaRPr/>
          </a:p>
          <a:p>
            <a:pPr indent="0" lvl="0" marL="0" marR="0" rtl="0" algn="l">
              <a:lnSpc>
                <a:spcPct val="100000"/>
              </a:lnSpc>
              <a:spcBef>
                <a:spcPts val="0"/>
              </a:spcBef>
              <a:spcAft>
                <a:spcPts val="0"/>
              </a:spcAft>
              <a:buNone/>
            </a:pPr>
            <a:r>
              <a:rPr b="0" i="0" lang="en" sz="1800" u="none" cap="none" strike="noStrike">
                <a:solidFill>
                  <a:srgbClr val="003F7F"/>
                </a:solidFill>
                <a:latin typeface="Raleway"/>
                <a:ea typeface="Raleway"/>
                <a:cs typeface="Raleway"/>
                <a:sym typeface="Raleway"/>
              </a:rPr>
              <a:t>- PubMed </a:t>
            </a:r>
            <a:r>
              <a:rPr b="0" i="0" lang="en" sz="900" u="none" cap="none" strike="noStrike">
                <a:solidFill>
                  <a:srgbClr val="003F7F"/>
                </a:solidFill>
                <a:latin typeface="Raleway"/>
                <a:ea typeface="Raleway"/>
                <a:cs typeface="Raleway"/>
                <a:sym typeface="Raleway"/>
              </a:rPr>
              <a:t>(STEM)</a:t>
            </a:r>
            <a:endParaRPr/>
          </a:p>
          <a:p>
            <a:pPr indent="0" lvl="0" marL="0" marR="0" rtl="0" algn="l">
              <a:lnSpc>
                <a:spcPct val="100000"/>
              </a:lnSpc>
              <a:spcBef>
                <a:spcPts val="0"/>
              </a:spcBef>
              <a:spcAft>
                <a:spcPts val="0"/>
              </a:spcAft>
              <a:buNone/>
            </a:pPr>
            <a:r>
              <a:rPr b="0" i="0" lang="en" sz="1800" u="none" cap="none" strike="noStrike">
                <a:solidFill>
                  <a:srgbClr val="003F7F"/>
                </a:solidFill>
                <a:latin typeface="Raleway"/>
                <a:ea typeface="Raleway"/>
                <a:cs typeface="Raleway"/>
                <a:sym typeface="Raleway"/>
              </a:rPr>
              <a:t>- Web of Science </a:t>
            </a:r>
            <a:r>
              <a:rPr b="0" i="0" lang="en" sz="900" u="none" cap="none" strike="noStrike">
                <a:solidFill>
                  <a:srgbClr val="003F7F"/>
                </a:solidFill>
                <a:latin typeface="Raleway"/>
                <a:ea typeface="Raleway"/>
                <a:cs typeface="Raleway"/>
                <a:sym typeface="Raleway"/>
              </a:rPr>
              <a:t>(STEM)</a:t>
            </a:r>
            <a:endParaRPr/>
          </a:p>
          <a:p>
            <a:pPr indent="0" lvl="0" marL="0" marR="0" rtl="0" algn="l">
              <a:lnSpc>
                <a:spcPct val="100000"/>
              </a:lnSpc>
              <a:spcBef>
                <a:spcPts val="0"/>
              </a:spcBef>
              <a:spcAft>
                <a:spcPts val="0"/>
              </a:spcAft>
              <a:buNone/>
            </a:pPr>
            <a:r>
              <a:rPr b="0" i="0" lang="en" sz="1800" u="none" cap="none" strike="noStrike">
                <a:solidFill>
                  <a:srgbClr val="003F7F"/>
                </a:solidFill>
                <a:latin typeface="Raleway"/>
                <a:ea typeface="Raleway"/>
                <a:cs typeface="Raleway"/>
                <a:sym typeface="Raleway"/>
              </a:rPr>
              <a:t> - IEEE Xplore </a:t>
            </a:r>
            <a:r>
              <a:rPr b="0" i="0" lang="en" sz="900" u="none" cap="none" strike="noStrike">
                <a:solidFill>
                  <a:srgbClr val="003F7F"/>
                </a:solidFill>
                <a:latin typeface="Raleway"/>
                <a:ea typeface="Raleway"/>
                <a:cs typeface="Raleway"/>
                <a:sym typeface="Raleway"/>
              </a:rPr>
              <a:t>(STEM)</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800" u="none" cap="none" strike="noStrike">
                <a:solidFill>
                  <a:srgbClr val="003F7F"/>
                </a:solidFill>
                <a:latin typeface="Raleway"/>
                <a:ea typeface="Raleway"/>
                <a:cs typeface="Raleway"/>
                <a:sym typeface="Raleway"/>
              </a:rPr>
              <a:t>- Academic Search Complete </a:t>
            </a:r>
            <a:r>
              <a:rPr b="0" i="0" lang="en" sz="900" u="none" cap="none" strike="noStrike">
                <a:solidFill>
                  <a:srgbClr val="003F7F"/>
                </a:solidFill>
                <a:latin typeface="Raleway"/>
                <a:ea typeface="Raleway"/>
                <a:cs typeface="Raleway"/>
                <a:sym typeface="Raleway"/>
              </a:rPr>
              <a:t>(Social Sciences, Humanities)</a:t>
            </a:r>
            <a:endParaRPr/>
          </a:p>
          <a:p>
            <a:pPr indent="0" lvl="0" marL="0" marR="0" rtl="0" algn="l">
              <a:lnSpc>
                <a:spcPct val="100000"/>
              </a:lnSpc>
              <a:spcBef>
                <a:spcPts val="0"/>
              </a:spcBef>
              <a:spcAft>
                <a:spcPts val="0"/>
              </a:spcAft>
              <a:buNone/>
            </a:pPr>
            <a:r>
              <a:rPr b="0" i="0" lang="en" sz="1800" u="none" cap="none" strike="noStrike">
                <a:solidFill>
                  <a:srgbClr val="003F7F"/>
                </a:solidFill>
                <a:latin typeface="Raleway"/>
                <a:ea typeface="Raleway"/>
                <a:cs typeface="Raleway"/>
                <a:sym typeface="Raleway"/>
              </a:rPr>
              <a:t>- JSTOR</a:t>
            </a:r>
            <a:r>
              <a:rPr b="0" i="0" lang="en" sz="900" u="none" cap="none" strike="noStrike">
                <a:solidFill>
                  <a:srgbClr val="003F7F"/>
                </a:solidFill>
                <a:latin typeface="Raleway"/>
                <a:ea typeface="Raleway"/>
                <a:cs typeface="Raleway"/>
                <a:sym typeface="Raleway"/>
              </a:rPr>
              <a:t> (Social Sciences, Humanities)</a:t>
            </a:r>
            <a:endParaRPr b="0" i="0" sz="9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18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6"/>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Machine Processes (Code)</a:t>
            </a:r>
            <a:endParaRPr/>
          </a:p>
        </p:txBody>
      </p:sp>
      <p:sp>
        <p:nvSpPr>
          <p:cNvPr id="241" name="Google Shape;241;p26"/>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6"/>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3000" u="none" cap="none" strike="noStrike">
                <a:solidFill>
                  <a:srgbClr val="003F7F"/>
                </a:solidFill>
                <a:latin typeface="Raleway"/>
                <a:ea typeface="Raleway"/>
                <a:cs typeface="Raleway"/>
                <a:sym typeface="Raleway"/>
              </a:rPr>
              <a:t>Data Mining</a:t>
            </a:r>
            <a:endParaRPr/>
          </a:p>
        </p:txBody>
      </p:sp>
      <p:sp>
        <p:nvSpPr>
          <p:cNvPr id="243" name="Google Shape;243;p26"/>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Harvesting</a:t>
            </a:r>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Normalizing</a:t>
            </a:r>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2100" u="sng" cap="none" strike="noStrike">
                <a:solidFill>
                  <a:srgbClr val="003F7F"/>
                </a:solidFill>
                <a:latin typeface="Raleway"/>
                <a:ea typeface="Raleway"/>
                <a:cs typeface="Raleway"/>
                <a:sym typeface="Raleway"/>
                <a:hlinkClick r:id="rId3">
                  <a:extLst>
                    <a:ext uri="{A12FA001-AC4F-418D-AE19-62706E023703}">
                      <ahyp:hlinkClr val="tx"/>
                    </a:ext>
                  </a:extLst>
                </a:hlinkClick>
              </a:rPr>
              <a:t>CERMINE Java Library</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1400" u="sng" cap="none" strike="noStrike">
                <a:solidFill>
                  <a:srgbClr val="000000"/>
                </a:solidFill>
                <a:latin typeface="Courier New"/>
                <a:ea typeface="Courier New"/>
                <a:cs typeface="Courier New"/>
                <a:sym typeface="Courier New"/>
                <a:hlinkClick r:id="rId4">
                  <a:extLst>
                    <a:ext uri="{A12FA001-AC4F-418D-AE19-62706E023703}">
                      <ahyp:hlinkClr val="tx"/>
                    </a:ext>
                  </a:extLst>
                </a:hlinkClick>
              </a:rPr>
              <a:t>scripts</a:t>
            </a:r>
            <a:r>
              <a:rPr b="0" i="0" lang="en" sz="1400" u="none" cap="none" strike="noStrike">
                <a:solidFill>
                  <a:srgbClr val="000000"/>
                </a:solidFill>
                <a:latin typeface="Courier New"/>
                <a:ea typeface="Courier New"/>
                <a:cs typeface="Courier New"/>
                <a:sym typeface="Courier New"/>
              </a:rPr>
              <a:t>/Cermine-Cleanup.py </a:t>
            </a:r>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7"/>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Machine Processes</a:t>
            </a:r>
            <a:endParaRPr/>
          </a:p>
        </p:txBody>
      </p:sp>
      <p:sp>
        <p:nvSpPr>
          <p:cNvPr id="249" name="Google Shape;249;p27"/>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7"/>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3000" u="none" cap="none" strike="noStrike">
                <a:solidFill>
                  <a:srgbClr val="003F7F"/>
                </a:solidFill>
                <a:latin typeface="Raleway"/>
                <a:ea typeface="Raleway"/>
                <a:cs typeface="Raleway"/>
                <a:sym typeface="Raleway"/>
              </a:rPr>
              <a:t>Text Processing + Analysis</a:t>
            </a:r>
            <a:endParaRPr/>
          </a:p>
        </p:txBody>
      </p:sp>
      <p:sp>
        <p:nvSpPr>
          <p:cNvPr id="251" name="Google Shape;251;p27"/>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Natural Language Processing</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Evaluating Language Accessibility</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Snapshot article</a:t>
            </a:r>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8"/>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Machine Processes (Code)</a:t>
            </a:r>
            <a:endParaRPr/>
          </a:p>
        </p:txBody>
      </p:sp>
      <p:sp>
        <p:nvSpPr>
          <p:cNvPr id="257" name="Google Shape;257;p28"/>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8"/>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3000" u="none" cap="none" strike="noStrike">
                <a:solidFill>
                  <a:srgbClr val="003F7F"/>
                </a:solidFill>
                <a:latin typeface="Raleway"/>
                <a:ea typeface="Raleway"/>
                <a:cs typeface="Raleway"/>
                <a:sym typeface="Raleway"/>
              </a:rPr>
              <a:t>Text Processing + Analysis</a:t>
            </a:r>
            <a:endParaRPr/>
          </a:p>
        </p:txBody>
      </p:sp>
      <p:sp>
        <p:nvSpPr>
          <p:cNvPr id="259" name="Google Shape;259;p28"/>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Natural Language Processing</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POS tagging, Vectors for ranking sentences</a:t>
            </a:r>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Python Natural Language Toolkit</a:t>
            </a:r>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3F7F"/>
                </a:solidFill>
                <a:latin typeface="Raleway"/>
                <a:ea typeface="Raleway"/>
                <a:cs typeface="Raleway"/>
                <a:sym typeface="Raleway"/>
              </a:rPr>
              <a:t>(NLTK)</a:t>
            </a:r>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1400" u="none" cap="none" strike="noStrike">
                <a:solidFill>
                  <a:srgbClr val="000000"/>
                </a:solidFill>
                <a:latin typeface="Courier New"/>
                <a:ea typeface="Courier New"/>
                <a:cs typeface="Courier New"/>
                <a:sym typeface="Courier New"/>
              </a:rPr>
              <a:t>/</a:t>
            </a:r>
            <a:r>
              <a:rPr b="0" i="0" lang="en" sz="1400" u="sng" cap="none" strike="noStrike">
                <a:solidFill>
                  <a:srgbClr val="000000"/>
                </a:solidFill>
                <a:latin typeface="Courier New"/>
                <a:ea typeface="Courier New"/>
                <a:cs typeface="Courier New"/>
                <a:sym typeface="Courier New"/>
                <a:hlinkClick r:id="rId3">
                  <a:extLst>
                    <a:ext uri="{A12FA001-AC4F-418D-AE19-62706E023703}">
                      <ahyp:hlinkClr val="tx"/>
                    </a:ext>
                  </a:extLst>
                </a:hlinkClick>
              </a:rPr>
              <a:t>scripts</a:t>
            </a:r>
            <a:r>
              <a:rPr b="0" i="0" lang="en" sz="1400" u="none" cap="none" strike="noStrike">
                <a:solidFill>
                  <a:srgbClr val="000000"/>
                </a:solidFill>
                <a:latin typeface="Courier New"/>
                <a:ea typeface="Courier New"/>
                <a:cs typeface="Courier New"/>
                <a:sym typeface="Courier New"/>
              </a:rPr>
              <a:t>/Sumzor.py </a:t>
            </a:r>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9"/>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Creating a "snapshot" article</a:t>
            </a:r>
            <a:endParaRPr/>
          </a:p>
        </p:txBody>
      </p:sp>
      <p:sp>
        <p:nvSpPr>
          <p:cNvPr id="265" name="Google Shape;265;p29"/>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Machine processes +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Schema.org markup.</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t/>
            </a:r>
            <a:endParaRPr b="0" i="0" sz="3600" u="none" cap="none" strike="noStrike">
              <a:solidFill>
                <a:srgbClr val="003F7F"/>
              </a:solidFill>
              <a:latin typeface="Raleway"/>
              <a:ea typeface="Raleway"/>
              <a:cs typeface="Raleway"/>
              <a:sym typeface="Raleway"/>
            </a:endParaRPr>
          </a:p>
          <a:p>
            <a:pPr indent="0" lvl="0" marL="0" marR="0" rtl="0" algn="ctr">
              <a:lnSpc>
                <a:spcPct val="150000"/>
              </a:lnSpc>
              <a:spcBef>
                <a:spcPts val="0"/>
              </a:spcBef>
              <a:spcAft>
                <a:spcPts val="0"/>
              </a:spcAft>
              <a:buNone/>
            </a:pPr>
            <a:r>
              <a:rPr b="0" i="0" lang="en" sz="1800" u="sng" cap="none" strike="noStrike">
                <a:solidFill>
                  <a:srgbClr val="003F7F"/>
                </a:solidFill>
                <a:latin typeface="Raleway"/>
                <a:ea typeface="Raleway"/>
                <a:cs typeface="Raleway"/>
                <a:sym typeface="Raleway"/>
                <a:hlinkClick r:id="rId3">
                  <a:extLst>
                    <a:ext uri="{A12FA001-AC4F-418D-AE19-62706E023703}">
                      <ahyp:hlinkClr val="tx"/>
                    </a:ext>
                  </a:extLst>
                </a:hlinkClick>
              </a:rPr>
              <a:t>ScholarlyArticle</a:t>
            </a:r>
            <a:r>
              <a:rPr b="0" i="0" lang="en" sz="1800" u="none" cap="none" strike="noStrike">
                <a:solidFill>
                  <a:srgbClr val="003F7F"/>
                </a:solidFill>
                <a:latin typeface="Raleway"/>
                <a:ea typeface="Raleway"/>
                <a:cs typeface="Raleway"/>
                <a:sym typeface="Raleway"/>
              </a:rPr>
              <a:t>, </a:t>
            </a:r>
            <a:r>
              <a:rPr b="0" i="0" lang="en" sz="1800" u="sng" cap="none" strike="noStrike">
                <a:solidFill>
                  <a:srgbClr val="003F7F"/>
                </a:solidFill>
                <a:latin typeface="Raleway"/>
                <a:ea typeface="Raleway"/>
                <a:cs typeface="Raleway"/>
                <a:sym typeface="Raleway"/>
                <a:hlinkClick r:id="rId4">
                  <a:extLst>
                    <a:ext uri="{A12FA001-AC4F-418D-AE19-62706E023703}">
                      <ahyp:hlinkClr val="tx"/>
                    </a:ext>
                  </a:extLst>
                </a:hlinkClick>
              </a:rPr>
              <a:t>NewsArticle</a:t>
            </a:r>
            <a:endParaRPr b="0" i="0" sz="2800" u="none" cap="none" strike="noStrike">
              <a:solidFill>
                <a:srgbClr val="003F7F"/>
              </a:solidFill>
              <a:latin typeface="Raleway"/>
              <a:ea typeface="Raleway"/>
              <a:cs typeface="Raleway"/>
              <a:sym typeface="Raleway"/>
            </a:endParaRPr>
          </a:p>
        </p:txBody>
      </p:sp>
      <p:sp>
        <p:nvSpPr>
          <p:cNvPr id="266" name="Google Shape;266;p29"/>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9"/>
          <p:cNvSpPr txBox="1"/>
          <p:nvPr/>
        </p:nvSpPr>
        <p:spPr>
          <a:xfrm>
            <a:off x="3200400" y="2343150"/>
            <a:ext cx="2743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ph type="title"/>
          </p:nvPr>
        </p:nvSpPr>
        <p:spPr>
          <a:xfrm>
            <a:off x="490250" y="488250"/>
            <a:ext cx="73932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
              <a:t>Research</a:t>
            </a:r>
            <a:endParaRPr/>
          </a:p>
          <a:p>
            <a:pPr indent="0" lvl="0" marL="0" rtl="0" algn="l">
              <a:lnSpc>
                <a:spcPct val="100000"/>
              </a:lnSpc>
              <a:spcBef>
                <a:spcPts val="0"/>
              </a:spcBef>
              <a:spcAft>
                <a:spcPts val="0"/>
              </a:spcAft>
              <a:buSzPts val="6000"/>
              <a:buNone/>
            </a:pPr>
            <a:r>
              <a:rPr lang="en"/>
              <a:t>Motivation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0"/>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Creating a "snapshot" article</a:t>
            </a:r>
            <a:endParaRPr/>
          </a:p>
        </p:txBody>
      </p:sp>
      <p:sp>
        <p:nvSpPr>
          <p:cNvPr id="273" name="Google Shape;273;p30"/>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30"/>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holarlyArticle&#10;A Schema.org Type&#10;Thing &gt; CreativeWork &gt; Article &gt; ScholarlyArticle&#10;&#10;A scholarly article." id="275" name="Google Shape;275;p30" title="Screenshot of Schema.org ScholarlyArticle HTML markup"/>
          <p:cNvPicPr preferRelativeResize="0"/>
          <p:nvPr/>
        </p:nvPicPr>
        <p:blipFill rotWithShape="1">
          <a:blip r:embed="rId3">
            <a:alphaModFix/>
          </a:blip>
          <a:srcRect b="0" l="0" r="0" t="0"/>
          <a:stretch/>
        </p:blipFill>
        <p:spPr>
          <a:xfrm>
            <a:off x="594360" y="708846"/>
            <a:ext cx="8012430" cy="37600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1"/>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Optimizing Scholarship for Citizen Audiences and Discovery</a:t>
            </a:r>
            <a:endParaRPr/>
          </a:p>
        </p:txBody>
      </p:sp>
      <p:sp>
        <p:nvSpPr>
          <p:cNvPr id="281" name="Google Shape;281;p31"/>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2 to 3 Sentence Summary</a:t>
            </a:r>
            <a:endParaRPr/>
          </a:p>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Readability Score of 60</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Search Engine Optimization</a:t>
            </a:r>
            <a:endParaRPr/>
          </a:p>
        </p:txBody>
      </p:sp>
      <p:sp>
        <p:nvSpPr>
          <p:cNvPr id="282" name="Google Shape;282;p31"/>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2"/>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Summarizing Research – Original Article</a:t>
            </a:r>
            <a:endParaRPr/>
          </a:p>
        </p:txBody>
      </p:sp>
      <p:sp>
        <p:nvSpPr>
          <p:cNvPr id="288" name="Google Shape;288;p32"/>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ext showing abstract for article: Evaluating the Utility of Species Distribution Models in Informing Climate Change-Resilient Grassland Restoration Strategy&#10;&#10;https://doi.org/10.3389/fevo.2019.00033 " id="289" name="Google Shape;289;p32" title="Text showing abstract for article: Evaluating the Utility of Species Distribution Models in Informing Climate Change-Resilient Grassland Restoration Strategy"/>
          <p:cNvPicPr preferRelativeResize="0"/>
          <p:nvPr/>
        </p:nvPicPr>
        <p:blipFill rotWithShape="1">
          <a:blip r:embed="rId3">
            <a:alphaModFix/>
          </a:blip>
          <a:srcRect b="0" l="0" r="0" t="0"/>
          <a:stretch/>
        </p:blipFill>
        <p:spPr>
          <a:xfrm>
            <a:off x="1052348" y="719927"/>
            <a:ext cx="5965277" cy="382681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3"/>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Research in Practice – Template Article</a:t>
            </a:r>
            <a:endParaRPr/>
          </a:p>
        </p:txBody>
      </p:sp>
      <p:sp>
        <p:nvSpPr>
          <p:cNvPr id="295" name="Google Shape;295;p33"/>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ext showing the MSU snapshot article with an example of the summary, important sentences, prioritized keywords created through the abstractive summarization machine processing of the original article." id="296" name="Google Shape;296;p33" title="Screenshot of text showing the MSU snapshot article"/>
          <p:cNvPicPr preferRelativeResize="0"/>
          <p:nvPr/>
        </p:nvPicPr>
        <p:blipFill rotWithShape="1">
          <a:blip r:embed="rId3">
            <a:alphaModFix/>
          </a:blip>
          <a:srcRect b="0" l="0" r="0" t="0"/>
          <a:stretch/>
        </p:blipFill>
        <p:spPr>
          <a:xfrm>
            <a:off x="1229710" y="748578"/>
            <a:ext cx="5984984" cy="3808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4"/>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Optimizing Scholarship for Citizen Audiences and Discovery</a:t>
            </a:r>
            <a:endParaRPr/>
          </a:p>
        </p:txBody>
      </p:sp>
      <p:sp>
        <p:nvSpPr>
          <p:cNvPr id="302" name="Google Shape;302;p34"/>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Accessible Research</a:t>
            </a:r>
            <a:endParaRPr/>
          </a:p>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Translating Concepts</a:t>
            </a:r>
            <a:endParaRPr/>
          </a:p>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Findable Research</a:t>
            </a:r>
            <a:endParaRPr/>
          </a:p>
        </p:txBody>
      </p:sp>
      <p:sp>
        <p:nvSpPr>
          <p:cNvPr id="303" name="Google Shape;303;p34"/>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5"/>
          <p:cNvSpPr txBox="1"/>
          <p:nvPr>
            <p:ph type="title"/>
          </p:nvPr>
        </p:nvSpPr>
        <p:spPr>
          <a:xfrm>
            <a:off x="490250" y="488250"/>
            <a:ext cx="73932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Font typeface="Raleway"/>
              <a:buNone/>
            </a:pPr>
            <a:r>
              <a:rPr lang="en"/>
              <a:t>Challenges +</a:t>
            </a:r>
            <a:br>
              <a:rPr lang="en"/>
            </a:br>
            <a:r>
              <a:rPr lang="en"/>
              <a:t>Opportunities</a:t>
            </a:r>
            <a:endParaRPr/>
          </a:p>
          <a:p>
            <a:pPr indent="0" lvl="0" marL="0" rtl="0" algn="l">
              <a:lnSpc>
                <a:spcPct val="100000"/>
              </a:lnSpc>
              <a:spcBef>
                <a:spcPts val="0"/>
              </a:spcBef>
              <a:spcAft>
                <a:spcPts val="0"/>
              </a:spcAft>
              <a:buSzPts val="6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6"/>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Challenges + Opportunities</a:t>
            </a:r>
            <a:endParaRPr/>
          </a:p>
        </p:txBody>
      </p:sp>
      <p:sp>
        <p:nvSpPr>
          <p:cNvPr id="314" name="Google Shape;314;p36"/>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6"/>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3F7F"/>
                </a:solidFill>
                <a:latin typeface="Raleway"/>
                <a:ea typeface="Raleway"/>
                <a:cs typeface="Raleway"/>
                <a:sym typeface="Raleway"/>
              </a:rPr>
              <a:t>Challenges...</a:t>
            </a:r>
            <a:endParaRPr/>
          </a:p>
        </p:txBody>
      </p:sp>
      <p:sp>
        <p:nvSpPr>
          <p:cNvPr id="316" name="Google Shape;316;p36"/>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Data sources for articles</a:t>
            </a:r>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Evaluating the NLP model</a:t>
            </a:r>
            <a:endParaRPr/>
          </a:p>
          <a:p>
            <a:pPr indent="-34290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3F7F"/>
                </a:solidFill>
                <a:latin typeface="Raleway"/>
                <a:ea typeface="Raleway"/>
                <a:cs typeface="Raleway"/>
                <a:sym typeface="Raleway"/>
              </a:rPr>
              <a:t>Are the summarizations correct?</a:t>
            </a:r>
            <a:endParaRPr/>
          </a:p>
          <a:p>
            <a:pPr indent="-34290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3F7F"/>
                </a:solidFill>
                <a:latin typeface="Raleway"/>
                <a:ea typeface="Raleway"/>
                <a:cs typeface="Raleway"/>
                <a:sym typeface="Raleway"/>
              </a:rPr>
              <a:t>Is it finding important sentences?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3F7F"/>
                </a:solidFill>
                <a:latin typeface="Raleway"/>
                <a:ea typeface="Raleway"/>
                <a:cs typeface="Raleway"/>
                <a:sym typeface="Raleway"/>
              </a:rPr>
              <a:t>Can we adjust reading levels?</a:t>
            </a:r>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7"/>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Challenges + Opportunities</a:t>
            </a:r>
            <a:endParaRPr/>
          </a:p>
        </p:txBody>
      </p:sp>
      <p:sp>
        <p:nvSpPr>
          <p:cNvPr id="322" name="Google Shape;322;p37"/>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7"/>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3F7F"/>
                </a:solidFill>
                <a:latin typeface="Raleway"/>
                <a:ea typeface="Raleway"/>
                <a:cs typeface="Raleway"/>
                <a:sym typeface="Raleway"/>
              </a:rPr>
              <a:t>Opportunities...</a:t>
            </a:r>
            <a:endParaRPr/>
          </a:p>
        </p:txBody>
      </p:sp>
      <p:sp>
        <p:nvSpPr>
          <p:cNvPr id="324" name="Google Shape;324;p37"/>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New partnerships</a:t>
            </a:r>
            <a:endParaRPr/>
          </a:p>
          <a:p>
            <a:pPr indent="-34290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3F7F"/>
                </a:solidFill>
                <a:latin typeface="Raleway"/>
                <a:ea typeface="Raleway"/>
                <a:cs typeface="Raleway"/>
                <a:sym typeface="Raleway"/>
              </a:rPr>
              <a:t>Applying summarization and markup model to MSU Research News</a:t>
            </a:r>
            <a:endParaRPr/>
          </a:p>
          <a:p>
            <a:pPr indent="0" lvl="0" marL="0" marR="0" rtl="0" algn="l">
              <a:lnSpc>
                <a:spcPct val="100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Benchmarking the snapshot article</a:t>
            </a:r>
            <a:endParaRPr b="0" i="0" sz="2100" u="none" cap="none" strike="noStrike">
              <a:solidFill>
                <a:srgbClr val="000000"/>
              </a:solidFill>
              <a:latin typeface="Raleway"/>
              <a:ea typeface="Raleway"/>
              <a:cs typeface="Raleway"/>
              <a:sym typeface="Raleway"/>
            </a:endParaRPr>
          </a:p>
          <a:p>
            <a:pPr indent="-34290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3F7F"/>
                </a:solidFill>
                <a:latin typeface="Raleway"/>
                <a:ea typeface="Raleway"/>
                <a:cs typeface="Raleway"/>
                <a:sym typeface="Raleway"/>
              </a:rPr>
              <a:t>Impacts and reach</a:t>
            </a:r>
            <a:endParaRPr b="0" i="0" sz="2100" u="none" cap="none" strike="noStrike">
              <a:solidFill>
                <a:srgbClr val="000000"/>
              </a:solidFill>
              <a:latin typeface="Raleway"/>
              <a:ea typeface="Raleway"/>
              <a:cs typeface="Raleway"/>
              <a:sym typeface="Raleway"/>
            </a:endParaRPr>
          </a:p>
          <a:p>
            <a:pPr indent="-34290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3F7F"/>
                </a:solidFill>
                <a:latin typeface="Raleway"/>
                <a:ea typeface="Raleway"/>
                <a:cs typeface="Raleway"/>
                <a:sym typeface="Raleway"/>
              </a:rPr>
              <a:t>Referrals to original research</a:t>
            </a:r>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8"/>
          <p:cNvSpPr txBox="1"/>
          <p:nvPr>
            <p:ph type="title"/>
          </p:nvPr>
        </p:nvSpPr>
        <p:spPr>
          <a:xfrm>
            <a:off x="490250" y="488250"/>
            <a:ext cx="73932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Font typeface="Raleway"/>
              <a:buNone/>
            </a:pPr>
            <a:r>
              <a:rPr lang="en"/>
              <a:t>Research Implications</a:t>
            </a:r>
            <a:endParaRPr/>
          </a:p>
          <a:p>
            <a:pPr indent="0" lvl="0" marL="0" rtl="0" algn="l">
              <a:lnSpc>
                <a:spcPct val="100000"/>
              </a:lnSpc>
              <a:spcBef>
                <a:spcPts val="0"/>
              </a:spcBef>
              <a:spcAft>
                <a:spcPts val="0"/>
              </a:spcAft>
              <a:buSzPts val="60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9"/>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Research Implications + Next Steps</a:t>
            </a:r>
            <a:endParaRPr/>
          </a:p>
        </p:txBody>
      </p:sp>
      <p:sp>
        <p:nvSpPr>
          <p:cNvPr id="335" name="Google Shape;335;p39"/>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39"/>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3F7F"/>
                </a:solidFill>
                <a:latin typeface="Raleway"/>
                <a:ea typeface="Raleway"/>
                <a:cs typeface="Raleway"/>
                <a:sym typeface="Raleway"/>
              </a:rPr>
              <a:t>Implications...</a:t>
            </a:r>
            <a:endParaRPr/>
          </a:p>
        </p:txBody>
      </p:sp>
      <p:sp>
        <p:nvSpPr>
          <p:cNvPr id="337" name="Google Shape;337;p39"/>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Changing how the library is viewed or integrated into the research enterprise.</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Understanding how or why scholars summarize their work.</a:t>
            </a:r>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2100" u="none" cap="none" strike="noStrike">
                <a:solidFill>
                  <a:srgbClr val="003F7F"/>
                </a:solidFill>
                <a:latin typeface="Raleway"/>
                <a:ea typeface="Raleway"/>
                <a:cs typeface="Raleway"/>
                <a:sym typeface="Raleway"/>
              </a:rPr>
              <a:t>Creating interdisciplinary communication through simplifying research expression.</a:t>
            </a:r>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100" u="none" cap="none" strike="noStrike">
              <a:solidFill>
                <a:srgbClr val="003F7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Research Motivation - Access</a:t>
            </a:r>
            <a:endParaRPr/>
          </a:p>
        </p:txBody>
      </p:sp>
      <p:sp>
        <p:nvSpPr>
          <p:cNvPr id="93" name="Google Shape;93;p4"/>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Access is essential to understanding.</a:t>
            </a:r>
            <a:endParaRPr b="0" i="0" sz="1400" u="none" cap="none" strike="noStrike">
              <a:solidFill>
                <a:srgbClr val="000000"/>
              </a:solidFill>
              <a:latin typeface="Arial"/>
              <a:ea typeface="Arial"/>
              <a:cs typeface="Arial"/>
              <a:sym typeface="Arial"/>
            </a:endParaRPr>
          </a:p>
        </p:txBody>
      </p:sp>
      <p:sp>
        <p:nvSpPr>
          <p:cNvPr id="94" name="Google Shape;94;p4"/>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0"/>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Research Implication</a:t>
            </a:r>
            <a:endParaRPr/>
          </a:p>
        </p:txBody>
      </p:sp>
      <p:sp>
        <p:nvSpPr>
          <p:cNvPr id="343" name="Google Shape;343;p40"/>
          <p:cNvSpPr txBox="1"/>
          <p:nvPr/>
        </p:nvSpPr>
        <p:spPr>
          <a:xfrm>
            <a:off x="566700" y="848950"/>
            <a:ext cx="7889700" cy="36402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0" i="0" lang="en" sz="2800" u="none" cap="none" strike="noStrike">
                <a:solidFill>
                  <a:srgbClr val="083C92"/>
                </a:solidFill>
                <a:latin typeface="Raleway"/>
                <a:ea typeface="Raleway"/>
                <a:cs typeface="Raleway"/>
                <a:sym typeface="Raleway"/>
              </a:rPr>
              <a:t>Positioning the library as a partner throughout the research process—acknowledging that scholarship is an ongoing conversation.</a:t>
            </a:r>
            <a:endParaRPr b="0" i="0" sz="1400" u="none" cap="none" strike="noStrike">
              <a:solidFill>
                <a:srgbClr val="083C92"/>
              </a:solidFill>
              <a:latin typeface="Raleway"/>
              <a:ea typeface="Raleway"/>
              <a:cs typeface="Raleway"/>
              <a:sym typeface="Raleway"/>
            </a:endParaRPr>
          </a:p>
          <a:p>
            <a:pPr indent="0" lvl="0" marL="0" marR="0" rtl="0" algn="ctr">
              <a:lnSpc>
                <a:spcPct val="150000"/>
              </a:lnSpc>
              <a:spcBef>
                <a:spcPts val="0"/>
              </a:spcBef>
              <a:spcAft>
                <a:spcPts val="0"/>
              </a:spcAft>
              <a:buClr>
                <a:srgbClr val="000000"/>
              </a:buClr>
              <a:buSzPts val="4800"/>
              <a:buFont typeface="Arial"/>
              <a:buNone/>
            </a:pPr>
            <a:r>
              <a:t/>
            </a:r>
            <a:endParaRPr b="0" i="0" sz="4800" u="none" cap="none" strike="noStrike">
              <a:solidFill>
                <a:srgbClr val="003F7F"/>
              </a:solidFill>
              <a:latin typeface="Raleway"/>
              <a:ea typeface="Raleway"/>
              <a:cs typeface="Raleway"/>
              <a:sym typeface="Raleway"/>
            </a:endParaRPr>
          </a:p>
          <a:p>
            <a:pPr indent="0" lvl="0" marL="0" marR="0" rtl="0" algn="ctr">
              <a:lnSpc>
                <a:spcPct val="150000"/>
              </a:lnSpc>
              <a:spcBef>
                <a:spcPts val="0"/>
              </a:spcBef>
              <a:spcAft>
                <a:spcPts val="0"/>
              </a:spcAft>
              <a:buClr>
                <a:srgbClr val="000000"/>
              </a:buClr>
              <a:buSzPts val="4800"/>
              <a:buFont typeface="Arial"/>
              <a:buNone/>
            </a:pPr>
            <a:r>
              <a:t/>
            </a:r>
            <a:endParaRPr b="0" i="0" sz="4800" u="none" cap="none" strike="noStrike">
              <a:solidFill>
                <a:srgbClr val="003F7F"/>
              </a:solidFill>
              <a:latin typeface="Raleway"/>
              <a:ea typeface="Raleway"/>
              <a:cs typeface="Raleway"/>
              <a:sym typeface="Raleway"/>
            </a:endParaRPr>
          </a:p>
          <a:p>
            <a:pPr indent="0" lvl="0" marL="0" marR="0" rtl="0" algn="ctr">
              <a:lnSpc>
                <a:spcPct val="150000"/>
              </a:lnSpc>
              <a:spcBef>
                <a:spcPts val="0"/>
              </a:spcBef>
              <a:spcAft>
                <a:spcPts val="0"/>
              </a:spcAft>
              <a:buClr>
                <a:srgbClr val="000000"/>
              </a:buClr>
              <a:buSzPts val="4800"/>
              <a:buFont typeface="Arial"/>
              <a:buNone/>
            </a:pPr>
            <a:r>
              <a:t/>
            </a:r>
            <a:endParaRPr b="0" i="0" sz="4800" u="none" cap="none" strike="noStrike">
              <a:solidFill>
                <a:srgbClr val="003F7F"/>
              </a:solidFill>
              <a:latin typeface="Raleway"/>
              <a:ea typeface="Raleway"/>
              <a:cs typeface="Raleway"/>
              <a:sym typeface="Raleway"/>
            </a:endParaRPr>
          </a:p>
          <a:p>
            <a:pPr indent="0" lvl="0" marL="0" marR="0" rtl="0" algn="ctr">
              <a:lnSpc>
                <a:spcPct val="150000"/>
              </a:lnSpc>
              <a:spcBef>
                <a:spcPts val="0"/>
              </a:spcBef>
              <a:spcAft>
                <a:spcPts val="0"/>
              </a:spcAft>
              <a:buClr>
                <a:srgbClr val="000000"/>
              </a:buClr>
              <a:buSzPts val="4800"/>
              <a:buFont typeface="Arial"/>
              <a:buNone/>
            </a:pPr>
            <a:r>
              <a:t/>
            </a:r>
            <a:endParaRPr b="0" i="0" sz="4800" u="none" cap="none" strike="noStrike">
              <a:solidFill>
                <a:srgbClr val="003F7F"/>
              </a:solidFill>
              <a:latin typeface="Raleway"/>
              <a:ea typeface="Raleway"/>
              <a:cs typeface="Raleway"/>
              <a:sym typeface="Raleway"/>
            </a:endParaRPr>
          </a:p>
        </p:txBody>
      </p:sp>
      <p:sp>
        <p:nvSpPr>
          <p:cNvPr id="344" name="Google Shape;344;p40"/>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1"/>
          <p:cNvSpPr txBox="1"/>
          <p:nvPr>
            <p:ph idx="4294967295" type="title"/>
          </p:nvPr>
        </p:nvSpPr>
        <p:spPr>
          <a:xfrm>
            <a:off x="1458450" y="688697"/>
            <a:ext cx="6227100" cy="3181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sz="4000">
                <a:solidFill>
                  <a:srgbClr val="003F7F"/>
                </a:solidFill>
                <a:latin typeface="Raleway"/>
                <a:ea typeface="Raleway"/>
                <a:cs typeface="Raleway"/>
                <a:sym typeface="Raleway"/>
              </a:rPr>
              <a:t>**Thank you**</a:t>
            </a:r>
            <a:br>
              <a:rPr lang="en" sz="4000">
                <a:solidFill>
                  <a:srgbClr val="003F7F"/>
                </a:solidFill>
                <a:latin typeface="Raleway"/>
                <a:ea typeface="Raleway"/>
                <a:cs typeface="Raleway"/>
                <a:sym typeface="Raleway"/>
              </a:rPr>
            </a:br>
            <a:endParaRPr sz="4000">
              <a:solidFill>
                <a:srgbClr val="003F7F"/>
              </a:solidFill>
              <a:latin typeface="Raleway"/>
              <a:ea typeface="Raleway"/>
              <a:cs typeface="Raleway"/>
              <a:sym typeface="Raleway"/>
            </a:endParaRPr>
          </a:p>
          <a:p>
            <a:pPr indent="0" lvl="0" marL="0" rtl="0" algn="l">
              <a:lnSpc>
                <a:spcPct val="100000"/>
              </a:lnSpc>
              <a:spcBef>
                <a:spcPts val="0"/>
              </a:spcBef>
              <a:spcAft>
                <a:spcPts val="0"/>
              </a:spcAft>
              <a:buSzPts val="3200"/>
              <a:buNone/>
            </a:pPr>
            <a:r>
              <a:t/>
            </a:r>
            <a:endParaRPr sz="2600">
              <a:solidFill>
                <a:srgbClr val="003F7F"/>
              </a:solidFill>
              <a:latin typeface="Raleway"/>
              <a:ea typeface="Raleway"/>
              <a:cs typeface="Raleway"/>
              <a:sym typeface="Raleway"/>
            </a:endParaRPr>
          </a:p>
          <a:p>
            <a:pPr indent="0" lvl="0" marL="0" rtl="0" algn="ctr">
              <a:lnSpc>
                <a:spcPct val="100000"/>
              </a:lnSpc>
              <a:spcBef>
                <a:spcPts val="0"/>
              </a:spcBef>
              <a:spcAft>
                <a:spcPts val="0"/>
              </a:spcAft>
              <a:buSzPts val="3200"/>
              <a:buNone/>
            </a:pPr>
            <a:r>
              <a:rPr lang="en" sz="3000">
                <a:solidFill>
                  <a:srgbClr val="003F7F"/>
                </a:solidFill>
                <a:latin typeface="Raleway"/>
                <a:ea typeface="Raleway"/>
                <a:cs typeface="Raleway"/>
                <a:sym typeface="Raleway"/>
              </a:rPr>
              <a:t>Jason A. Clark</a:t>
            </a:r>
            <a:endParaRPr sz="3000">
              <a:solidFill>
                <a:srgbClr val="003F7F"/>
              </a:solidFill>
              <a:latin typeface="Raleway"/>
              <a:ea typeface="Raleway"/>
              <a:cs typeface="Raleway"/>
              <a:sym typeface="Raleway"/>
            </a:endParaRPr>
          </a:p>
          <a:p>
            <a:pPr indent="0" lvl="0" marL="0" rtl="0" algn="ctr">
              <a:lnSpc>
                <a:spcPct val="100000"/>
              </a:lnSpc>
              <a:spcBef>
                <a:spcPts val="0"/>
              </a:spcBef>
              <a:spcAft>
                <a:spcPts val="0"/>
              </a:spcAft>
              <a:buSzPts val="3200"/>
              <a:buNone/>
            </a:pPr>
            <a:r>
              <a:rPr lang="en" sz="3000">
                <a:solidFill>
                  <a:srgbClr val="003F7F"/>
                </a:solidFill>
                <a:latin typeface="Raleway"/>
                <a:ea typeface="Raleway"/>
                <a:cs typeface="Raleway"/>
                <a:sym typeface="Raleway"/>
              </a:rPr>
              <a:t>Leila Sterman</a:t>
            </a:r>
            <a:br>
              <a:rPr lang="en" sz="3000">
                <a:solidFill>
                  <a:srgbClr val="003F7F"/>
                </a:solidFill>
                <a:latin typeface="Raleway"/>
                <a:ea typeface="Raleway"/>
                <a:cs typeface="Raleway"/>
                <a:sym typeface="Raleway"/>
              </a:rPr>
            </a:br>
            <a:r>
              <a:rPr lang="en" sz="3000">
                <a:solidFill>
                  <a:srgbClr val="003F7F"/>
                </a:solidFill>
                <a:latin typeface="Raleway"/>
                <a:ea typeface="Raleway"/>
                <a:cs typeface="Raleway"/>
                <a:sym typeface="Raleway"/>
              </a:rPr>
              <a:t>Daniel Laden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2"/>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References and Follow-up Resources</a:t>
            </a:r>
            <a:endParaRPr/>
          </a:p>
        </p:txBody>
      </p:sp>
      <p:sp>
        <p:nvSpPr>
          <p:cNvPr id="355" name="Google Shape;355;p42"/>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2"/>
          <p:cNvSpPr txBox="1"/>
          <p:nvPr/>
        </p:nvSpPr>
        <p:spPr>
          <a:xfrm>
            <a:off x="74250" y="733675"/>
            <a:ext cx="8995500" cy="382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1600" u="none" cap="none" strike="noStrike">
                <a:solidFill>
                  <a:srgbClr val="083C92"/>
                </a:solidFill>
                <a:latin typeface="Raleway"/>
                <a:ea typeface="Raleway"/>
                <a:cs typeface="Raleway"/>
                <a:sym typeface="Raleway"/>
              </a:rPr>
              <a:t>MSU Researchers - Article Summarization Practices and Preferences</a:t>
            </a:r>
            <a:endParaRPr/>
          </a:p>
          <a:p>
            <a:pPr indent="-285750" lvl="0" marL="285750" marR="0" rtl="0" algn="l">
              <a:lnSpc>
                <a:spcPct val="100000"/>
              </a:lnSpc>
              <a:spcBef>
                <a:spcPts val="0"/>
              </a:spcBef>
              <a:spcAft>
                <a:spcPts val="0"/>
              </a:spcAft>
              <a:buClr>
                <a:srgbClr val="000000"/>
              </a:buClr>
              <a:buSzPts val="1600"/>
              <a:buFont typeface="Arial"/>
              <a:buChar char="•"/>
            </a:pPr>
            <a:r>
              <a:rPr b="0" i="0" lang="en" sz="1600" u="sng" cap="none" strike="noStrike">
                <a:solidFill>
                  <a:srgbClr val="083C92"/>
                </a:solidFill>
                <a:latin typeface="Raleway"/>
                <a:ea typeface="Raleway"/>
                <a:cs typeface="Raleway"/>
                <a:sym typeface="Raleway"/>
                <a:hlinkClick r:id="rId3">
                  <a:extLst>
                    <a:ext uri="{A12FA001-AC4F-418D-AE19-62706E023703}">
                      <ahyp:hlinkClr val="tx"/>
                    </a:ext>
                  </a:extLst>
                </a:hlinkClick>
              </a:rPr>
              <a:t>Survey questions</a:t>
            </a:r>
            <a:r>
              <a:rPr b="0" i="0" lang="en" sz="1600" u="none" cap="none" strike="noStrike">
                <a:solidFill>
                  <a:srgbClr val="083C92"/>
                </a:solidFill>
                <a:latin typeface="Raleway"/>
                <a:ea typeface="Raleway"/>
                <a:cs typeface="Raleway"/>
                <a:sym typeface="Raleway"/>
              </a:rPr>
              <a:t> </a:t>
            </a:r>
            <a:endParaRPr/>
          </a:p>
          <a:p>
            <a:pPr indent="-285750" lvl="0" marL="285750" marR="0" rtl="0" algn="l">
              <a:lnSpc>
                <a:spcPct val="100000"/>
              </a:lnSpc>
              <a:spcBef>
                <a:spcPts val="0"/>
              </a:spcBef>
              <a:spcAft>
                <a:spcPts val="0"/>
              </a:spcAft>
              <a:buClr>
                <a:srgbClr val="000000"/>
              </a:buClr>
              <a:buSzPts val="1600"/>
              <a:buFont typeface="Arial"/>
              <a:buChar char="•"/>
            </a:pPr>
            <a:r>
              <a:rPr b="0" i="0" lang="en" sz="1600" u="sng" cap="none" strike="noStrike">
                <a:solidFill>
                  <a:srgbClr val="083C92"/>
                </a:solidFill>
                <a:latin typeface="Raleway"/>
                <a:ea typeface="Raleway"/>
                <a:cs typeface="Raleway"/>
                <a:sym typeface="Raleway"/>
                <a:hlinkClick r:id="rId4">
                  <a:extLst>
                    <a:ext uri="{A12FA001-AC4F-418D-AE19-62706E023703}">
                      <ahyp:hlinkClr val="tx"/>
                    </a:ext>
                  </a:extLst>
                </a:hlinkClick>
              </a:rPr>
              <a:t>Survey responses</a:t>
            </a:r>
            <a:endParaRPr b="0" i="0" sz="1600" u="none" cap="none" strike="noStrike">
              <a:solidFill>
                <a:srgbClr val="083C92"/>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1600" u="none" cap="none" strike="noStrike">
              <a:solidFill>
                <a:schemeClr val="hlink"/>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1600" u="none" cap="none" strike="noStrike">
                <a:solidFill>
                  <a:schemeClr val="hlink"/>
                </a:solidFill>
                <a:latin typeface="Raleway"/>
                <a:ea typeface="Raleway"/>
                <a:cs typeface="Raleway"/>
                <a:sym typeface="Raleway"/>
              </a:rPr>
              <a:t>MSU Article Summarization - Working Code and Supporting Documents</a:t>
            </a:r>
            <a:endParaRPr b="0" i="0" sz="1600" u="none" cap="none" strike="noStrike">
              <a:solidFill>
                <a:schemeClr val="hlink"/>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 sz="1600" u="sng" cap="none" strike="noStrike">
                <a:solidFill>
                  <a:schemeClr val="hlink"/>
                </a:solidFill>
                <a:latin typeface="Raleway"/>
                <a:ea typeface="Raleway"/>
                <a:cs typeface="Raleway"/>
                <a:sym typeface="Raleway"/>
                <a:hlinkClick r:id="rId5"/>
              </a:rPr>
              <a:t>https://github.com/msulibrary/msu-article-summarization</a:t>
            </a:r>
            <a:endParaRPr b="0" i="0" sz="1600" u="none" cap="none" strike="noStrike">
              <a:solidFill>
                <a:schemeClr val="hlink"/>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1600" u="none" cap="none" strike="noStrike">
                <a:solidFill>
                  <a:srgbClr val="083C92"/>
                </a:solidFill>
                <a:latin typeface="Raleway"/>
                <a:ea typeface="Raleway"/>
                <a:cs typeface="Raleway"/>
                <a:sym typeface="Raleway"/>
              </a:rPr>
              <a:t>T. Xie, Y. Zhen, T. Li, C. Li and Y. Ge, "Self-supervised extractive text summarization for biomedical literatures," 2021 IEEE 9th International Conference on Healthcare Informatics (ICHI), 2021, pp. 503-504, doi: 10.1109/ICHI52183.2021.00091.</a:t>
            </a:r>
            <a:endParaRPr b="0" i="0" sz="1600" u="none" cap="none" strike="noStrike">
              <a:solidFill>
                <a:srgbClr val="083C9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rPr b="0" i="0" lang="en" sz="1600" u="none" cap="none" strike="noStrike">
                <a:solidFill>
                  <a:srgbClr val="083C92"/>
                </a:solidFill>
                <a:latin typeface="Raleway"/>
                <a:ea typeface="Raleway"/>
                <a:cs typeface="Raleway"/>
                <a:sym typeface="Raleway"/>
              </a:rPr>
              <a:t>Rahul, S. Adhikari and Monika, "NLP based Machine Learning Approaches for Text Summarization," 2020 Fourth International Conference on Computing Methodologies and Communication (ICCMC), 2020, pp. 535-538, doi: 10.1109/ICCMC48092.2020.ICCMC-00099.</a:t>
            </a:r>
            <a:endParaRPr b="0" i="0" sz="1600" u="none" cap="none" strike="noStrike">
              <a:solidFill>
                <a:srgbClr val="083C9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83C92"/>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1050" u="none" cap="none" strike="noStrike">
              <a:solidFill>
                <a:srgbClr val="083C92"/>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1000" u="none" cap="none" strike="noStrike">
              <a:solidFill>
                <a:srgbClr val="003F7F"/>
              </a:solidFill>
              <a:latin typeface="Raleway"/>
              <a:ea typeface="Raleway"/>
              <a:cs typeface="Raleway"/>
              <a:sym typeface="Raleway"/>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3"/>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Article Summarization Development  - Tools and Getting Started</a:t>
            </a:r>
            <a:endParaRPr/>
          </a:p>
        </p:txBody>
      </p:sp>
      <p:sp>
        <p:nvSpPr>
          <p:cNvPr id="362" name="Google Shape;362;p43"/>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3"/>
          <p:cNvSpPr txBox="1"/>
          <p:nvPr/>
        </p:nvSpPr>
        <p:spPr>
          <a:xfrm>
            <a:off x="628225" y="849500"/>
            <a:ext cx="8444700" cy="36540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Clr>
                <a:srgbClr val="003F7F"/>
              </a:buClr>
              <a:buSzPts val="2200"/>
              <a:buFont typeface="Raleway"/>
              <a:buChar char="●"/>
            </a:pPr>
            <a:r>
              <a:rPr b="0" i="0" lang="en" sz="1800" u="none" cap="none" strike="noStrike">
                <a:solidFill>
                  <a:srgbClr val="003F7F"/>
                </a:solidFill>
                <a:latin typeface="Raleway"/>
                <a:ea typeface="Raleway"/>
                <a:cs typeface="Raleway"/>
                <a:sym typeface="Raleway"/>
              </a:rPr>
              <a:t>Nanopublications</a:t>
            </a:r>
            <a:endParaRPr b="0" i="0" sz="1800" u="none" cap="none" strike="noStrike">
              <a:solidFill>
                <a:srgbClr val="003F7F"/>
              </a:solidFill>
              <a:latin typeface="Raleway"/>
              <a:ea typeface="Raleway"/>
              <a:cs typeface="Raleway"/>
              <a:sym typeface="Raleway"/>
            </a:endParaRPr>
          </a:p>
          <a:p>
            <a:pPr indent="-330200" lvl="1" marL="914400" marR="0" rtl="0" algn="l">
              <a:lnSpc>
                <a:spcPct val="100000"/>
              </a:lnSpc>
              <a:spcBef>
                <a:spcPts val="0"/>
              </a:spcBef>
              <a:spcAft>
                <a:spcPts val="0"/>
              </a:spcAft>
              <a:buClr>
                <a:srgbClr val="003F7F"/>
              </a:buClr>
              <a:buSzPts val="1600"/>
              <a:buFont typeface="Raleway"/>
              <a:buChar char="○"/>
            </a:pPr>
            <a:r>
              <a:rPr b="0" i="0" lang="en" sz="1600" u="sng" cap="none" strike="noStrike">
                <a:solidFill>
                  <a:srgbClr val="003F7F"/>
                </a:solidFill>
                <a:latin typeface="Raleway"/>
                <a:ea typeface="Raleway"/>
                <a:cs typeface="Raleway"/>
                <a:sym typeface="Raleway"/>
                <a:hlinkClick r:id="rId3">
                  <a:extLst>
                    <a:ext uri="{A12FA001-AC4F-418D-AE19-62706E023703}">
                      <ahyp:hlinkClr val="tx"/>
                    </a:ext>
                  </a:extLst>
                </a:hlinkClick>
              </a:rPr>
              <a:t>https://nanopub.org/wordpress/</a:t>
            </a:r>
            <a:endParaRPr b="0" i="0" sz="1600" u="none" cap="none" strike="noStrike">
              <a:solidFill>
                <a:srgbClr val="003F7F"/>
              </a:solidFill>
              <a:latin typeface="Raleway"/>
              <a:ea typeface="Raleway"/>
              <a:cs typeface="Raleway"/>
              <a:sym typeface="Raleway"/>
            </a:endParaRPr>
          </a:p>
          <a:p>
            <a:pPr indent="-228600" lvl="1" marL="914400" marR="0" rtl="0" algn="l">
              <a:lnSpc>
                <a:spcPct val="100000"/>
              </a:lnSpc>
              <a:spcBef>
                <a:spcPts val="0"/>
              </a:spcBef>
              <a:spcAft>
                <a:spcPts val="0"/>
              </a:spcAft>
              <a:buClr>
                <a:srgbClr val="003F7F"/>
              </a:buClr>
              <a:buSzPts val="2200"/>
              <a:buFont typeface="Raleway"/>
              <a:buNone/>
            </a:pPr>
            <a:r>
              <a:t/>
            </a:r>
            <a:endParaRPr b="0" i="0" sz="1800" u="sng" cap="none" strike="noStrike">
              <a:solidFill>
                <a:srgbClr val="003F7F"/>
              </a:solidFill>
              <a:latin typeface="Raleway"/>
              <a:ea typeface="Raleway"/>
              <a:cs typeface="Raleway"/>
              <a:sym typeface="Raleway"/>
            </a:endParaRPr>
          </a:p>
          <a:p>
            <a:pPr indent="-368300" lvl="0" marL="457200" marR="0" rtl="0" algn="l">
              <a:lnSpc>
                <a:spcPct val="100000"/>
              </a:lnSpc>
              <a:spcBef>
                <a:spcPts val="0"/>
              </a:spcBef>
              <a:spcAft>
                <a:spcPts val="0"/>
              </a:spcAft>
              <a:buClr>
                <a:srgbClr val="003F7F"/>
              </a:buClr>
              <a:buSzPts val="2200"/>
              <a:buFont typeface="Raleway"/>
              <a:buChar char="●"/>
            </a:pPr>
            <a:r>
              <a:rPr b="0" i="0" lang="en" sz="1800" u="none" cap="none" strike="noStrike">
                <a:solidFill>
                  <a:srgbClr val="003F7F"/>
                </a:solidFill>
                <a:latin typeface="Raleway"/>
                <a:ea typeface="Raleway"/>
                <a:cs typeface="Raleway"/>
                <a:sym typeface="Raleway"/>
              </a:rPr>
              <a:t>Readability Testing</a:t>
            </a:r>
            <a:endParaRPr b="0" i="0" sz="1800" u="none" cap="none" strike="noStrike">
              <a:solidFill>
                <a:srgbClr val="003F7F"/>
              </a:solidFill>
              <a:latin typeface="Raleway"/>
              <a:ea typeface="Raleway"/>
              <a:cs typeface="Raleway"/>
              <a:sym typeface="Raleway"/>
            </a:endParaRPr>
          </a:p>
          <a:p>
            <a:pPr indent="-330200" lvl="1" marL="914400" marR="0" rtl="0" algn="l">
              <a:lnSpc>
                <a:spcPct val="100000"/>
              </a:lnSpc>
              <a:spcBef>
                <a:spcPts val="0"/>
              </a:spcBef>
              <a:spcAft>
                <a:spcPts val="0"/>
              </a:spcAft>
              <a:buClr>
                <a:srgbClr val="003F7F"/>
              </a:buClr>
              <a:buSzPts val="1600"/>
              <a:buFont typeface="Raleway"/>
              <a:buChar char="○"/>
            </a:pPr>
            <a:r>
              <a:rPr b="0" i="0" lang="en" sz="1600" u="sng" cap="none" strike="noStrike">
                <a:solidFill>
                  <a:srgbClr val="003F7F"/>
                </a:solidFill>
                <a:latin typeface="Raleway"/>
                <a:ea typeface="Raleway"/>
                <a:cs typeface="Raleway"/>
                <a:sym typeface="Raleway"/>
                <a:hlinkClick r:id="rId4">
                  <a:extLst>
                    <a:ext uri="{A12FA001-AC4F-418D-AE19-62706E023703}">
                      <ahyp:hlinkClr val="tx"/>
                    </a:ext>
                  </a:extLst>
                </a:hlinkClick>
              </a:rPr>
              <a:t>https://www.online-utility.org/english/readability_test_and_improve.jsp</a:t>
            </a:r>
            <a:endParaRPr b="0" i="0" sz="1600" u="sng" cap="none" strike="noStrike">
              <a:solidFill>
                <a:srgbClr val="003F7F"/>
              </a:solidFill>
              <a:latin typeface="Raleway"/>
              <a:ea typeface="Raleway"/>
              <a:cs typeface="Raleway"/>
              <a:sym typeface="Raleway"/>
            </a:endParaRPr>
          </a:p>
          <a:p>
            <a:pPr indent="-228600" lvl="1" marL="914400" marR="0" rtl="0" algn="l">
              <a:lnSpc>
                <a:spcPct val="100000"/>
              </a:lnSpc>
              <a:spcBef>
                <a:spcPts val="0"/>
              </a:spcBef>
              <a:spcAft>
                <a:spcPts val="0"/>
              </a:spcAft>
              <a:buClr>
                <a:srgbClr val="003F7F"/>
              </a:buClr>
              <a:buSzPts val="2200"/>
              <a:buFont typeface="Raleway"/>
              <a:buNone/>
            </a:pPr>
            <a:r>
              <a:t/>
            </a:r>
            <a:endParaRPr b="0" i="0" sz="1800" u="sng" cap="none" strike="noStrike">
              <a:solidFill>
                <a:srgbClr val="003F7F"/>
              </a:solidFill>
              <a:latin typeface="Raleway"/>
              <a:ea typeface="Raleway"/>
              <a:cs typeface="Raleway"/>
              <a:sym typeface="Raleway"/>
            </a:endParaRPr>
          </a:p>
          <a:p>
            <a:pPr indent="-368300" lvl="0" marL="457200" marR="0" rtl="0" algn="l">
              <a:lnSpc>
                <a:spcPct val="100000"/>
              </a:lnSpc>
              <a:spcBef>
                <a:spcPts val="0"/>
              </a:spcBef>
              <a:spcAft>
                <a:spcPts val="0"/>
              </a:spcAft>
              <a:buClr>
                <a:srgbClr val="003F7F"/>
              </a:buClr>
              <a:buSzPts val="2200"/>
              <a:buFont typeface="Raleway"/>
              <a:buChar char="●"/>
            </a:pPr>
            <a:r>
              <a:rPr b="0" i="0" lang="en" sz="1800" u="none" cap="none" strike="noStrike">
                <a:solidFill>
                  <a:srgbClr val="003F7F"/>
                </a:solidFill>
                <a:latin typeface="Raleway"/>
                <a:ea typeface="Raleway"/>
                <a:cs typeface="Raleway"/>
                <a:sym typeface="Raleway"/>
              </a:rPr>
              <a:t>Understand Text Summarization and Create Your own Summarizer in Python</a:t>
            </a:r>
            <a:endParaRPr>
              <a:solidFill>
                <a:srgbClr val="003F7F"/>
              </a:solidFill>
            </a:endParaRPr>
          </a:p>
          <a:p>
            <a:pPr indent="-330200" lvl="1" marL="914400" marR="0" rtl="0" algn="l">
              <a:lnSpc>
                <a:spcPct val="100000"/>
              </a:lnSpc>
              <a:spcBef>
                <a:spcPts val="0"/>
              </a:spcBef>
              <a:spcAft>
                <a:spcPts val="0"/>
              </a:spcAft>
              <a:buClr>
                <a:srgbClr val="003F7F"/>
              </a:buClr>
              <a:buSzPts val="1600"/>
              <a:buFont typeface="Raleway"/>
              <a:buChar char="○"/>
            </a:pPr>
            <a:r>
              <a:rPr b="0" i="0" lang="en" sz="1600" u="sng" cap="none" strike="noStrike">
                <a:solidFill>
                  <a:srgbClr val="003F7F"/>
                </a:solidFill>
                <a:latin typeface="Raleway"/>
                <a:ea typeface="Raleway"/>
                <a:cs typeface="Raleway"/>
                <a:sym typeface="Raleway"/>
                <a:hlinkClick r:id="rId5">
                  <a:extLst>
                    <a:ext uri="{A12FA001-AC4F-418D-AE19-62706E023703}">
                      <ahyp:hlinkClr val="tx"/>
                    </a:ext>
                  </a:extLst>
                </a:hlinkClick>
              </a:rPr>
              <a:t>https://towardsdatascience.com/understand-text-summarization-and-create-your-own-summarizer-in-python-b26a9f09fc70</a:t>
            </a:r>
            <a:endParaRPr b="0" i="0" sz="1600" u="none" cap="none" strike="noStrike">
              <a:solidFill>
                <a:srgbClr val="003F7F"/>
              </a:solidFill>
              <a:latin typeface="Raleway"/>
              <a:ea typeface="Raleway"/>
              <a:cs typeface="Raleway"/>
              <a:sym typeface="Raleway"/>
            </a:endParaRPr>
          </a:p>
          <a:p>
            <a:pPr indent="0" lvl="0" marL="88900" marR="0" rtl="0" algn="l">
              <a:lnSpc>
                <a:spcPct val="100000"/>
              </a:lnSpc>
              <a:spcBef>
                <a:spcPts val="0"/>
              </a:spcBef>
              <a:spcAft>
                <a:spcPts val="0"/>
              </a:spcAft>
              <a:buNone/>
            </a:pPr>
            <a:r>
              <a:t/>
            </a:r>
            <a:endParaRPr b="0" i="0" sz="2200" u="none" cap="none" strike="noStrike">
              <a:solidFill>
                <a:srgbClr val="003F7F"/>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Research Motivation - Access</a:t>
            </a:r>
            <a:endParaRPr/>
          </a:p>
        </p:txBody>
      </p:sp>
      <p:sp>
        <p:nvSpPr>
          <p:cNvPr id="100" name="Google Shape;100;p5"/>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0" i="0" lang="en" sz="3600" u="none" cap="none" strike="noStrike">
                <a:solidFill>
                  <a:srgbClr val="003F7F"/>
                </a:solidFill>
                <a:latin typeface="Raleway"/>
                <a:ea typeface="Raleway"/>
                <a:cs typeface="Raleway"/>
                <a:sym typeface="Raleway"/>
              </a:rPr>
              <a:t>Translation takes effort. </a:t>
            </a:r>
            <a:endParaRPr/>
          </a:p>
          <a:p>
            <a:pPr indent="0" lvl="0" marL="0" marR="0" rtl="0" algn="ctr">
              <a:lnSpc>
                <a:spcPct val="150000"/>
              </a:lnSpc>
              <a:spcBef>
                <a:spcPts val="0"/>
              </a:spcBef>
              <a:spcAft>
                <a:spcPts val="0"/>
              </a:spcAft>
              <a:buNone/>
            </a:pPr>
            <a:r>
              <a:t/>
            </a:r>
            <a:endParaRPr b="0" i="0" sz="3600" u="none" cap="none" strike="noStrike">
              <a:solidFill>
                <a:srgbClr val="003F7F"/>
              </a:solidFill>
              <a:latin typeface="Raleway"/>
              <a:ea typeface="Raleway"/>
              <a:cs typeface="Raleway"/>
              <a:sym typeface="Raleway"/>
            </a:endParaRPr>
          </a:p>
          <a:p>
            <a:pPr indent="0" lvl="0" marL="0" marR="0" rtl="0" algn="ctr">
              <a:lnSpc>
                <a:spcPct val="150000"/>
              </a:lnSpc>
              <a:spcBef>
                <a:spcPts val="0"/>
              </a:spcBef>
              <a:spcAft>
                <a:spcPts val="0"/>
              </a:spcAft>
              <a:buNone/>
            </a:pPr>
            <a:r>
              <a:t/>
            </a:r>
            <a:endParaRPr b="0" i="0" sz="3600" u="none" cap="none" strike="noStrike">
              <a:solidFill>
                <a:srgbClr val="003F7F"/>
              </a:solidFill>
              <a:latin typeface="Raleway"/>
              <a:ea typeface="Raleway"/>
              <a:cs typeface="Raleway"/>
              <a:sym typeface="Raleway"/>
            </a:endParaRPr>
          </a:p>
        </p:txBody>
      </p:sp>
      <p:sp>
        <p:nvSpPr>
          <p:cNvPr id="101" name="Google Shape;101;p5"/>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Raleway"/>
              <a:buNone/>
            </a:pPr>
            <a:r>
              <a:rPr lang="en"/>
              <a:t>Survey development</a:t>
            </a:r>
            <a:endParaRPr/>
          </a:p>
        </p:txBody>
      </p:sp>
      <p:sp>
        <p:nvSpPr>
          <p:cNvPr id="107" name="Google Shape;107;p6"/>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 sz="2400">
                <a:solidFill>
                  <a:srgbClr val="003F7F"/>
                </a:solidFill>
                <a:latin typeface="Raleway"/>
                <a:ea typeface="Raleway"/>
                <a:cs typeface="Raleway"/>
                <a:sym typeface="Raleway"/>
              </a:rPr>
              <a:t>First, we wanted to understand the current practices and motivations. </a:t>
            </a:r>
            <a:endParaRPr>
              <a:solidFill>
                <a:srgbClr val="003F7F"/>
              </a:solidFill>
            </a:endParaRPr>
          </a:p>
          <a:p>
            <a:pPr indent="0" lvl="0" marL="114300" rtl="0" algn="l">
              <a:lnSpc>
                <a:spcPct val="114999"/>
              </a:lnSpc>
              <a:spcBef>
                <a:spcPts val="0"/>
              </a:spcBef>
              <a:spcAft>
                <a:spcPts val="0"/>
              </a:spcAft>
              <a:buSzPts val="1800"/>
              <a:buNone/>
            </a:pPr>
            <a:r>
              <a:t/>
            </a:r>
            <a:endParaRPr sz="2400">
              <a:solidFill>
                <a:srgbClr val="003F7F"/>
              </a:solidFill>
              <a:latin typeface="Raleway"/>
              <a:ea typeface="Raleway"/>
              <a:cs typeface="Raleway"/>
              <a:sym typeface="Raleway"/>
            </a:endParaRPr>
          </a:p>
          <a:p>
            <a:pPr indent="0" lvl="0" marL="114300" rtl="0" algn="l">
              <a:lnSpc>
                <a:spcPct val="114999"/>
              </a:lnSpc>
              <a:spcBef>
                <a:spcPts val="0"/>
              </a:spcBef>
              <a:spcAft>
                <a:spcPts val="0"/>
              </a:spcAft>
              <a:buSzPts val="1800"/>
              <a:buNone/>
            </a:pPr>
            <a:r>
              <a:t/>
            </a:r>
            <a:endParaRPr sz="2400">
              <a:solidFill>
                <a:srgbClr val="003F7F"/>
              </a:solidFill>
              <a:latin typeface="Raleway"/>
              <a:ea typeface="Raleway"/>
              <a:cs typeface="Raleway"/>
              <a:sym typeface="Raleway"/>
            </a:endParaRPr>
          </a:p>
          <a:p>
            <a:pPr indent="0" lvl="0" marL="114300" rtl="0" algn="l">
              <a:lnSpc>
                <a:spcPct val="114999"/>
              </a:lnSpc>
              <a:spcBef>
                <a:spcPts val="0"/>
              </a:spcBef>
              <a:spcAft>
                <a:spcPts val="0"/>
              </a:spcAft>
              <a:buSzPts val="1800"/>
              <a:buNone/>
            </a:pPr>
            <a:r>
              <a:rPr lang="en" sz="2400" u="sng">
                <a:solidFill>
                  <a:srgbClr val="003F7F"/>
                </a:solidFill>
                <a:latin typeface="Raleway"/>
                <a:ea typeface="Raleway"/>
                <a:cs typeface="Raleway"/>
                <a:sym typeface="Raleway"/>
                <a:hlinkClick r:id="rId3">
                  <a:extLst>
                    <a:ext uri="{A12FA001-AC4F-418D-AE19-62706E023703}">
                      <ahyp:hlinkClr val="tx"/>
                    </a:ext>
                  </a:extLst>
                </a:hlinkClick>
              </a:rPr>
              <a:t>Survey questions</a:t>
            </a:r>
            <a:r>
              <a:rPr lang="en" sz="2400">
                <a:solidFill>
                  <a:srgbClr val="003F7F"/>
                </a:solidFill>
                <a:latin typeface="Raleway"/>
                <a:ea typeface="Raleway"/>
                <a:cs typeface="Raleway"/>
                <a:sym typeface="Raleway"/>
              </a:rPr>
              <a:t> </a:t>
            </a:r>
            <a:endParaRPr>
              <a:solidFill>
                <a:srgbClr val="003F7F"/>
              </a:solidFill>
            </a:endParaRPr>
          </a:p>
          <a:p>
            <a:pPr indent="0" lvl="0" marL="114300" rtl="0" algn="l">
              <a:lnSpc>
                <a:spcPct val="114999"/>
              </a:lnSpc>
              <a:spcBef>
                <a:spcPts val="0"/>
              </a:spcBef>
              <a:spcAft>
                <a:spcPts val="0"/>
              </a:spcAft>
              <a:buSzPts val="1800"/>
              <a:buNone/>
            </a:pPr>
            <a:r>
              <a:rPr lang="en" sz="2400" u="sng">
                <a:solidFill>
                  <a:srgbClr val="003F7F"/>
                </a:solidFill>
                <a:latin typeface="Raleway"/>
                <a:ea typeface="Raleway"/>
                <a:cs typeface="Raleway"/>
                <a:sym typeface="Raleway"/>
                <a:hlinkClick r:id="rId4">
                  <a:extLst>
                    <a:ext uri="{A12FA001-AC4F-418D-AE19-62706E023703}">
                      <ahyp:hlinkClr val="tx"/>
                    </a:ext>
                  </a:extLst>
                </a:hlinkClick>
              </a:rPr>
              <a:t>Survey responses</a:t>
            </a:r>
            <a:endParaRPr>
              <a:solidFill>
                <a:srgbClr val="003F7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Survey</a:t>
            </a:r>
            <a:endParaRPr/>
          </a:p>
        </p:txBody>
      </p:sp>
      <p:pic>
        <p:nvPicPr>
          <p:cNvPr descr="Chart, bar chart showing types of researchers that MSU surveyed: assistant professor, associate professor, professor,  etc.&#10;" id="113" name="Google Shape;113;p7" title="Chart, bar chart showing types of researchers that MSU surveyed"/>
          <p:cNvPicPr preferRelativeResize="0"/>
          <p:nvPr/>
        </p:nvPicPr>
        <p:blipFill rotWithShape="1">
          <a:blip r:embed="rId3">
            <a:alphaModFix/>
          </a:blip>
          <a:srcRect b="0" l="0" r="0" t="0"/>
          <a:stretch/>
        </p:blipFill>
        <p:spPr>
          <a:xfrm>
            <a:off x="1808285" y="856707"/>
            <a:ext cx="6084276" cy="38037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8"/>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Font typeface="Raleway"/>
              <a:buNone/>
            </a:pPr>
            <a:r>
              <a:rPr lang="en"/>
              <a:t>Survey</a:t>
            </a:r>
            <a:endParaRPr/>
          </a:p>
        </p:txBody>
      </p:sp>
      <p:pic>
        <p:nvPicPr>
          <p:cNvPr descr="Text showing abstract for article: Evaluating the Utility of Species Distribution Models in Informing Climate Change-Resilient Grassland Restoration Strategy&#10;&#10;https://doi.org/10.3389/fevo.2019.00033 &#10;" id="119" name="Google Shape;119;p8" title="Text showing abstract for article: Evaluating the Utility of Species Distribution Models in Informing Climate Change-Resilient Grassland Restoration Strategy"/>
          <p:cNvPicPr preferRelativeResize="0"/>
          <p:nvPr/>
        </p:nvPicPr>
        <p:blipFill rotWithShape="1">
          <a:blip r:embed="rId3">
            <a:alphaModFix/>
          </a:blip>
          <a:srcRect b="0" l="0" r="0" t="0"/>
          <a:stretch/>
        </p:blipFill>
        <p:spPr>
          <a:xfrm>
            <a:off x="1602282" y="709144"/>
            <a:ext cx="5842109" cy="37381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9"/>
          <p:cNvSpPr txBox="1"/>
          <p:nvPr>
            <p:ph type="title"/>
          </p:nvPr>
        </p:nvSpPr>
        <p:spPr>
          <a:xfrm>
            <a:off x="340017" y="372379"/>
            <a:ext cx="8353983" cy="1134046"/>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Raleway"/>
              <a:buNone/>
            </a:pPr>
            <a:r>
              <a:rPr lang="en"/>
              <a:t>"How do you target your intended audience?"</a:t>
            </a:r>
            <a:endParaRPr/>
          </a:p>
        </p:txBody>
      </p:sp>
      <p:sp>
        <p:nvSpPr>
          <p:cNvPr id="125" name="Google Shape;125;p9"/>
          <p:cNvSpPr txBox="1"/>
          <p:nvPr>
            <p:ph idx="1" type="body"/>
          </p:nvPr>
        </p:nvSpPr>
        <p:spPr>
          <a:xfrm>
            <a:off x="471900" y="2024970"/>
            <a:ext cx="4058515" cy="3115553"/>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 sz="2400">
                <a:solidFill>
                  <a:srgbClr val="003F7F"/>
                </a:solidFill>
                <a:latin typeface="Raleway"/>
                <a:ea typeface="Raleway"/>
                <a:cs typeface="Raleway"/>
                <a:sym typeface="Raleway"/>
              </a:rPr>
              <a:t>"I probably don't do as good a job of targeting the uptake audience because my job counts productivity as scientific articles + grant dollars"</a:t>
            </a:r>
            <a:endParaRPr>
              <a:solidFill>
                <a:srgbClr val="003F7F"/>
              </a:solidFill>
            </a:endParaRPr>
          </a:p>
          <a:p>
            <a:pPr indent="0" lvl="0" marL="139700" rtl="0" algn="l">
              <a:lnSpc>
                <a:spcPct val="114999"/>
              </a:lnSpc>
              <a:spcBef>
                <a:spcPts val="0"/>
              </a:spcBef>
              <a:spcAft>
                <a:spcPts val="0"/>
              </a:spcAft>
              <a:buSzPts val="1400"/>
              <a:buNone/>
            </a:pPr>
            <a:r>
              <a:t/>
            </a:r>
            <a:endParaRPr sz="2000">
              <a:solidFill>
                <a:schemeClr val="dk2"/>
              </a:solidFill>
              <a:latin typeface="Raleway"/>
              <a:ea typeface="Raleway"/>
              <a:cs typeface="Raleway"/>
              <a:sym typeface="Raleway"/>
            </a:endParaRPr>
          </a:p>
          <a:p>
            <a:pPr indent="0" lvl="0" marL="139700" rtl="0" algn="l">
              <a:lnSpc>
                <a:spcPct val="114999"/>
              </a:lnSpc>
              <a:spcBef>
                <a:spcPts val="0"/>
              </a:spcBef>
              <a:spcAft>
                <a:spcPts val="0"/>
              </a:spcAft>
              <a:buSzPts val="1400"/>
              <a:buNone/>
            </a:pPr>
            <a:r>
              <a:t/>
            </a:r>
            <a:endParaRPr sz="2000">
              <a:solidFill>
                <a:schemeClr val="dk2"/>
              </a:solidFill>
              <a:latin typeface="Raleway"/>
              <a:ea typeface="Raleway"/>
              <a:cs typeface="Raleway"/>
              <a:sym typeface="Raleway"/>
            </a:endParaRPr>
          </a:p>
        </p:txBody>
      </p:sp>
      <p:sp>
        <p:nvSpPr>
          <p:cNvPr id="126" name="Google Shape;126;p9"/>
          <p:cNvSpPr txBox="1"/>
          <p:nvPr>
            <p:ph idx="2" type="body"/>
          </p:nvPr>
        </p:nvSpPr>
        <p:spPr>
          <a:xfrm>
            <a:off x="4694250" y="1919075"/>
            <a:ext cx="4262481" cy="3050010"/>
          </a:xfrm>
          <a:prstGeom prst="rect">
            <a:avLst/>
          </a:prstGeom>
          <a:noFill/>
          <a:ln>
            <a:noFill/>
          </a:ln>
        </p:spPr>
        <p:txBody>
          <a:bodyPr anchorCtr="0" anchor="t" bIns="91425" lIns="91425" spcFirstLastPara="1" rIns="91425" wrap="square" tIns="91425">
            <a:noAutofit/>
          </a:bodyPr>
          <a:lstStyle/>
          <a:p>
            <a:pPr indent="0" lvl="0" marL="139700" rtl="0" algn="l">
              <a:lnSpc>
                <a:spcPct val="114999"/>
              </a:lnSpc>
              <a:spcBef>
                <a:spcPts val="0"/>
              </a:spcBef>
              <a:spcAft>
                <a:spcPts val="0"/>
              </a:spcAft>
              <a:buSzPts val="1400"/>
              <a:buNone/>
            </a:pPr>
            <a:r>
              <a:rPr lang="en" sz="2800">
                <a:solidFill>
                  <a:srgbClr val="003F7F"/>
                </a:solidFill>
                <a:latin typeface="Raleway"/>
                <a:ea typeface="Raleway"/>
                <a:cs typeface="Raleway"/>
                <a:sym typeface="Raleway"/>
              </a:rPr>
              <a:t>"I just expect researchers to find my papers"</a:t>
            </a:r>
            <a:endParaRPr>
              <a:solidFill>
                <a:srgbClr val="003F7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003F7F"/>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