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3"/>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Raleway"/>
      <p:regular r:id="rId65"/>
      <p:bold r:id="rId66"/>
      <p:italic r:id="rId67"/>
      <p:boldItalic r:id="rId68"/>
    </p:embeddedFont>
    <p:embeddedFont>
      <p:font typeface="Roboto"/>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font" Target="fonts/Roboto-bold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Raleway-bold.fntdata"/><Relationship Id="rId21" Type="http://schemas.openxmlformats.org/officeDocument/2006/relationships/slide" Target="slides/slide16.xml"/><Relationship Id="rId65" Type="http://schemas.openxmlformats.org/officeDocument/2006/relationships/font" Target="fonts/Raleway-regular.fntdata"/><Relationship Id="rId24" Type="http://schemas.openxmlformats.org/officeDocument/2006/relationships/slide" Target="slides/slide19.xml"/><Relationship Id="rId68" Type="http://schemas.openxmlformats.org/officeDocument/2006/relationships/font" Target="fonts/Raleway-boldItalic.fntdata"/><Relationship Id="rId23" Type="http://schemas.openxmlformats.org/officeDocument/2006/relationships/slide" Target="slides/slide18.xml"/><Relationship Id="rId67" Type="http://schemas.openxmlformats.org/officeDocument/2006/relationships/font" Target="fonts/Raleway-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otherboard.vice.com/en_us/article/kz3xyz/detroit-mesh-network"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owtogeek.com/fyi/google-wants-more-battery-saving-dark-mode-options-in-its-apps/" TargetMode="External"/><Relationship Id="rId3" Type="http://schemas.openxmlformats.org/officeDocument/2006/relationships/hyperlink" Target="https://www.howtogeek.com/397982/how-dark-mode-can-extend-battery-life-on-oled-phone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ttparchive.org/reports/page-weight" TargetMode="Externa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environment/2013/jan/13/lifespan-laptop-pc-planned-obsolescenc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86e4e497f_0_4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86e4e497f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61d0ae277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61d0ae27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rPr lang="en" sz="1000"/>
              <a:t>Ignored By Big Telecom, Detroit's Marginalized Communities Are Building Their Own Internet - 40 percent of Detroit residents don't have any access to internet at all. </a:t>
            </a:r>
            <a:r>
              <a:rPr lang="en" sz="1000" u="sng">
                <a:solidFill>
                  <a:schemeClr val="hlink"/>
                </a:solidFill>
                <a:hlinkClick r:id="rId2"/>
              </a:rPr>
              <a:t>https://motherboard.vice.com/en_us/article/kz3xyz/detroit-mesh-network</a:t>
            </a:r>
            <a:r>
              <a:rPr lang="en" sz="1000"/>
              <a:t> </a:t>
            </a: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61d0ae277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61d0ae27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44dba3e847_1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4dba3e847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77a2017b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77a2017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77a2017b7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77a2017b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c61d0ae277_0_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c61d0ae27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Speed Matters = Green Matters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c61d0ae277_0_1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c61d0ae277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c89b90041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bc89b900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c61d0ae277_0_1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c61d0ae27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c512eb853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c512eb85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64e3de6e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64e3de6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61d0ae277_0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61d0ae277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c61d0ae277_0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c61d0ae27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c61d0ae277_0_1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c61d0ae277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61d0ae277_0_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c61d0ae27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to a low-tech web design, we managed to decrease the average page size of the blog by a factor of five compared to the old design – all while making the website visually more attractive. Secondly, our new website runs 100% on solar power, not just in words, but in reality: it has its own energy storage and will go off-line during longer periods of cloudy weather.</a:t>
            </a:r>
            <a:endParaRPr sz="10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c89b90041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bc89b9004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c61d0ae277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c61d0ae27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a7c048e82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a7c048e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61d0ae277_0_1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c61d0ae27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775b5c2c2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c775b5c2c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c89b90041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bc89b9004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6e4e497f_0_6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6e4e497f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61d0ae277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61d0ae27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c89b90041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c89b9004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c61d0ae277_0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c61d0ae27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c61d0ae277_0_1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c61d0ae27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OLED screen panels can display black pixels with almost no energy cost. So it follows that using apps with more black would save your battery. “...Showing dramatic power saving when using Dark Mode in Google’s official apps on an OLED screen. At 50% brightness, the new Dark Mode interface in the YouTube app saves a little under 15% screen energy when using blacks and muted grays over a flat white background. At 100% screen brightness, the dark interface is saving a whopping 60% of screen energy.”</a:t>
            </a:r>
            <a:endParaRPr/>
          </a:p>
          <a:p>
            <a:pPr indent="0" lvl="0" marL="0" rtl="0" algn="l">
              <a:spcBef>
                <a:spcPts val="0"/>
              </a:spcBef>
              <a:spcAft>
                <a:spcPts val="0"/>
              </a:spcAft>
              <a:buNone/>
            </a:pPr>
            <a:r>
              <a:rPr lang="en" u="sng">
                <a:solidFill>
                  <a:schemeClr val="hlink"/>
                </a:solidFill>
                <a:hlinkClick r:id="rId2"/>
              </a:rPr>
              <a:t>https://www.howtogeek.com/fyi/google-wants-more-battery-saving-dark-mode-options-in-its-apps/</a:t>
            </a:r>
            <a:r>
              <a:rPr lang="en"/>
              <a:t> </a:t>
            </a:r>
            <a:endParaRPr/>
          </a:p>
          <a:p>
            <a:pPr indent="0" lvl="0" marL="0" rtl="0" algn="l">
              <a:spcBef>
                <a:spcPts val="0"/>
              </a:spcBef>
              <a:spcAft>
                <a:spcPts val="0"/>
              </a:spcAft>
              <a:buNone/>
            </a:pPr>
            <a:r>
              <a:rPr lang="en" u="sng">
                <a:solidFill>
                  <a:schemeClr val="hlink"/>
                </a:solidFill>
                <a:hlinkClick r:id="rId3"/>
              </a:rPr>
              <a:t>https://www.howtogeek.com/397982/how-dark-mode-can-extend-battery-life-on-oled-phones/</a:t>
            </a: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c73f7b96f5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c73f7b96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44dba3e847_1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4dba3e847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8a9fb7ba8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8a9fb7ba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44dba3e847_1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4dba3e847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a7c048e82_2_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a7c048e82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44dba3e847_1_1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44dba3e847_1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6d0f2b96f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6d0f2b9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4401183e33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401183e3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4401183e33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4401183e3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44dba3e847_1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44dba3e847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44dba3e847_1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44dba3e847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8a9fb7ba8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18a9fb7ba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61d0ae277_0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c61d0ae27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44dba3e847_1_1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44dba3e847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44dba3e847_1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44dba3e84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61d0ae277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c61d0ae27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c61d0ae277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c61d0ae27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61d0ae277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61d0ae2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c775b5c2c2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c775b5c2c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1500"/>
              </a:spcBef>
              <a:spcAft>
                <a:spcPts val="1500"/>
              </a:spcAft>
              <a:buNone/>
            </a:pPr>
            <a:r>
              <a:t/>
            </a:r>
            <a:endParaRPr sz="10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c775b5c2c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c775b5c2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44e404e25e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4e404e25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882db017d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1882db017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c61d0ae277_0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c61d0ae27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c7a5116efe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c7a5116ef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8a9fb7ba8_0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8a9fb7ba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8a968e08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8a968e08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u="sng">
                <a:solidFill>
                  <a:schemeClr val="hlink"/>
                </a:solidFill>
                <a:hlinkClick r:id="rId2"/>
              </a:rPr>
              <a:t>size of the average web page</a:t>
            </a:r>
            <a:r>
              <a:rPr lang="en"/>
              <a:t> (defined as the average page size of the 500,000 most popular domains) increased from 0.45 megabytes (MB) in 2010 to 1.7 megabytes in June 2018.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c61d0ae277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c61d0ae27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c61d0ae277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c61d0ae27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61d0ae277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61d0ae27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61d0ae277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61d0ae27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c61d0ae277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c61d0ae27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c6d0f2b96f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c6d0f2b96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Georgia"/>
                <a:ea typeface="Georgia"/>
                <a:cs typeface="Georgia"/>
                <a:sym typeface="Georgia"/>
              </a:rPr>
              <a:t>In this chart, the Shift Project shows that the energy consumption can be divided in two factors: </a:t>
            </a:r>
            <a:endParaRPr sz="1000">
              <a:solidFill>
                <a:schemeClr val="dk1"/>
              </a:solidFill>
              <a:latin typeface="Georgia"/>
              <a:ea typeface="Georgia"/>
              <a:cs typeface="Georgia"/>
              <a:sym typeface="Georgia"/>
            </a:endParaRPr>
          </a:p>
          <a:p>
            <a:pPr indent="0" lvl="0" marL="0" rtl="0" algn="l">
              <a:lnSpc>
                <a:spcPct val="115000"/>
              </a:lnSpc>
              <a:spcBef>
                <a:spcPts val="1700"/>
              </a:spcBef>
              <a:spcAft>
                <a:spcPts val="0"/>
              </a:spcAft>
              <a:buNone/>
            </a:pPr>
            <a:r>
              <a:rPr lang="en" sz="1000">
                <a:solidFill>
                  <a:schemeClr val="dk1"/>
                </a:solidFill>
                <a:latin typeface="Georgia"/>
                <a:ea typeface="Georgia"/>
                <a:cs typeface="Georgia"/>
                <a:sym typeface="Georgia"/>
              </a:rPr>
              <a:t>45% of the total emissions is dedicated to the production of digital equipment. To reduce the carbon footprint, it is important to keep a computer or a smartphone as long as possible. However, the </a:t>
            </a:r>
            <a:r>
              <a:rPr b="1" lang="en" sz="1000" u="sng">
                <a:solidFill>
                  <a:schemeClr val="dk1"/>
                </a:solidFill>
                <a:latin typeface="Georgia"/>
                <a:ea typeface="Georgia"/>
                <a:cs typeface="Georgia"/>
                <a:sym typeface="Georgia"/>
                <a:hlinkClick r:id="rId2">
                  <a:extLst>
                    <a:ext uri="{A12FA001-AC4F-418D-AE19-62706E023703}">
                      <ahyp:hlinkClr val="tx"/>
                    </a:ext>
                  </a:extLst>
                </a:hlinkClick>
              </a:rPr>
              <a:t>average lifespan of a computer is estimated around 2 years</a:t>
            </a:r>
            <a:r>
              <a:rPr lang="en" sz="1000">
                <a:solidFill>
                  <a:schemeClr val="dk1"/>
                </a:solidFill>
                <a:latin typeface="Georgia"/>
                <a:ea typeface="Georgia"/>
                <a:cs typeface="Georgia"/>
                <a:sym typeface="Georgia"/>
              </a:rPr>
              <a:t>. As developers, we can have an influence on the lifespan of our users' devices by making sure our applications are not too slow on old devices. Indeed, when you need 30 seconds to open most websites, your first thought usually is: "I really need to change my phone"!</a:t>
            </a:r>
            <a:endParaRPr sz="1000">
              <a:solidFill>
                <a:schemeClr val="dk1"/>
              </a:solidFill>
              <a:latin typeface="Georgia"/>
              <a:ea typeface="Georgia"/>
              <a:cs typeface="Georgia"/>
              <a:sym typeface="Georgia"/>
            </a:endParaRPr>
          </a:p>
          <a:p>
            <a:pPr indent="0" lvl="0" marL="0" rtl="0" algn="l">
              <a:lnSpc>
                <a:spcPct val="115000"/>
              </a:lnSpc>
              <a:spcBef>
                <a:spcPts val="1700"/>
              </a:spcBef>
              <a:spcAft>
                <a:spcPts val="1700"/>
              </a:spcAft>
              <a:buNone/>
            </a:pPr>
            <a:r>
              <a:rPr lang="en" sz="1000">
                <a:solidFill>
                  <a:schemeClr val="dk1"/>
                </a:solidFill>
                <a:latin typeface="Georgia"/>
                <a:ea typeface="Georgia"/>
                <a:cs typeface="Georgia"/>
                <a:sym typeface="Georgia"/>
              </a:rPr>
              <a:t>55% of the emissions come from the usage of the equipment. We can have an impact on this energy consumption by designing </a:t>
            </a:r>
            <a:r>
              <a:rPr b="1" lang="en" sz="1000">
                <a:solidFill>
                  <a:schemeClr val="dk1"/>
                </a:solidFill>
                <a:latin typeface="Georgia"/>
                <a:ea typeface="Georgia"/>
                <a:cs typeface="Georgia"/>
                <a:sym typeface="Georgia"/>
              </a:rPr>
              <a:t>sober</a:t>
            </a:r>
            <a:r>
              <a:rPr lang="en" sz="1000">
                <a:solidFill>
                  <a:schemeClr val="dk1"/>
                </a:solidFill>
                <a:latin typeface="Georgia"/>
                <a:ea typeface="Georgia"/>
                <a:cs typeface="Georgia"/>
                <a:sym typeface="Georgia"/>
              </a:rPr>
              <a:t> and </a:t>
            </a:r>
            <a:r>
              <a:rPr b="1" lang="en" sz="1000">
                <a:solidFill>
                  <a:schemeClr val="dk1"/>
                </a:solidFill>
                <a:latin typeface="Georgia"/>
                <a:ea typeface="Georgia"/>
                <a:cs typeface="Georgia"/>
                <a:sym typeface="Georgia"/>
              </a:rPr>
              <a:t>low-consuming</a:t>
            </a:r>
            <a:r>
              <a:rPr lang="en" sz="1000">
                <a:solidFill>
                  <a:schemeClr val="dk1"/>
                </a:solidFill>
                <a:latin typeface="Georgia"/>
                <a:ea typeface="Georgia"/>
                <a:cs typeface="Georgia"/>
                <a:sym typeface="Georgia"/>
              </a:rPr>
              <a:t> applications.</a:t>
            </a:r>
            <a:endParaRPr sz="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4" name="Google Shape;14;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15" name="Google Shape;15;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Font typeface="Raleway"/>
              <a:buNone/>
              <a:defRPr sz="4800">
                <a:latin typeface="Raleway"/>
                <a:ea typeface="Raleway"/>
                <a:cs typeface="Raleway"/>
                <a:sym typeface="Raleway"/>
              </a:defRPr>
            </a:lvl1pPr>
            <a:lvl2pPr lvl="1">
              <a:spcBef>
                <a:spcPts val="0"/>
              </a:spcBef>
              <a:spcAft>
                <a:spcPts val="0"/>
              </a:spcAft>
              <a:buSzPts val="4800"/>
              <a:buFont typeface="Raleway"/>
              <a:buNone/>
              <a:defRPr sz="4800">
                <a:latin typeface="Raleway"/>
                <a:ea typeface="Raleway"/>
                <a:cs typeface="Raleway"/>
                <a:sym typeface="Raleway"/>
              </a:defRPr>
            </a:lvl2pPr>
            <a:lvl3pPr lvl="2">
              <a:spcBef>
                <a:spcPts val="0"/>
              </a:spcBef>
              <a:spcAft>
                <a:spcPts val="0"/>
              </a:spcAft>
              <a:buSzPts val="4800"/>
              <a:buFont typeface="Raleway"/>
              <a:buNone/>
              <a:defRPr sz="4800">
                <a:latin typeface="Raleway"/>
                <a:ea typeface="Raleway"/>
                <a:cs typeface="Raleway"/>
                <a:sym typeface="Raleway"/>
              </a:defRPr>
            </a:lvl3pPr>
            <a:lvl4pPr lvl="3">
              <a:spcBef>
                <a:spcPts val="0"/>
              </a:spcBef>
              <a:spcAft>
                <a:spcPts val="0"/>
              </a:spcAft>
              <a:buSzPts val="4800"/>
              <a:buFont typeface="Raleway"/>
              <a:buNone/>
              <a:defRPr sz="4800">
                <a:latin typeface="Raleway"/>
                <a:ea typeface="Raleway"/>
                <a:cs typeface="Raleway"/>
                <a:sym typeface="Raleway"/>
              </a:defRPr>
            </a:lvl4pPr>
            <a:lvl5pPr lvl="4">
              <a:spcBef>
                <a:spcPts val="0"/>
              </a:spcBef>
              <a:spcAft>
                <a:spcPts val="0"/>
              </a:spcAft>
              <a:buSzPts val="4800"/>
              <a:buFont typeface="Raleway"/>
              <a:buNone/>
              <a:defRPr sz="4800">
                <a:latin typeface="Raleway"/>
                <a:ea typeface="Raleway"/>
                <a:cs typeface="Raleway"/>
                <a:sym typeface="Raleway"/>
              </a:defRPr>
            </a:lvl5pPr>
            <a:lvl6pPr lvl="5">
              <a:spcBef>
                <a:spcPts val="0"/>
              </a:spcBef>
              <a:spcAft>
                <a:spcPts val="0"/>
              </a:spcAft>
              <a:buSzPts val="4800"/>
              <a:buFont typeface="Raleway"/>
              <a:buNone/>
              <a:defRPr sz="4800">
                <a:latin typeface="Raleway"/>
                <a:ea typeface="Raleway"/>
                <a:cs typeface="Raleway"/>
                <a:sym typeface="Raleway"/>
              </a:defRPr>
            </a:lvl6pPr>
            <a:lvl7pPr lvl="6">
              <a:spcBef>
                <a:spcPts val="0"/>
              </a:spcBef>
              <a:spcAft>
                <a:spcPts val="0"/>
              </a:spcAft>
              <a:buSzPts val="4800"/>
              <a:buFont typeface="Raleway"/>
              <a:buNone/>
              <a:defRPr sz="4800">
                <a:latin typeface="Raleway"/>
                <a:ea typeface="Raleway"/>
                <a:cs typeface="Raleway"/>
                <a:sym typeface="Raleway"/>
              </a:defRPr>
            </a:lvl7pPr>
            <a:lvl8pPr lvl="7">
              <a:spcBef>
                <a:spcPts val="0"/>
              </a:spcBef>
              <a:spcAft>
                <a:spcPts val="0"/>
              </a:spcAft>
              <a:buSzPts val="4800"/>
              <a:buFont typeface="Raleway"/>
              <a:buNone/>
              <a:defRPr sz="4800">
                <a:latin typeface="Raleway"/>
                <a:ea typeface="Raleway"/>
                <a:cs typeface="Raleway"/>
                <a:sym typeface="Raleway"/>
              </a:defRPr>
            </a:lvl8pPr>
            <a:lvl9pPr lvl="8">
              <a:spcBef>
                <a:spcPts val="0"/>
              </a:spcBef>
              <a:spcAft>
                <a:spcPts val="0"/>
              </a:spcAft>
              <a:buSzPts val="4800"/>
              <a:buFont typeface="Raleway"/>
              <a:buNone/>
              <a:defRPr sz="4800">
                <a:latin typeface="Raleway"/>
                <a:ea typeface="Raleway"/>
                <a:cs typeface="Raleway"/>
                <a:sym typeface="Raleway"/>
              </a:defRPr>
            </a:lvl9pPr>
          </a:lstStyle>
          <a:p/>
        </p:txBody>
      </p:sp>
      <p:sp>
        <p:nvSpPr>
          <p:cNvPr id="16" name="Google Shape;16;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Font typeface="Raleway"/>
              <a:buNone/>
              <a:defRPr>
                <a:solidFill>
                  <a:schemeClr val="lt1"/>
                </a:solidFill>
                <a:latin typeface="Raleway"/>
                <a:ea typeface="Raleway"/>
                <a:cs typeface="Raleway"/>
                <a:sym typeface="Raleway"/>
              </a:defRPr>
            </a:lvl1pPr>
            <a:lvl2pPr lvl="1">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2pPr>
            <a:lvl3pPr lvl="2">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3pPr>
            <a:lvl4pPr lvl="3">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4pPr>
            <a:lvl5pPr lvl="4">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5pPr>
            <a:lvl6pPr lvl="5">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6pPr>
            <a:lvl7pPr lvl="6">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7pPr>
            <a:lvl8pPr lvl="7">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8pPr>
            <a:lvl9pPr lvl="8">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9pPr>
          </a:lstStyle>
          <a:p/>
        </p:txBody>
      </p:sp>
      <p:sp>
        <p:nvSpPr>
          <p:cNvPr id="17" name="Google Shape;17;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atin typeface="Raleway"/>
                <a:ea typeface="Raleway"/>
                <a:cs typeface="Raleway"/>
                <a:sym typeface="Raleway"/>
              </a:defRPr>
            </a:lvl1pPr>
            <a:lvl2pPr lvl="1">
              <a:buNone/>
              <a:defRPr>
                <a:latin typeface="Raleway"/>
                <a:ea typeface="Raleway"/>
                <a:cs typeface="Raleway"/>
                <a:sym typeface="Raleway"/>
              </a:defRPr>
            </a:lvl2pPr>
            <a:lvl3pPr lvl="2">
              <a:buNone/>
              <a:defRPr>
                <a:latin typeface="Raleway"/>
                <a:ea typeface="Raleway"/>
                <a:cs typeface="Raleway"/>
                <a:sym typeface="Raleway"/>
              </a:defRPr>
            </a:lvl3pPr>
            <a:lvl4pPr lvl="3">
              <a:buNone/>
              <a:defRPr>
                <a:latin typeface="Raleway"/>
                <a:ea typeface="Raleway"/>
                <a:cs typeface="Raleway"/>
                <a:sym typeface="Raleway"/>
              </a:defRPr>
            </a:lvl4pPr>
            <a:lvl5pPr lvl="4">
              <a:buNone/>
              <a:defRPr>
                <a:latin typeface="Raleway"/>
                <a:ea typeface="Raleway"/>
                <a:cs typeface="Raleway"/>
                <a:sym typeface="Raleway"/>
              </a:defRPr>
            </a:lvl5pPr>
            <a:lvl6pPr lvl="5">
              <a:buNone/>
              <a:defRPr>
                <a:latin typeface="Raleway"/>
                <a:ea typeface="Raleway"/>
                <a:cs typeface="Raleway"/>
                <a:sym typeface="Raleway"/>
              </a:defRPr>
            </a:lvl6pPr>
            <a:lvl7pPr lvl="6">
              <a:buNone/>
              <a:defRPr>
                <a:latin typeface="Raleway"/>
                <a:ea typeface="Raleway"/>
                <a:cs typeface="Raleway"/>
                <a:sym typeface="Raleway"/>
              </a:defRPr>
            </a:lvl7pPr>
            <a:lvl8pPr lvl="7">
              <a:buNone/>
              <a:defRPr>
                <a:latin typeface="Raleway"/>
                <a:ea typeface="Raleway"/>
                <a:cs typeface="Raleway"/>
                <a:sym typeface="Raleway"/>
              </a:defRPr>
            </a:lvl8pPr>
            <a:lvl9pPr lvl="8">
              <a:buNone/>
              <a:defRPr>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0" name="Shape 60"/>
        <p:cNvGrpSpPr/>
        <p:nvPr/>
      </p:nvGrpSpPr>
      <p:grpSpPr>
        <a:xfrm>
          <a:off x="0" y="0"/>
          <a:ext cx="0" cy="0"/>
          <a:chOff x="0" y="0"/>
          <a:chExt cx="0" cy="0"/>
        </a:xfrm>
      </p:grpSpPr>
      <p:sp>
        <p:nvSpPr>
          <p:cNvPr id="61" name="Google Shape;61;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Font typeface="Raleway"/>
              <a:buNone/>
              <a:defRPr sz="12000">
                <a:solidFill>
                  <a:schemeClr val="dk2"/>
                </a:solidFill>
                <a:latin typeface="Raleway"/>
                <a:ea typeface="Raleway"/>
                <a:cs typeface="Raleway"/>
                <a:sym typeface="Raleway"/>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2" name="Google Shape;62;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3" name="Shape 63"/>
        <p:cNvGrpSpPr/>
        <p:nvPr/>
      </p:nvGrpSpPr>
      <p:grpSpPr>
        <a:xfrm>
          <a:off x="0" y="0"/>
          <a:ext cx="0" cy="0"/>
          <a:chOff x="0" y="0"/>
          <a:chExt cx="0" cy="0"/>
        </a:xfrm>
      </p:grpSpPr>
      <p:sp>
        <p:nvSpPr>
          <p:cNvPr id="64" name="Google Shape;64;p1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
    <p:spTree>
      <p:nvGrpSpPr>
        <p:cNvPr id="65" name="Shape 65"/>
        <p:cNvGrpSpPr/>
        <p:nvPr/>
      </p:nvGrpSpPr>
      <p:grpSpPr>
        <a:xfrm>
          <a:off x="0" y="0"/>
          <a:ext cx="0" cy="0"/>
          <a:chOff x="0" y="0"/>
          <a:chExt cx="0" cy="0"/>
        </a:xfrm>
      </p:grpSpPr>
      <p:sp>
        <p:nvSpPr>
          <p:cNvPr id="66" name="Google Shape;66;p13"/>
          <p:cNvSpPr txBox="1"/>
          <p:nvPr>
            <p:ph type="ctrTitle"/>
          </p:nvPr>
        </p:nvSpPr>
        <p:spPr>
          <a:xfrm>
            <a:off x="384775" y="1108375"/>
            <a:ext cx="6475800" cy="839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2868"/>
              </a:buClr>
              <a:buSzPts val="3800"/>
              <a:buNone/>
              <a:defRPr sz="3800">
                <a:solidFill>
                  <a:srgbClr val="002868"/>
                </a:solidFill>
              </a:defRPr>
            </a:lvl1pPr>
            <a:lvl2pPr indent="0" lvl="1" marL="0" marR="0" rtl="0" algn="ctr">
              <a:spcBef>
                <a:spcPts val="0"/>
              </a:spcBef>
              <a:spcAft>
                <a:spcPts val="0"/>
              </a:spcAft>
              <a:buClr>
                <a:srgbClr val="002868"/>
              </a:buClr>
              <a:buSzPts val="3800"/>
              <a:buNone/>
              <a:defRPr sz="3800">
                <a:solidFill>
                  <a:srgbClr val="002868"/>
                </a:solidFill>
              </a:defRPr>
            </a:lvl2pPr>
            <a:lvl3pPr indent="0" lvl="2" marL="0" marR="0" rtl="0" algn="ctr">
              <a:spcBef>
                <a:spcPts val="0"/>
              </a:spcBef>
              <a:spcAft>
                <a:spcPts val="0"/>
              </a:spcAft>
              <a:buClr>
                <a:srgbClr val="002868"/>
              </a:buClr>
              <a:buSzPts val="3800"/>
              <a:buNone/>
              <a:defRPr sz="3800">
                <a:solidFill>
                  <a:srgbClr val="002868"/>
                </a:solidFill>
              </a:defRPr>
            </a:lvl3pPr>
            <a:lvl4pPr indent="0" lvl="3" marL="0" marR="0" rtl="0" algn="ctr">
              <a:spcBef>
                <a:spcPts val="0"/>
              </a:spcBef>
              <a:spcAft>
                <a:spcPts val="0"/>
              </a:spcAft>
              <a:buClr>
                <a:srgbClr val="002868"/>
              </a:buClr>
              <a:buSzPts val="3800"/>
              <a:buNone/>
              <a:defRPr sz="3800">
                <a:solidFill>
                  <a:srgbClr val="002868"/>
                </a:solidFill>
              </a:defRPr>
            </a:lvl4pPr>
            <a:lvl5pPr indent="0" lvl="4" marL="0" marR="0" rtl="0" algn="ctr">
              <a:spcBef>
                <a:spcPts val="0"/>
              </a:spcBef>
              <a:spcAft>
                <a:spcPts val="0"/>
              </a:spcAft>
              <a:buClr>
                <a:srgbClr val="002868"/>
              </a:buClr>
              <a:buSzPts val="3800"/>
              <a:buNone/>
              <a:defRPr sz="3800">
                <a:solidFill>
                  <a:srgbClr val="002868"/>
                </a:solidFill>
              </a:defRPr>
            </a:lvl5pPr>
            <a:lvl6pPr indent="0" lvl="5" marL="0" marR="0" rtl="0" algn="ctr">
              <a:spcBef>
                <a:spcPts val="0"/>
              </a:spcBef>
              <a:spcAft>
                <a:spcPts val="0"/>
              </a:spcAft>
              <a:buClr>
                <a:srgbClr val="002868"/>
              </a:buClr>
              <a:buSzPts val="3800"/>
              <a:buNone/>
              <a:defRPr sz="3800">
                <a:solidFill>
                  <a:srgbClr val="002868"/>
                </a:solidFill>
              </a:defRPr>
            </a:lvl6pPr>
            <a:lvl7pPr indent="0" lvl="6" marL="0" marR="0" rtl="0" algn="ctr">
              <a:spcBef>
                <a:spcPts val="0"/>
              </a:spcBef>
              <a:spcAft>
                <a:spcPts val="0"/>
              </a:spcAft>
              <a:buClr>
                <a:srgbClr val="002868"/>
              </a:buClr>
              <a:buSzPts val="3800"/>
              <a:buNone/>
              <a:defRPr sz="3800">
                <a:solidFill>
                  <a:srgbClr val="002868"/>
                </a:solidFill>
              </a:defRPr>
            </a:lvl7pPr>
            <a:lvl8pPr indent="0" lvl="7" marL="0" marR="0" rtl="0" algn="ctr">
              <a:spcBef>
                <a:spcPts val="0"/>
              </a:spcBef>
              <a:spcAft>
                <a:spcPts val="0"/>
              </a:spcAft>
              <a:buClr>
                <a:srgbClr val="002868"/>
              </a:buClr>
              <a:buSzPts val="3800"/>
              <a:buNone/>
              <a:defRPr sz="3800">
                <a:solidFill>
                  <a:srgbClr val="002868"/>
                </a:solidFill>
              </a:defRPr>
            </a:lvl8pPr>
            <a:lvl9pPr indent="0" lvl="8" marL="0" marR="0" rtl="0" algn="ctr">
              <a:spcBef>
                <a:spcPts val="0"/>
              </a:spcBef>
              <a:spcAft>
                <a:spcPts val="0"/>
              </a:spcAft>
              <a:buClr>
                <a:srgbClr val="002868"/>
              </a:buClr>
              <a:buSzPts val="3800"/>
              <a:buNone/>
              <a:defRPr sz="3800">
                <a:solidFill>
                  <a:srgbClr val="002868"/>
                </a:solidFill>
              </a:defRPr>
            </a:lvl9pPr>
          </a:lstStyle>
          <a:p/>
        </p:txBody>
      </p:sp>
      <p:sp>
        <p:nvSpPr>
          <p:cNvPr id="67" name="Google Shape;67;p13"/>
          <p:cNvSpPr txBox="1"/>
          <p:nvPr>
            <p:ph idx="1" type="subTitle"/>
          </p:nvPr>
        </p:nvSpPr>
        <p:spPr>
          <a:xfrm>
            <a:off x="1097100" y="2699725"/>
            <a:ext cx="6949800" cy="1314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None/>
              <a:defRPr sz="3000"/>
            </a:lvl1pPr>
            <a:lvl2pPr indent="0" lvl="1" marL="457200" marR="0" rtl="0" algn="ctr">
              <a:spcBef>
                <a:spcPts val="1600"/>
              </a:spcBef>
              <a:spcAft>
                <a:spcPts val="0"/>
              </a:spcAft>
              <a:buClr>
                <a:srgbClr val="888888"/>
              </a:buClr>
              <a:buSzPts val="3800"/>
              <a:buNone/>
              <a:defRPr sz="3800"/>
            </a:lvl2pPr>
            <a:lvl3pPr indent="0" lvl="2" marL="914400" marR="0" rtl="0" algn="ctr">
              <a:spcBef>
                <a:spcPts val="1600"/>
              </a:spcBef>
              <a:spcAft>
                <a:spcPts val="0"/>
              </a:spcAft>
              <a:buClr>
                <a:srgbClr val="888888"/>
              </a:buClr>
              <a:buSzPts val="3800"/>
              <a:buNone/>
              <a:defRPr sz="3800"/>
            </a:lvl3pPr>
            <a:lvl4pPr indent="0" lvl="3" marL="1371600" marR="0" rtl="0" algn="ctr">
              <a:spcBef>
                <a:spcPts val="1600"/>
              </a:spcBef>
              <a:spcAft>
                <a:spcPts val="0"/>
              </a:spcAft>
              <a:buClr>
                <a:srgbClr val="888888"/>
              </a:buClr>
              <a:buSzPts val="3800"/>
              <a:buNone/>
              <a:defRPr sz="3800"/>
            </a:lvl4pPr>
            <a:lvl5pPr indent="0" lvl="4" marL="1828800" marR="0" rtl="0" algn="ctr">
              <a:spcBef>
                <a:spcPts val="1600"/>
              </a:spcBef>
              <a:spcAft>
                <a:spcPts val="0"/>
              </a:spcAft>
              <a:buClr>
                <a:srgbClr val="888888"/>
              </a:buClr>
              <a:buSzPts val="3800"/>
              <a:buNone/>
              <a:defRPr sz="3800"/>
            </a:lvl5pPr>
            <a:lvl6pPr indent="0" lvl="5" marL="2286000" marR="0" rtl="0" algn="ctr">
              <a:spcBef>
                <a:spcPts val="1600"/>
              </a:spcBef>
              <a:spcAft>
                <a:spcPts val="0"/>
              </a:spcAft>
              <a:buClr>
                <a:srgbClr val="888888"/>
              </a:buClr>
              <a:buSzPts val="3800"/>
              <a:buNone/>
              <a:defRPr sz="3800"/>
            </a:lvl6pPr>
            <a:lvl7pPr indent="0" lvl="6" marL="2743200" marR="0" rtl="0" algn="ctr">
              <a:spcBef>
                <a:spcPts val="1600"/>
              </a:spcBef>
              <a:spcAft>
                <a:spcPts val="0"/>
              </a:spcAft>
              <a:buClr>
                <a:srgbClr val="888888"/>
              </a:buClr>
              <a:buSzPts val="3800"/>
              <a:buNone/>
              <a:defRPr sz="3800"/>
            </a:lvl7pPr>
            <a:lvl8pPr indent="0" lvl="7" marL="3200400" marR="0" rtl="0" algn="ctr">
              <a:spcBef>
                <a:spcPts val="1600"/>
              </a:spcBef>
              <a:spcAft>
                <a:spcPts val="0"/>
              </a:spcAft>
              <a:buClr>
                <a:srgbClr val="888888"/>
              </a:buClr>
              <a:buSzPts val="3800"/>
              <a:buNone/>
              <a:defRPr sz="3800"/>
            </a:lvl8pPr>
            <a:lvl9pPr indent="0" lvl="8" marL="3657600" marR="0" rtl="0" algn="ctr">
              <a:spcBef>
                <a:spcPts val="1600"/>
              </a:spcBef>
              <a:spcAft>
                <a:spcPts val="1600"/>
              </a:spcAft>
              <a:buClr>
                <a:srgbClr val="888888"/>
              </a:buClr>
              <a:buSzPts val="3800"/>
              <a:buNone/>
              <a:defRPr sz="3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4"/>
          <p:cNvSpPr txBox="1"/>
          <p:nvPr>
            <p:ph type="title"/>
          </p:nvPr>
        </p:nvSpPr>
        <p:spPr>
          <a:xfrm>
            <a:off x="222450" y="129525"/>
            <a:ext cx="86991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0" name="Google Shape;70;p14"/>
          <p:cNvSpPr txBox="1"/>
          <p:nvPr>
            <p:ph idx="1" type="body"/>
          </p:nvPr>
        </p:nvSpPr>
        <p:spPr>
          <a:xfrm>
            <a:off x="457200" y="1063125"/>
            <a:ext cx="8229600" cy="3394500"/>
          </a:xfrm>
          <a:prstGeom prst="rect">
            <a:avLst/>
          </a:prstGeom>
          <a:noFill/>
          <a:ln>
            <a:noFill/>
          </a:ln>
        </p:spPr>
        <p:txBody>
          <a:bodyPr anchorCtr="0" anchor="t" bIns="91425" lIns="91425" spcFirstLastPara="1" rIns="91425" wrap="square" tIns="91425">
            <a:noAutofit/>
          </a:bodyPr>
          <a:lstStyle>
            <a:lvl1pPr indent="-381000" lvl="0" marL="457200" rtl="0" algn="l">
              <a:spcBef>
                <a:spcPts val="0"/>
              </a:spcBef>
              <a:spcAft>
                <a:spcPts val="0"/>
              </a:spcAft>
              <a:buSzPts val="2400"/>
              <a:buChar char="●"/>
              <a:defRPr/>
            </a:lvl1pPr>
            <a:lvl2pPr indent="-355600" lvl="1" marL="914400" rtl="0" algn="l">
              <a:spcBef>
                <a:spcPts val="1600"/>
              </a:spcBef>
              <a:spcAft>
                <a:spcPts val="0"/>
              </a:spcAft>
              <a:buClr>
                <a:srgbClr val="4A86E8"/>
              </a:buClr>
              <a:buSzPts val="2000"/>
              <a:buChar char="○"/>
              <a:defRPr/>
            </a:lvl2pPr>
            <a:lvl3pPr indent="-317500" lvl="2" marL="1371600" rtl="0" algn="l">
              <a:spcBef>
                <a:spcPts val="1600"/>
              </a:spcBef>
              <a:spcAft>
                <a:spcPts val="0"/>
              </a:spcAft>
              <a:buSzPts val="1400"/>
              <a:buChar char="■"/>
              <a:defRPr/>
            </a:lvl3pPr>
            <a:lvl4pPr indent="-317500" lvl="3" marL="1828800" rtl="0" algn="l">
              <a:spcBef>
                <a:spcPts val="1600"/>
              </a:spcBef>
              <a:spcAft>
                <a:spcPts val="0"/>
              </a:spcAft>
              <a:buSzPts val="1400"/>
              <a:buChar char="●"/>
              <a:defRPr/>
            </a:lvl4pPr>
            <a:lvl5pPr indent="-317500" lvl="4" marL="2286000" rtl="0" algn="l">
              <a:spcBef>
                <a:spcPts val="1600"/>
              </a:spcBef>
              <a:spcAft>
                <a:spcPts val="0"/>
              </a:spcAft>
              <a:buSzPts val="1400"/>
              <a:buChar char="○"/>
              <a:defRPr/>
            </a:lvl5pPr>
            <a:lvl6pPr indent="-317500" lvl="5" marL="2743200" rtl="0" algn="l">
              <a:spcBef>
                <a:spcPts val="1600"/>
              </a:spcBef>
              <a:spcAft>
                <a:spcPts val="0"/>
              </a:spcAft>
              <a:buSzPts val="1400"/>
              <a:buChar char="■"/>
              <a:defRPr/>
            </a:lvl6pPr>
            <a:lvl7pPr indent="-317500" lvl="6" marL="3200400" rtl="0" algn="l">
              <a:spcBef>
                <a:spcPts val="1600"/>
              </a:spcBef>
              <a:spcAft>
                <a:spcPts val="0"/>
              </a:spcAft>
              <a:buSzPts val="1400"/>
              <a:buChar char="●"/>
              <a:defRPr/>
            </a:lvl7pPr>
            <a:lvl8pPr indent="-317500" lvl="7" marL="3657600" rtl="0" algn="l">
              <a:spcBef>
                <a:spcPts val="1600"/>
              </a:spcBef>
              <a:spcAft>
                <a:spcPts val="0"/>
              </a:spcAft>
              <a:buSzPts val="1400"/>
              <a:buChar char="○"/>
              <a:defRPr/>
            </a:lvl8pPr>
            <a:lvl9pPr indent="-317500" lvl="8" marL="4114800" rtl="0" algn="l">
              <a:spcBef>
                <a:spcPts val="1600"/>
              </a:spcBef>
              <a:spcAft>
                <a:spcPts val="1600"/>
              </a:spcAft>
              <a:buSzPts val="1400"/>
              <a:buChar char="■"/>
              <a:defRPr/>
            </a:lvl9pPr>
          </a:lstStyle>
          <a:p/>
        </p:txBody>
      </p:sp>
      <p:cxnSp>
        <p:nvCxnSpPr>
          <p:cNvPr id="71" name="Google Shape;71;p14"/>
          <p:cNvCxnSpPr/>
          <p:nvPr/>
        </p:nvCxnSpPr>
        <p:spPr>
          <a:xfrm>
            <a:off x="321000" y="1063125"/>
            <a:ext cx="8502000" cy="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6"/>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81" name="Google Shape;81;p16"/>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82" name="Google Shape;82;p1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Font typeface="Raleway"/>
              <a:buNone/>
              <a:defRPr sz="4800">
                <a:latin typeface="Raleway"/>
                <a:ea typeface="Raleway"/>
                <a:cs typeface="Raleway"/>
                <a:sym typeface="Raleway"/>
              </a:defRPr>
            </a:lvl1pPr>
            <a:lvl2pPr lvl="1">
              <a:spcBef>
                <a:spcPts val="0"/>
              </a:spcBef>
              <a:spcAft>
                <a:spcPts val="0"/>
              </a:spcAft>
              <a:buSzPts val="4800"/>
              <a:buFont typeface="Raleway"/>
              <a:buNone/>
              <a:defRPr sz="4800">
                <a:latin typeface="Raleway"/>
                <a:ea typeface="Raleway"/>
                <a:cs typeface="Raleway"/>
                <a:sym typeface="Raleway"/>
              </a:defRPr>
            </a:lvl2pPr>
            <a:lvl3pPr lvl="2">
              <a:spcBef>
                <a:spcPts val="0"/>
              </a:spcBef>
              <a:spcAft>
                <a:spcPts val="0"/>
              </a:spcAft>
              <a:buSzPts val="4800"/>
              <a:buFont typeface="Raleway"/>
              <a:buNone/>
              <a:defRPr sz="4800">
                <a:latin typeface="Raleway"/>
                <a:ea typeface="Raleway"/>
                <a:cs typeface="Raleway"/>
                <a:sym typeface="Raleway"/>
              </a:defRPr>
            </a:lvl3pPr>
            <a:lvl4pPr lvl="3">
              <a:spcBef>
                <a:spcPts val="0"/>
              </a:spcBef>
              <a:spcAft>
                <a:spcPts val="0"/>
              </a:spcAft>
              <a:buSzPts val="4800"/>
              <a:buFont typeface="Raleway"/>
              <a:buNone/>
              <a:defRPr sz="4800">
                <a:latin typeface="Raleway"/>
                <a:ea typeface="Raleway"/>
                <a:cs typeface="Raleway"/>
                <a:sym typeface="Raleway"/>
              </a:defRPr>
            </a:lvl4pPr>
            <a:lvl5pPr lvl="4">
              <a:spcBef>
                <a:spcPts val="0"/>
              </a:spcBef>
              <a:spcAft>
                <a:spcPts val="0"/>
              </a:spcAft>
              <a:buSzPts val="4800"/>
              <a:buFont typeface="Raleway"/>
              <a:buNone/>
              <a:defRPr sz="4800">
                <a:latin typeface="Raleway"/>
                <a:ea typeface="Raleway"/>
                <a:cs typeface="Raleway"/>
                <a:sym typeface="Raleway"/>
              </a:defRPr>
            </a:lvl5pPr>
            <a:lvl6pPr lvl="5">
              <a:spcBef>
                <a:spcPts val="0"/>
              </a:spcBef>
              <a:spcAft>
                <a:spcPts val="0"/>
              </a:spcAft>
              <a:buSzPts val="4800"/>
              <a:buFont typeface="Raleway"/>
              <a:buNone/>
              <a:defRPr sz="4800">
                <a:latin typeface="Raleway"/>
                <a:ea typeface="Raleway"/>
                <a:cs typeface="Raleway"/>
                <a:sym typeface="Raleway"/>
              </a:defRPr>
            </a:lvl6pPr>
            <a:lvl7pPr lvl="6">
              <a:spcBef>
                <a:spcPts val="0"/>
              </a:spcBef>
              <a:spcAft>
                <a:spcPts val="0"/>
              </a:spcAft>
              <a:buSzPts val="4800"/>
              <a:buFont typeface="Raleway"/>
              <a:buNone/>
              <a:defRPr sz="4800">
                <a:latin typeface="Raleway"/>
                <a:ea typeface="Raleway"/>
                <a:cs typeface="Raleway"/>
                <a:sym typeface="Raleway"/>
              </a:defRPr>
            </a:lvl7pPr>
            <a:lvl8pPr lvl="7">
              <a:spcBef>
                <a:spcPts val="0"/>
              </a:spcBef>
              <a:spcAft>
                <a:spcPts val="0"/>
              </a:spcAft>
              <a:buSzPts val="4800"/>
              <a:buFont typeface="Raleway"/>
              <a:buNone/>
              <a:defRPr sz="4800">
                <a:latin typeface="Raleway"/>
                <a:ea typeface="Raleway"/>
                <a:cs typeface="Raleway"/>
                <a:sym typeface="Raleway"/>
              </a:defRPr>
            </a:lvl8pPr>
            <a:lvl9pPr lvl="8">
              <a:spcBef>
                <a:spcPts val="0"/>
              </a:spcBef>
              <a:spcAft>
                <a:spcPts val="0"/>
              </a:spcAft>
              <a:buSzPts val="4800"/>
              <a:buFont typeface="Raleway"/>
              <a:buNone/>
              <a:defRPr sz="4800">
                <a:latin typeface="Raleway"/>
                <a:ea typeface="Raleway"/>
                <a:cs typeface="Raleway"/>
                <a:sym typeface="Raleway"/>
              </a:defRPr>
            </a:lvl9pPr>
          </a:lstStyle>
          <a:p/>
        </p:txBody>
      </p:sp>
      <p:sp>
        <p:nvSpPr>
          <p:cNvPr id="83" name="Google Shape;83;p1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Font typeface="Raleway"/>
              <a:buNone/>
              <a:defRPr>
                <a:solidFill>
                  <a:schemeClr val="lt1"/>
                </a:solidFill>
                <a:latin typeface="Raleway"/>
                <a:ea typeface="Raleway"/>
                <a:cs typeface="Raleway"/>
                <a:sym typeface="Raleway"/>
              </a:defRPr>
            </a:lvl1pPr>
            <a:lvl2pPr lvl="1">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2pPr>
            <a:lvl3pPr lvl="2">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3pPr>
            <a:lvl4pPr lvl="3">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4pPr>
            <a:lvl5pPr lvl="4">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5pPr>
            <a:lvl6pPr lvl="5">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6pPr>
            <a:lvl7pPr lvl="6">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7pPr>
            <a:lvl8pPr lvl="7">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8pPr>
            <a:lvl9pPr lvl="8">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9pPr>
          </a:lstStyle>
          <a:p/>
        </p:txBody>
      </p:sp>
      <p:sp>
        <p:nvSpPr>
          <p:cNvPr id="84" name="Google Shape;84;p1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atin typeface="Raleway"/>
                <a:ea typeface="Raleway"/>
                <a:cs typeface="Raleway"/>
                <a:sym typeface="Raleway"/>
              </a:defRPr>
            </a:lvl1pPr>
            <a:lvl2pPr lvl="1">
              <a:buNone/>
              <a:defRPr>
                <a:latin typeface="Raleway"/>
                <a:ea typeface="Raleway"/>
                <a:cs typeface="Raleway"/>
                <a:sym typeface="Raleway"/>
              </a:defRPr>
            </a:lvl2pPr>
            <a:lvl3pPr lvl="2">
              <a:buNone/>
              <a:defRPr>
                <a:latin typeface="Raleway"/>
                <a:ea typeface="Raleway"/>
                <a:cs typeface="Raleway"/>
                <a:sym typeface="Raleway"/>
              </a:defRPr>
            </a:lvl3pPr>
            <a:lvl4pPr lvl="3">
              <a:buNone/>
              <a:defRPr>
                <a:latin typeface="Raleway"/>
                <a:ea typeface="Raleway"/>
                <a:cs typeface="Raleway"/>
                <a:sym typeface="Raleway"/>
              </a:defRPr>
            </a:lvl4pPr>
            <a:lvl5pPr lvl="4">
              <a:buNone/>
              <a:defRPr>
                <a:latin typeface="Raleway"/>
                <a:ea typeface="Raleway"/>
                <a:cs typeface="Raleway"/>
                <a:sym typeface="Raleway"/>
              </a:defRPr>
            </a:lvl5pPr>
            <a:lvl6pPr lvl="5">
              <a:buNone/>
              <a:defRPr>
                <a:latin typeface="Raleway"/>
                <a:ea typeface="Raleway"/>
                <a:cs typeface="Raleway"/>
                <a:sym typeface="Raleway"/>
              </a:defRPr>
            </a:lvl6pPr>
            <a:lvl7pPr lvl="6">
              <a:buNone/>
              <a:defRPr>
                <a:latin typeface="Raleway"/>
                <a:ea typeface="Raleway"/>
                <a:cs typeface="Raleway"/>
                <a:sym typeface="Raleway"/>
              </a:defRPr>
            </a:lvl7pPr>
            <a:lvl8pPr lvl="7">
              <a:buNone/>
              <a:defRPr>
                <a:latin typeface="Raleway"/>
                <a:ea typeface="Raleway"/>
                <a:cs typeface="Raleway"/>
                <a:sym typeface="Raleway"/>
              </a:defRPr>
            </a:lvl8pPr>
            <a:lvl9pPr lvl="8">
              <a:buNone/>
              <a:defRPr>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17"/>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Font typeface="Raleway"/>
              <a:buNone/>
              <a:defRPr sz="4200">
                <a:latin typeface="Raleway"/>
                <a:ea typeface="Raleway"/>
                <a:cs typeface="Raleway"/>
                <a:sym typeface="Raleway"/>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87" name="Google Shape;87;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18"/>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Font typeface="Raleway"/>
              <a:buNone/>
              <a:defRPr>
                <a:latin typeface="Raleway"/>
                <a:ea typeface="Raleway"/>
                <a:cs typeface="Raleway"/>
                <a:sym typeface="Raleway"/>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2" name="Google Shape;92;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3" name="Google Shape;93;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 name="Shape 94"/>
        <p:cNvGrpSpPr/>
        <p:nvPr/>
      </p:nvGrpSpPr>
      <p:grpSpPr>
        <a:xfrm>
          <a:off x="0" y="0"/>
          <a:ext cx="0" cy="0"/>
          <a:chOff x="0" y="0"/>
          <a:chExt cx="0" cy="0"/>
        </a:xfrm>
      </p:grpSpPr>
      <p:sp>
        <p:nvSpPr>
          <p:cNvPr id="95" name="Google Shape;95;p19"/>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Font typeface="Raleway"/>
              <a:buNone/>
              <a:defRPr>
                <a:latin typeface="Raleway"/>
                <a:ea typeface="Raleway"/>
                <a:cs typeface="Raleway"/>
                <a:sym typeface="Raleway"/>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98" name="Google Shape;98;p1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9" name="Google Shape;99;p19"/>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0" name="Google Shape;100;p1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20"/>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Raleway"/>
              <a:buNone/>
              <a:defRPr sz="1800">
                <a:latin typeface="Raleway"/>
                <a:ea typeface="Raleway"/>
                <a:cs typeface="Raleway"/>
                <a:sym typeface="Raleway"/>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05" name="Google Shape;105;p20"/>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pic>
        <p:nvPicPr>
          <p:cNvPr descr="MSU-horiz.jpg" id="106" name="Google Shape;106;p20"/>
          <p:cNvPicPr preferRelativeResize="0"/>
          <p:nvPr/>
        </p:nvPicPr>
        <p:blipFill>
          <a:blip r:embed="rId2">
            <a:alphaModFix/>
          </a:blip>
          <a:stretch>
            <a:fillRect/>
          </a:stretch>
        </p:blipFill>
        <p:spPr>
          <a:xfrm>
            <a:off x="0" y="4635650"/>
            <a:ext cx="1904438" cy="507850"/>
          </a:xfrm>
          <a:prstGeom prst="rect">
            <a:avLst/>
          </a:prstGeom>
          <a:noFill/>
          <a:ln>
            <a:noFill/>
          </a:ln>
        </p:spPr>
      </p:pic>
      <p:sp>
        <p:nvSpPr>
          <p:cNvPr id="107" name="Google Shape;107;p20"/>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Jason A. Clark</a:t>
            </a:r>
            <a:r>
              <a:rPr lang="en" sz="1200">
                <a:solidFill>
                  <a:srgbClr val="003F7F"/>
                </a:solidFill>
                <a:latin typeface="Roboto"/>
                <a:ea typeface="Roboto"/>
                <a:cs typeface="Roboto"/>
                <a:sym typeface="Roboto"/>
              </a:rPr>
              <a:t> </a:t>
            </a:r>
            <a:endParaRPr sz="1200">
              <a:solidFill>
                <a:srgbClr val="003F7F"/>
              </a:solidFill>
              <a:latin typeface="Roboto"/>
              <a:ea typeface="Roboto"/>
              <a:cs typeface="Roboto"/>
              <a:sym typeface="Roboto"/>
            </a:endParaRPr>
          </a:p>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Open Repositories 2019</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1"/>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Raleway"/>
              <a:buNone/>
              <a:defRPr sz="2400">
                <a:latin typeface="Raleway"/>
                <a:ea typeface="Raleway"/>
                <a:cs typeface="Raleway"/>
                <a:sym typeface="Raleway"/>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2" name="Google Shape;112;p21"/>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Raleway"/>
              <a:buChar char="●"/>
              <a:defRPr sz="1200">
                <a:solidFill>
                  <a:schemeClr val="lt1"/>
                </a:solidFill>
                <a:latin typeface="Raleway"/>
                <a:ea typeface="Raleway"/>
                <a:cs typeface="Raleway"/>
                <a:sym typeface="Raleway"/>
              </a:defRPr>
            </a:lvl1pPr>
            <a:lvl2pPr indent="-304800" lvl="1" marL="9144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2pPr>
            <a:lvl3pPr indent="-304800" lvl="2" marL="13716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3pPr>
            <a:lvl4pPr indent="-304800" lvl="3" marL="18288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4pPr>
            <a:lvl5pPr indent="-304800" lvl="4" marL="22860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5pPr>
            <a:lvl6pPr indent="-304800" lvl="5" marL="27432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6pPr>
            <a:lvl7pPr indent="-304800" lvl="6" marL="32004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7pPr>
            <a:lvl8pPr indent="-304800" lvl="7" marL="36576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8pPr>
            <a:lvl9pPr indent="-304800" lvl="8" marL="4114800">
              <a:spcBef>
                <a:spcPts val="1600"/>
              </a:spcBef>
              <a:spcAft>
                <a:spcPts val="1600"/>
              </a:spcAft>
              <a:buClr>
                <a:schemeClr val="lt1"/>
              </a:buClr>
              <a:buSzPts val="1200"/>
              <a:buFont typeface="Raleway"/>
              <a:buChar char="■"/>
              <a:defRPr sz="1200">
                <a:solidFill>
                  <a:schemeClr val="lt1"/>
                </a:solidFill>
                <a:latin typeface="Raleway"/>
                <a:ea typeface="Raleway"/>
                <a:cs typeface="Raleway"/>
                <a:sym typeface="Raleway"/>
              </a:defRPr>
            </a:lvl9pPr>
          </a:lstStyle>
          <a:p/>
        </p:txBody>
      </p:sp>
      <p:sp>
        <p:nvSpPr>
          <p:cNvPr id="113" name="Google Shape;113;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Font typeface="Raleway"/>
              <a:buNone/>
              <a:defRPr sz="4200">
                <a:latin typeface="Raleway"/>
                <a:ea typeface="Raleway"/>
                <a:cs typeface="Raleway"/>
                <a:sym typeface="Raleway"/>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0" name="Google Shape;20;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4" name="Shape 114"/>
        <p:cNvGrpSpPr/>
        <p:nvPr/>
      </p:nvGrpSpPr>
      <p:grpSpPr>
        <a:xfrm>
          <a:off x="0" y="0"/>
          <a:ext cx="0" cy="0"/>
          <a:chOff x="0" y="0"/>
          <a:chExt cx="0" cy="0"/>
        </a:xfrm>
      </p:grpSpPr>
      <p:sp>
        <p:nvSpPr>
          <p:cNvPr id="115" name="Google Shape;115;p2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Font typeface="Raleway"/>
              <a:buNone/>
              <a:defRPr sz="6000">
                <a:latin typeface="Raleway"/>
                <a:ea typeface="Raleway"/>
                <a:cs typeface="Raleway"/>
                <a:sym typeface="Raleway"/>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116" name="Google Shape;116;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7" name="Shape 117"/>
        <p:cNvGrpSpPr/>
        <p:nvPr/>
      </p:nvGrpSpPr>
      <p:grpSpPr>
        <a:xfrm>
          <a:off x="0" y="0"/>
          <a:ext cx="0" cy="0"/>
          <a:chOff x="0" y="0"/>
          <a:chExt cx="0" cy="0"/>
        </a:xfrm>
      </p:grpSpPr>
      <p:sp>
        <p:nvSpPr>
          <p:cNvPr id="118" name="Google Shape;118;p23"/>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Font typeface="Raleway"/>
              <a:buNone/>
              <a:defRPr sz="4200">
                <a:solidFill>
                  <a:schemeClr val="dk2"/>
                </a:solidFill>
                <a:latin typeface="Raleway"/>
                <a:ea typeface="Raleway"/>
                <a:cs typeface="Raleway"/>
                <a:sym typeface="Raleway"/>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121" name="Google Shape;121;p23"/>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2" name="Google Shape;122;p2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Raleway"/>
              <a:buChar char="●"/>
              <a:defRPr>
                <a:solidFill>
                  <a:schemeClr val="lt1"/>
                </a:solidFill>
                <a:latin typeface="Raleway"/>
                <a:ea typeface="Raleway"/>
                <a:cs typeface="Raleway"/>
                <a:sym typeface="Raleway"/>
              </a:defRPr>
            </a:lvl1pPr>
            <a:lvl2pPr indent="-317500" lvl="1" marL="9144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2pPr>
            <a:lvl3pPr indent="-317500" lvl="2" marL="13716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3pPr>
            <a:lvl4pPr indent="-317500" lvl="3" marL="18288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4pPr>
            <a:lvl5pPr indent="-317500" lvl="4" marL="22860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5pPr>
            <a:lvl6pPr indent="-317500" lvl="5" marL="27432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6pPr>
            <a:lvl7pPr indent="-317500" lvl="6" marL="32004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7pPr>
            <a:lvl8pPr indent="-317500" lvl="7" marL="36576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8pPr>
            <a:lvl9pPr indent="-317500" lvl="8" marL="4114800">
              <a:spcBef>
                <a:spcPts val="1600"/>
              </a:spcBef>
              <a:spcAft>
                <a:spcPts val="1600"/>
              </a:spcAft>
              <a:buClr>
                <a:schemeClr val="lt1"/>
              </a:buClr>
              <a:buSzPts val="1400"/>
              <a:buFont typeface="Raleway"/>
              <a:buChar char="■"/>
              <a:defRPr>
                <a:solidFill>
                  <a:schemeClr val="lt1"/>
                </a:solidFill>
                <a:latin typeface="Raleway"/>
                <a:ea typeface="Raleway"/>
                <a:cs typeface="Raleway"/>
                <a:sym typeface="Raleway"/>
              </a:defRPr>
            </a:lvl9pPr>
          </a:lstStyle>
          <a:p/>
        </p:txBody>
      </p:sp>
      <p:sp>
        <p:nvSpPr>
          <p:cNvPr id="123" name="Google Shape;123;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24"/>
          <p:cNvSpPr txBox="1"/>
          <p:nvPr/>
        </p:nvSpPr>
        <p:spPr>
          <a:xfrm flipH="1" rot="10800000">
            <a:off x="0" y="-150"/>
            <a:ext cx="9144000" cy="454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127" name="Shape 127"/>
        <p:cNvGrpSpPr/>
        <p:nvPr/>
      </p:nvGrpSpPr>
      <p:grpSpPr>
        <a:xfrm>
          <a:off x="0" y="0"/>
          <a:ext cx="0" cy="0"/>
          <a:chOff x="0" y="0"/>
          <a:chExt cx="0" cy="0"/>
        </a:xfrm>
      </p:grpSpPr>
      <p:sp>
        <p:nvSpPr>
          <p:cNvPr id="128" name="Google Shape;128;p25"/>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Font typeface="Raleway"/>
              <a:buNone/>
              <a:defRPr sz="12000">
                <a:solidFill>
                  <a:schemeClr val="dk2"/>
                </a:solidFill>
                <a:latin typeface="Raleway"/>
                <a:ea typeface="Raleway"/>
                <a:cs typeface="Raleway"/>
                <a:sym typeface="Raleway"/>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129" name="Google Shape;129;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30" name="Shape 130"/>
        <p:cNvGrpSpPr/>
        <p:nvPr/>
      </p:nvGrpSpPr>
      <p:grpSpPr>
        <a:xfrm>
          <a:off x="0" y="0"/>
          <a:ext cx="0" cy="0"/>
          <a:chOff x="0" y="0"/>
          <a:chExt cx="0" cy="0"/>
        </a:xfrm>
      </p:grpSpPr>
      <p:sp>
        <p:nvSpPr>
          <p:cNvPr id="131" name="Google Shape;131;p2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
    <p:spTree>
      <p:nvGrpSpPr>
        <p:cNvPr id="132" name="Shape 132"/>
        <p:cNvGrpSpPr/>
        <p:nvPr/>
      </p:nvGrpSpPr>
      <p:grpSpPr>
        <a:xfrm>
          <a:off x="0" y="0"/>
          <a:ext cx="0" cy="0"/>
          <a:chOff x="0" y="0"/>
          <a:chExt cx="0" cy="0"/>
        </a:xfrm>
      </p:grpSpPr>
      <p:sp>
        <p:nvSpPr>
          <p:cNvPr id="133" name="Google Shape;133;p27"/>
          <p:cNvSpPr txBox="1"/>
          <p:nvPr>
            <p:ph type="ctrTitle"/>
          </p:nvPr>
        </p:nvSpPr>
        <p:spPr>
          <a:xfrm>
            <a:off x="384775" y="1108375"/>
            <a:ext cx="6475800" cy="839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rgbClr val="002868"/>
              </a:buClr>
              <a:buSzPts val="3800"/>
              <a:buNone/>
              <a:defRPr sz="3800">
                <a:solidFill>
                  <a:srgbClr val="002868"/>
                </a:solidFill>
              </a:defRPr>
            </a:lvl1pPr>
            <a:lvl2pPr indent="0" lvl="1" marL="0" marR="0" rtl="0" algn="ctr">
              <a:spcBef>
                <a:spcPts val="0"/>
              </a:spcBef>
              <a:spcAft>
                <a:spcPts val="0"/>
              </a:spcAft>
              <a:buClr>
                <a:srgbClr val="002868"/>
              </a:buClr>
              <a:buSzPts val="3800"/>
              <a:buNone/>
              <a:defRPr sz="3800">
                <a:solidFill>
                  <a:srgbClr val="002868"/>
                </a:solidFill>
              </a:defRPr>
            </a:lvl2pPr>
            <a:lvl3pPr indent="0" lvl="2" marL="0" marR="0" rtl="0" algn="ctr">
              <a:spcBef>
                <a:spcPts val="0"/>
              </a:spcBef>
              <a:spcAft>
                <a:spcPts val="0"/>
              </a:spcAft>
              <a:buClr>
                <a:srgbClr val="002868"/>
              </a:buClr>
              <a:buSzPts val="3800"/>
              <a:buNone/>
              <a:defRPr sz="3800">
                <a:solidFill>
                  <a:srgbClr val="002868"/>
                </a:solidFill>
              </a:defRPr>
            </a:lvl3pPr>
            <a:lvl4pPr indent="0" lvl="3" marL="0" marR="0" rtl="0" algn="ctr">
              <a:spcBef>
                <a:spcPts val="0"/>
              </a:spcBef>
              <a:spcAft>
                <a:spcPts val="0"/>
              </a:spcAft>
              <a:buClr>
                <a:srgbClr val="002868"/>
              </a:buClr>
              <a:buSzPts val="3800"/>
              <a:buNone/>
              <a:defRPr sz="3800">
                <a:solidFill>
                  <a:srgbClr val="002868"/>
                </a:solidFill>
              </a:defRPr>
            </a:lvl4pPr>
            <a:lvl5pPr indent="0" lvl="4" marL="0" marR="0" rtl="0" algn="ctr">
              <a:spcBef>
                <a:spcPts val="0"/>
              </a:spcBef>
              <a:spcAft>
                <a:spcPts val="0"/>
              </a:spcAft>
              <a:buClr>
                <a:srgbClr val="002868"/>
              </a:buClr>
              <a:buSzPts val="3800"/>
              <a:buNone/>
              <a:defRPr sz="3800">
                <a:solidFill>
                  <a:srgbClr val="002868"/>
                </a:solidFill>
              </a:defRPr>
            </a:lvl5pPr>
            <a:lvl6pPr indent="0" lvl="5" marL="0" marR="0" rtl="0" algn="ctr">
              <a:spcBef>
                <a:spcPts val="0"/>
              </a:spcBef>
              <a:spcAft>
                <a:spcPts val="0"/>
              </a:spcAft>
              <a:buClr>
                <a:srgbClr val="002868"/>
              </a:buClr>
              <a:buSzPts val="3800"/>
              <a:buNone/>
              <a:defRPr sz="3800">
                <a:solidFill>
                  <a:srgbClr val="002868"/>
                </a:solidFill>
              </a:defRPr>
            </a:lvl6pPr>
            <a:lvl7pPr indent="0" lvl="6" marL="0" marR="0" rtl="0" algn="ctr">
              <a:spcBef>
                <a:spcPts val="0"/>
              </a:spcBef>
              <a:spcAft>
                <a:spcPts val="0"/>
              </a:spcAft>
              <a:buClr>
                <a:srgbClr val="002868"/>
              </a:buClr>
              <a:buSzPts val="3800"/>
              <a:buNone/>
              <a:defRPr sz="3800">
                <a:solidFill>
                  <a:srgbClr val="002868"/>
                </a:solidFill>
              </a:defRPr>
            </a:lvl7pPr>
            <a:lvl8pPr indent="0" lvl="7" marL="0" marR="0" rtl="0" algn="ctr">
              <a:spcBef>
                <a:spcPts val="0"/>
              </a:spcBef>
              <a:spcAft>
                <a:spcPts val="0"/>
              </a:spcAft>
              <a:buClr>
                <a:srgbClr val="002868"/>
              </a:buClr>
              <a:buSzPts val="3800"/>
              <a:buNone/>
              <a:defRPr sz="3800">
                <a:solidFill>
                  <a:srgbClr val="002868"/>
                </a:solidFill>
              </a:defRPr>
            </a:lvl8pPr>
            <a:lvl9pPr indent="0" lvl="8" marL="0" marR="0" rtl="0" algn="ctr">
              <a:spcBef>
                <a:spcPts val="0"/>
              </a:spcBef>
              <a:spcAft>
                <a:spcPts val="0"/>
              </a:spcAft>
              <a:buClr>
                <a:srgbClr val="002868"/>
              </a:buClr>
              <a:buSzPts val="3800"/>
              <a:buNone/>
              <a:defRPr sz="3800">
                <a:solidFill>
                  <a:srgbClr val="002868"/>
                </a:solidFill>
              </a:defRPr>
            </a:lvl9pPr>
          </a:lstStyle>
          <a:p/>
        </p:txBody>
      </p:sp>
      <p:sp>
        <p:nvSpPr>
          <p:cNvPr id="134" name="Google Shape;134;p27"/>
          <p:cNvSpPr txBox="1"/>
          <p:nvPr>
            <p:ph idx="1" type="subTitle"/>
          </p:nvPr>
        </p:nvSpPr>
        <p:spPr>
          <a:xfrm>
            <a:off x="1097100" y="2699725"/>
            <a:ext cx="6949800" cy="13146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3000"/>
              <a:buNone/>
              <a:defRPr sz="3000"/>
            </a:lvl1pPr>
            <a:lvl2pPr indent="0" lvl="1" marL="457200" marR="0" rtl="0" algn="ctr">
              <a:spcBef>
                <a:spcPts val="1600"/>
              </a:spcBef>
              <a:spcAft>
                <a:spcPts val="0"/>
              </a:spcAft>
              <a:buClr>
                <a:srgbClr val="888888"/>
              </a:buClr>
              <a:buSzPts val="3800"/>
              <a:buNone/>
              <a:defRPr sz="3800"/>
            </a:lvl2pPr>
            <a:lvl3pPr indent="0" lvl="2" marL="914400" marR="0" rtl="0" algn="ctr">
              <a:spcBef>
                <a:spcPts val="1600"/>
              </a:spcBef>
              <a:spcAft>
                <a:spcPts val="0"/>
              </a:spcAft>
              <a:buClr>
                <a:srgbClr val="888888"/>
              </a:buClr>
              <a:buSzPts val="3800"/>
              <a:buNone/>
              <a:defRPr sz="3800"/>
            </a:lvl3pPr>
            <a:lvl4pPr indent="0" lvl="3" marL="1371600" marR="0" rtl="0" algn="ctr">
              <a:spcBef>
                <a:spcPts val="1600"/>
              </a:spcBef>
              <a:spcAft>
                <a:spcPts val="0"/>
              </a:spcAft>
              <a:buClr>
                <a:srgbClr val="888888"/>
              </a:buClr>
              <a:buSzPts val="3800"/>
              <a:buNone/>
              <a:defRPr sz="3800"/>
            </a:lvl4pPr>
            <a:lvl5pPr indent="0" lvl="4" marL="1828800" marR="0" rtl="0" algn="ctr">
              <a:spcBef>
                <a:spcPts val="1600"/>
              </a:spcBef>
              <a:spcAft>
                <a:spcPts val="0"/>
              </a:spcAft>
              <a:buClr>
                <a:srgbClr val="888888"/>
              </a:buClr>
              <a:buSzPts val="3800"/>
              <a:buNone/>
              <a:defRPr sz="3800"/>
            </a:lvl5pPr>
            <a:lvl6pPr indent="0" lvl="5" marL="2286000" marR="0" rtl="0" algn="ctr">
              <a:spcBef>
                <a:spcPts val="1600"/>
              </a:spcBef>
              <a:spcAft>
                <a:spcPts val="0"/>
              </a:spcAft>
              <a:buClr>
                <a:srgbClr val="888888"/>
              </a:buClr>
              <a:buSzPts val="3800"/>
              <a:buNone/>
              <a:defRPr sz="3800"/>
            </a:lvl6pPr>
            <a:lvl7pPr indent="0" lvl="6" marL="2743200" marR="0" rtl="0" algn="ctr">
              <a:spcBef>
                <a:spcPts val="1600"/>
              </a:spcBef>
              <a:spcAft>
                <a:spcPts val="0"/>
              </a:spcAft>
              <a:buClr>
                <a:srgbClr val="888888"/>
              </a:buClr>
              <a:buSzPts val="3800"/>
              <a:buNone/>
              <a:defRPr sz="3800"/>
            </a:lvl7pPr>
            <a:lvl8pPr indent="0" lvl="7" marL="3200400" marR="0" rtl="0" algn="ctr">
              <a:spcBef>
                <a:spcPts val="1600"/>
              </a:spcBef>
              <a:spcAft>
                <a:spcPts val="0"/>
              </a:spcAft>
              <a:buClr>
                <a:srgbClr val="888888"/>
              </a:buClr>
              <a:buSzPts val="3800"/>
              <a:buNone/>
              <a:defRPr sz="3800"/>
            </a:lvl8pPr>
            <a:lvl9pPr indent="0" lvl="8" marL="3657600" marR="0" rtl="0" algn="ctr">
              <a:spcBef>
                <a:spcPts val="1600"/>
              </a:spcBef>
              <a:spcAft>
                <a:spcPts val="1600"/>
              </a:spcAft>
              <a:buClr>
                <a:srgbClr val="888888"/>
              </a:buClr>
              <a:buSzPts val="3800"/>
              <a:buNone/>
              <a:defRPr sz="3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28"/>
          <p:cNvSpPr txBox="1"/>
          <p:nvPr>
            <p:ph type="title"/>
          </p:nvPr>
        </p:nvSpPr>
        <p:spPr>
          <a:xfrm>
            <a:off x="222450" y="129525"/>
            <a:ext cx="86991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37" name="Google Shape;137;p28"/>
          <p:cNvSpPr txBox="1"/>
          <p:nvPr>
            <p:ph idx="1" type="body"/>
          </p:nvPr>
        </p:nvSpPr>
        <p:spPr>
          <a:xfrm>
            <a:off x="457200" y="1063125"/>
            <a:ext cx="8229600" cy="3394500"/>
          </a:xfrm>
          <a:prstGeom prst="rect">
            <a:avLst/>
          </a:prstGeom>
          <a:noFill/>
          <a:ln>
            <a:noFill/>
          </a:ln>
        </p:spPr>
        <p:txBody>
          <a:bodyPr anchorCtr="0" anchor="t" bIns="91425" lIns="91425" spcFirstLastPara="1" rIns="91425" wrap="square" tIns="91425">
            <a:noAutofit/>
          </a:bodyPr>
          <a:lstStyle>
            <a:lvl1pPr indent="-381000" lvl="0" marL="457200" rtl="0" algn="l">
              <a:spcBef>
                <a:spcPts val="0"/>
              </a:spcBef>
              <a:spcAft>
                <a:spcPts val="0"/>
              </a:spcAft>
              <a:buSzPts val="2400"/>
              <a:buChar char="●"/>
              <a:defRPr/>
            </a:lvl1pPr>
            <a:lvl2pPr indent="-355600" lvl="1" marL="914400" rtl="0" algn="l">
              <a:spcBef>
                <a:spcPts val="1600"/>
              </a:spcBef>
              <a:spcAft>
                <a:spcPts val="0"/>
              </a:spcAft>
              <a:buClr>
                <a:srgbClr val="4A86E8"/>
              </a:buClr>
              <a:buSzPts val="2000"/>
              <a:buChar char="○"/>
              <a:defRPr/>
            </a:lvl2pPr>
            <a:lvl3pPr indent="-317500" lvl="2" marL="1371600" rtl="0" algn="l">
              <a:spcBef>
                <a:spcPts val="1600"/>
              </a:spcBef>
              <a:spcAft>
                <a:spcPts val="0"/>
              </a:spcAft>
              <a:buSzPts val="1400"/>
              <a:buChar char="■"/>
              <a:defRPr/>
            </a:lvl3pPr>
            <a:lvl4pPr indent="-317500" lvl="3" marL="1828800" rtl="0" algn="l">
              <a:spcBef>
                <a:spcPts val="1600"/>
              </a:spcBef>
              <a:spcAft>
                <a:spcPts val="0"/>
              </a:spcAft>
              <a:buSzPts val="1400"/>
              <a:buChar char="●"/>
              <a:defRPr/>
            </a:lvl4pPr>
            <a:lvl5pPr indent="-317500" lvl="4" marL="2286000" rtl="0" algn="l">
              <a:spcBef>
                <a:spcPts val="1600"/>
              </a:spcBef>
              <a:spcAft>
                <a:spcPts val="0"/>
              </a:spcAft>
              <a:buSzPts val="1400"/>
              <a:buChar char="○"/>
              <a:defRPr/>
            </a:lvl5pPr>
            <a:lvl6pPr indent="-317500" lvl="5" marL="2743200" rtl="0" algn="l">
              <a:spcBef>
                <a:spcPts val="1600"/>
              </a:spcBef>
              <a:spcAft>
                <a:spcPts val="0"/>
              </a:spcAft>
              <a:buSzPts val="1400"/>
              <a:buChar char="■"/>
              <a:defRPr/>
            </a:lvl6pPr>
            <a:lvl7pPr indent="-317500" lvl="6" marL="3200400" rtl="0" algn="l">
              <a:spcBef>
                <a:spcPts val="1600"/>
              </a:spcBef>
              <a:spcAft>
                <a:spcPts val="0"/>
              </a:spcAft>
              <a:buSzPts val="1400"/>
              <a:buChar char="●"/>
              <a:defRPr/>
            </a:lvl7pPr>
            <a:lvl8pPr indent="-317500" lvl="7" marL="3657600" rtl="0" algn="l">
              <a:spcBef>
                <a:spcPts val="1600"/>
              </a:spcBef>
              <a:spcAft>
                <a:spcPts val="0"/>
              </a:spcAft>
              <a:buSzPts val="1400"/>
              <a:buChar char="○"/>
              <a:defRPr/>
            </a:lvl8pPr>
            <a:lvl9pPr indent="-317500" lvl="8" marL="4114800" rtl="0" algn="l">
              <a:spcBef>
                <a:spcPts val="1600"/>
              </a:spcBef>
              <a:spcAft>
                <a:spcPts val="1600"/>
              </a:spcAft>
              <a:buSzPts val="1400"/>
              <a:buChar char="■"/>
              <a:defRPr/>
            </a:lvl9pPr>
          </a:lstStyle>
          <a:p/>
        </p:txBody>
      </p:sp>
      <p:cxnSp>
        <p:nvCxnSpPr>
          <p:cNvPr id="138" name="Google Shape;138;p28"/>
          <p:cNvCxnSpPr/>
          <p:nvPr/>
        </p:nvCxnSpPr>
        <p:spPr>
          <a:xfrm>
            <a:off x="321000" y="1063125"/>
            <a:ext cx="8502000" cy="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Font typeface="Raleway"/>
              <a:buNone/>
              <a:defRPr>
                <a:latin typeface="Raleway"/>
                <a:ea typeface="Raleway"/>
                <a:cs typeface="Raleway"/>
                <a:sym typeface="Raleway"/>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Font typeface="Raleway"/>
              <a:buNone/>
              <a:defRPr>
                <a:latin typeface="Raleway"/>
                <a:ea typeface="Raleway"/>
                <a:cs typeface="Raleway"/>
                <a:sym typeface="Raleway"/>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1" name="Google Shape;31;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Font typeface="Raleway"/>
              <a:buNone/>
              <a:defRPr sz="1800">
                <a:latin typeface="Raleway"/>
                <a:ea typeface="Raleway"/>
                <a:cs typeface="Raleway"/>
                <a:sym typeface="Raleway"/>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8" name="Google Shape;38;p6"/>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pic>
        <p:nvPicPr>
          <p:cNvPr descr="MSU-horiz.jpg" id="39" name="Google Shape;39;p6"/>
          <p:cNvPicPr preferRelativeResize="0"/>
          <p:nvPr/>
        </p:nvPicPr>
        <p:blipFill>
          <a:blip r:embed="rId2">
            <a:alphaModFix/>
          </a:blip>
          <a:stretch>
            <a:fillRect/>
          </a:stretch>
        </p:blipFill>
        <p:spPr>
          <a:xfrm>
            <a:off x="0" y="4635650"/>
            <a:ext cx="1904438" cy="507850"/>
          </a:xfrm>
          <a:prstGeom prst="rect">
            <a:avLst/>
          </a:prstGeom>
          <a:noFill/>
          <a:ln>
            <a:noFill/>
          </a:ln>
        </p:spPr>
      </p:pic>
      <p:sp>
        <p:nvSpPr>
          <p:cNvPr id="40" name="Google Shape;40;p6"/>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Jason A. Clark</a:t>
            </a:r>
            <a:r>
              <a:rPr lang="en" sz="1200">
                <a:solidFill>
                  <a:srgbClr val="003F7F"/>
                </a:solidFill>
                <a:latin typeface="Roboto"/>
                <a:ea typeface="Roboto"/>
                <a:cs typeface="Roboto"/>
                <a:sym typeface="Roboto"/>
              </a:rPr>
              <a:t> </a:t>
            </a:r>
            <a:endParaRPr sz="1200">
              <a:solidFill>
                <a:srgbClr val="003F7F"/>
              </a:solidFill>
              <a:latin typeface="Roboto"/>
              <a:ea typeface="Roboto"/>
              <a:cs typeface="Roboto"/>
              <a:sym typeface="Roboto"/>
            </a:endParaRPr>
          </a:p>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Code4Lib 2021</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Raleway"/>
              <a:buNone/>
              <a:defRPr sz="2400">
                <a:latin typeface="Raleway"/>
                <a:ea typeface="Raleway"/>
                <a:cs typeface="Raleway"/>
                <a:sym typeface="Raleway"/>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5" name="Google Shape;45;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Font typeface="Raleway"/>
              <a:buChar char="●"/>
              <a:defRPr sz="1200">
                <a:solidFill>
                  <a:schemeClr val="lt1"/>
                </a:solidFill>
                <a:latin typeface="Raleway"/>
                <a:ea typeface="Raleway"/>
                <a:cs typeface="Raleway"/>
                <a:sym typeface="Raleway"/>
              </a:defRPr>
            </a:lvl1pPr>
            <a:lvl2pPr indent="-304800" lvl="1" marL="9144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2pPr>
            <a:lvl3pPr indent="-304800" lvl="2" marL="13716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3pPr>
            <a:lvl4pPr indent="-304800" lvl="3" marL="18288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4pPr>
            <a:lvl5pPr indent="-304800" lvl="4" marL="22860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5pPr>
            <a:lvl6pPr indent="-304800" lvl="5" marL="27432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6pPr>
            <a:lvl7pPr indent="-304800" lvl="6" marL="32004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7pPr>
            <a:lvl8pPr indent="-304800" lvl="7" marL="3657600">
              <a:spcBef>
                <a:spcPts val="1600"/>
              </a:spcBef>
              <a:spcAft>
                <a:spcPts val="0"/>
              </a:spcAft>
              <a:buClr>
                <a:schemeClr val="lt1"/>
              </a:buClr>
              <a:buSzPts val="1200"/>
              <a:buFont typeface="Raleway"/>
              <a:buChar char="○"/>
              <a:defRPr sz="1200">
                <a:solidFill>
                  <a:schemeClr val="lt1"/>
                </a:solidFill>
                <a:latin typeface="Raleway"/>
                <a:ea typeface="Raleway"/>
                <a:cs typeface="Raleway"/>
                <a:sym typeface="Raleway"/>
              </a:defRPr>
            </a:lvl8pPr>
            <a:lvl9pPr indent="-304800" lvl="8" marL="4114800">
              <a:spcBef>
                <a:spcPts val="1600"/>
              </a:spcBef>
              <a:spcAft>
                <a:spcPts val="1600"/>
              </a:spcAft>
              <a:buClr>
                <a:schemeClr val="lt1"/>
              </a:buClr>
              <a:buSzPts val="1200"/>
              <a:buFont typeface="Raleway"/>
              <a:buChar char="■"/>
              <a:defRPr sz="1200">
                <a:solidFill>
                  <a:schemeClr val="lt1"/>
                </a:solidFill>
                <a:latin typeface="Raleway"/>
                <a:ea typeface="Raleway"/>
                <a:cs typeface="Raleway"/>
                <a:sym typeface="Raleway"/>
              </a:defRPr>
            </a:lvl9pPr>
          </a:lstStyle>
          <a:p/>
        </p:txBody>
      </p:sp>
      <p:sp>
        <p:nvSpPr>
          <p:cNvPr id="46" name="Google Shape;46;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Font typeface="Raleway"/>
              <a:buNone/>
              <a:defRPr sz="6000">
                <a:latin typeface="Raleway"/>
                <a:ea typeface="Raleway"/>
                <a:cs typeface="Raleway"/>
                <a:sym typeface="Raleway"/>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9" name="Google Shape;49;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Font typeface="Raleway"/>
              <a:buNone/>
              <a:defRPr sz="4200">
                <a:solidFill>
                  <a:schemeClr val="dk2"/>
                </a:solidFill>
                <a:latin typeface="Raleway"/>
                <a:ea typeface="Raleway"/>
                <a:cs typeface="Raleway"/>
                <a:sym typeface="Raleway"/>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4" name="Google Shape;54;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5" name="Google Shape;55;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Font typeface="Raleway"/>
              <a:buChar char="●"/>
              <a:defRPr>
                <a:solidFill>
                  <a:schemeClr val="lt1"/>
                </a:solidFill>
                <a:latin typeface="Raleway"/>
                <a:ea typeface="Raleway"/>
                <a:cs typeface="Raleway"/>
                <a:sym typeface="Raleway"/>
              </a:defRPr>
            </a:lvl1pPr>
            <a:lvl2pPr indent="-317500" lvl="1" marL="9144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2pPr>
            <a:lvl3pPr indent="-317500" lvl="2" marL="13716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3pPr>
            <a:lvl4pPr indent="-317500" lvl="3" marL="18288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4pPr>
            <a:lvl5pPr indent="-317500" lvl="4" marL="22860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5pPr>
            <a:lvl6pPr indent="-317500" lvl="5" marL="27432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6pPr>
            <a:lvl7pPr indent="-317500" lvl="6" marL="32004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7pPr>
            <a:lvl8pPr indent="-317500" lvl="7" marL="3657600">
              <a:spcBef>
                <a:spcPts val="1600"/>
              </a:spcBef>
              <a:spcAft>
                <a:spcPts val="0"/>
              </a:spcAft>
              <a:buClr>
                <a:schemeClr val="lt1"/>
              </a:buClr>
              <a:buSzPts val="1400"/>
              <a:buFont typeface="Raleway"/>
              <a:buChar char="○"/>
              <a:defRPr>
                <a:solidFill>
                  <a:schemeClr val="lt1"/>
                </a:solidFill>
                <a:latin typeface="Raleway"/>
                <a:ea typeface="Raleway"/>
                <a:cs typeface="Raleway"/>
                <a:sym typeface="Raleway"/>
              </a:defRPr>
            </a:lvl8pPr>
            <a:lvl9pPr indent="-317500" lvl="8" marL="4114800">
              <a:spcBef>
                <a:spcPts val="1600"/>
              </a:spcBef>
              <a:spcAft>
                <a:spcPts val="1600"/>
              </a:spcAft>
              <a:buClr>
                <a:schemeClr val="lt1"/>
              </a:buClr>
              <a:buSzPts val="1400"/>
              <a:buFont typeface="Raleway"/>
              <a:buChar char="■"/>
              <a:defRPr>
                <a:solidFill>
                  <a:schemeClr val="lt1"/>
                </a:solidFill>
                <a:latin typeface="Raleway"/>
                <a:ea typeface="Raleway"/>
                <a:cs typeface="Raleway"/>
                <a:sym typeface="Raleway"/>
              </a:defRPr>
            </a:lvl9pPr>
          </a:lstStyle>
          <a:p/>
        </p:txBody>
      </p:sp>
      <p:sp>
        <p:nvSpPr>
          <p:cNvPr id="56" name="Google Shape;56;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txBox="1"/>
          <p:nvPr/>
        </p:nvSpPr>
        <p:spPr>
          <a:xfrm flipH="1" rot="10800000">
            <a:off x="0" y="-150"/>
            <a:ext cx="9144000" cy="4542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1.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3F7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3F3F3"/>
              </a:buClr>
              <a:buSzPts val="1800"/>
              <a:buFont typeface="Roboto"/>
              <a:buChar char="●"/>
              <a:defRPr sz="1800">
                <a:solidFill>
                  <a:srgbClr val="F3F3F3"/>
                </a:solidFill>
                <a:latin typeface="Roboto"/>
                <a:ea typeface="Roboto"/>
                <a:cs typeface="Roboto"/>
                <a:sym typeface="Roboto"/>
              </a:defRPr>
            </a:lvl1pPr>
            <a:lvl2pPr indent="-317500" lvl="1" marL="9144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2pPr>
            <a:lvl3pPr indent="-317500" lvl="2" marL="13716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3pPr>
            <a:lvl4pPr indent="-317500" lvl="3" marL="18288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4pPr>
            <a:lvl5pPr indent="-317500" lvl="4" marL="22860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5pPr>
            <a:lvl6pPr indent="-317500" lvl="5" marL="27432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6pPr>
            <a:lvl7pPr indent="-317500" lvl="6" marL="32004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7pPr>
            <a:lvl8pPr indent="-317500" lvl="7" marL="36576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8pPr>
            <a:lvl9pPr indent="-317500" lvl="8" marL="4114800">
              <a:lnSpc>
                <a:spcPct val="115000"/>
              </a:lnSpc>
              <a:spcBef>
                <a:spcPts val="1600"/>
              </a:spcBef>
              <a:spcAft>
                <a:spcPts val="1600"/>
              </a:spcAft>
              <a:buClr>
                <a:srgbClr val="F3F3F3"/>
              </a:buClr>
              <a:buSzPts val="1400"/>
              <a:buFont typeface="Roboto"/>
              <a:buChar char="■"/>
              <a:defRPr>
                <a:solidFill>
                  <a:srgbClr val="F3F3F3"/>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10" name="Google Shape;10;p1"/>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Jason A. Clark</a:t>
            </a:r>
            <a:endParaRPr sz="1200">
              <a:solidFill>
                <a:srgbClr val="003F7F"/>
              </a:solidFill>
              <a:latin typeface="Roboto"/>
              <a:ea typeface="Roboto"/>
              <a:cs typeface="Roboto"/>
              <a:sym typeface="Roboto"/>
            </a:endParaRPr>
          </a:p>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Code4Lib 2021</a:t>
            </a:r>
            <a:endParaRPr/>
          </a:p>
        </p:txBody>
      </p:sp>
      <p:pic>
        <p:nvPicPr>
          <p:cNvPr descr="MSU-horiz.jpg" id="11" name="Google Shape;11;p1"/>
          <p:cNvPicPr preferRelativeResize="0"/>
          <p:nvPr/>
        </p:nvPicPr>
        <p:blipFill>
          <a:blip r:embed="rId1">
            <a:alphaModFix/>
          </a:blip>
          <a:stretch>
            <a:fillRect/>
          </a:stretch>
        </p:blipFill>
        <p:spPr>
          <a:xfrm>
            <a:off x="0" y="4635650"/>
            <a:ext cx="1904438" cy="507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003F7F"/>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4" name="Google Shape;74;p15"/>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3F3F3"/>
              </a:buClr>
              <a:buSzPts val="1800"/>
              <a:buFont typeface="Roboto"/>
              <a:buChar char="●"/>
              <a:defRPr sz="1800">
                <a:solidFill>
                  <a:srgbClr val="F3F3F3"/>
                </a:solidFill>
                <a:latin typeface="Roboto"/>
                <a:ea typeface="Roboto"/>
                <a:cs typeface="Roboto"/>
                <a:sym typeface="Roboto"/>
              </a:defRPr>
            </a:lvl1pPr>
            <a:lvl2pPr indent="-317500" lvl="1" marL="9144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2pPr>
            <a:lvl3pPr indent="-317500" lvl="2" marL="13716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3pPr>
            <a:lvl4pPr indent="-317500" lvl="3" marL="18288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4pPr>
            <a:lvl5pPr indent="-317500" lvl="4" marL="22860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5pPr>
            <a:lvl6pPr indent="-317500" lvl="5" marL="27432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6pPr>
            <a:lvl7pPr indent="-317500" lvl="6" marL="32004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7pPr>
            <a:lvl8pPr indent="-317500" lvl="7" marL="3657600">
              <a:lnSpc>
                <a:spcPct val="115000"/>
              </a:lnSpc>
              <a:spcBef>
                <a:spcPts val="1600"/>
              </a:spcBef>
              <a:spcAft>
                <a:spcPts val="0"/>
              </a:spcAft>
              <a:buClr>
                <a:srgbClr val="F3F3F3"/>
              </a:buClr>
              <a:buSzPts val="1400"/>
              <a:buFont typeface="Roboto"/>
              <a:buChar char="○"/>
              <a:defRPr>
                <a:solidFill>
                  <a:srgbClr val="F3F3F3"/>
                </a:solidFill>
                <a:latin typeface="Roboto"/>
                <a:ea typeface="Roboto"/>
                <a:cs typeface="Roboto"/>
                <a:sym typeface="Roboto"/>
              </a:defRPr>
            </a:lvl8pPr>
            <a:lvl9pPr indent="-317500" lvl="8" marL="4114800">
              <a:lnSpc>
                <a:spcPct val="115000"/>
              </a:lnSpc>
              <a:spcBef>
                <a:spcPts val="1600"/>
              </a:spcBef>
              <a:spcAft>
                <a:spcPts val="1600"/>
              </a:spcAft>
              <a:buClr>
                <a:srgbClr val="F3F3F3"/>
              </a:buClr>
              <a:buSzPts val="1400"/>
              <a:buFont typeface="Roboto"/>
              <a:buChar char="■"/>
              <a:defRPr>
                <a:solidFill>
                  <a:srgbClr val="F3F3F3"/>
                </a:solidFill>
                <a:latin typeface="Roboto"/>
                <a:ea typeface="Roboto"/>
                <a:cs typeface="Roboto"/>
                <a:sym typeface="Roboto"/>
              </a:defRPr>
            </a:lvl9pPr>
          </a:lstStyle>
          <a:p/>
        </p:txBody>
      </p:sp>
      <p:sp>
        <p:nvSpPr>
          <p:cNvPr id="75" name="Google Shape;75;p1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5"/>
          <p:cNvSpPr txBox="1"/>
          <p:nvPr/>
        </p:nvSpPr>
        <p:spPr>
          <a:xfrm>
            <a:off x="0" y="4629925"/>
            <a:ext cx="9144000" cy="525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77" name="Google Shape;77;p15"/>
          <p:cNvSpPr txBox="1"/>
          <p:nvPr/>
        </p:nvSpPr>
        <p:spPr>
          <a:xfrm>
            <a:off x="4869850" y="4564225"/>
            <a:ext cx="4274100" cy="590700"/>
          </a:xfrm>
          <a:prstGeom prst="rect">
            <a:avLst/>
          </a:prstGeom>
          <a:noFill/>
          <a:ln>
            <a:noFill/>
          </a:ln>
        </p:spPr>
        <p:txBody>
          <a:bodyPr anchorCtr="0" anchor="t" bIns="91425" lIns="91425" spcFirstLastPara="1" rIns="91425" wrap="square" tIns="91425">
            <a:noAutofit/>
          </a:bodyPr>
          <a:lstStyle/>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Jason A. Clark</a:t>
            </a:r>
            <a:endParaRPr sz="1200">
              <a:solidFill>
                <a:srgbClr val="003F7F"/>
              </a:solidFill>
              <a:latin typeface="Roboto"/>
              <a:ea typeface="Roboto"/>
              <a:cs typeface="Roboto"/>
              <a:sym typeface="Roboto"/>
            </a:endParaRPr>
          </a:p>
          <a:p>
            <a:pPr indent="0" lvl="0" marL="0" rtl="0" algn="r">
              <a:lnSpc>
                <a:spcPct val="150000"/>
              </a:lnSpc>
              <a:spcBef>
                <a:spcPts val="0"/>
              </a:spcBef>
              <a:spcAft>
                <a:spcPts val="0"/>
              </a:spcAft>
              <a:buNone/>
            </a:pPr>
            <a:r>
              <a:rPr lang="en" sz="1200">
                <a:solidFill>
                  <a:srgbClr val="003F7F"/>
                </a:solidFill>
                <a:latin typeface="Roboto"/>
                <a:ea typeface="Roboto"/>
                <a:cs typeface="Roboto"/>
                <a:sym typeface="Roboto"/>
              </a:rPr>
              <a:t>Open Repositories 2019</a:t>
            </a:r>
            <a:endParaRPr/>
          </a:p>
        </p:txBody>
      </p:sp>
      <p:pic>
        <p:nvPicPr>
          <p:cNvPr descr="MSU-horiz.jpg" id="78" name="Google Shape;78;p15"/>
          <p:cNvPicPr preferRelativeResize="0"/>
          <p:nvPr/>
        </p:nvPicPr>
        <p:blipFill>
          <a:blip r:embed="rId1">
            <a:alphaModFix/>
          </a:blip>
          <a:stretch>
            <a:fillRect/>
          </a:stretch>
        </p:blipFill>
        <p:spPr>
          <a:xfrm>
            <a:off x="0" y="4635650"/>
            <a:ext cx="1904438" cy="507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hyperlink" Target="http://www.websitecarbon.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dannyvankooten.com/website-carbon-emissions/" TargetMode="External"/><Relationship Id="rId4" Type="http://schemas.openxmlformats.org/officeDocument/2006/relationships/hyperlink" Target="https://doi.org/10.3390/su1007249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costtotravel.com/flight/from-new-york-to-amsterdam" TargetMode="External"/><Relationship Id="rId4" Type="http://schemas.openxmlformats.org/officeDocument/2006/relationships/hyperlink" Target="https://www.costtotravel.com/flight/from-new-york-to-amsterdam" TargetMode="External"/><Relationship Id="rId5" Type="http://schemas.openxmlformats.org/officeDocument/2006/relationships/hyperlink" Target="https://www.costtotravel.com/flight/from-new-york-to-amsterdam" TargetMode="External"/><Relationship Id="rId6" Type="http://schemas.openxmlformats.org/officeDocument/2006/relationships/hyperlink" Target="https://dannyvankooten.com/website-carbon-emissions/" TargetMode="External"/><Relationship Id="rId7" Type="http://schemas.openxmlformats.org/officeDocument/2006/relationships/hyperlink" Target="https://doi.org/10.3390/su100724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thegreenwebfoundation.org/director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hyperlink" Target="https://solar.lowtechmagazine.com/about.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developers.google.com/search/docs/beginner/seo-starter-guide" TargetMode="External"/><Relationship Id="rId4" Type="http://schemas.openxmlformats.org/officeDocument/2006/relationships/hyperlink" Target="https://schema.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developer.mozilla.org/en-US/docs/Web/API/Intersection_Observer_AP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colorado.edu/cmci/people/media-studies/hunter-vaugha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colorado.edu/cmci/people/media-studies/hunter-vaugha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 Id="rId3" Type="http://schemas.openxmlformats.org/officeDocument/2006/relationships/hyperlink" Target="https://collectif.greenit.fr/ecoconception-web/2019-05-Ref-eco_web-checklist.v3.EN.pdf" TargetMode="External"/><Relationship Id="rId4" Type="http://schemas.openxmlformats.org/officeDocument/2006/relationships/hyperlink" Target="https://github.com/lukeed/pwa" TargetMode="External"/><Relationship Id="rId5" Type="http://schemas.openxmlformats.org/officeDocument/2006/relationships/hyperlink" Target="http://www.ecometer.org/rules/" TargetMode="External"/><Relationship Id="rId6" Type="http://schemas.openxmlformats.org/officeDocument/2006/relationships/hyperlink" Target="https://www.websitecarbon.com" TargetMode="External"/><Relationship Id="rId7" Type="http://schemas.openxmlformats.org/officeDocument/2006/relationships/hyperlink" Target="http://www.ecoindex.fr/" TargetMode="External"/><Relationship Id="rId8" Type="http://schemas.openxmlformats.org/officeDocument/2006/relationships/hyperlink" Target="https://chrome.google.com/webstore/detail/greenit-analysis/mofbfhffeklkbebfclfaiifefjflcpad"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hyperlink" Target="https://github.com/jasonclark/digital-library-pwa" TargetMode="External"/><Relationship Id="rId4" Type="http://schemas.openxmlformats.org/officeDocument/2006/relationships/hyperlink" Target="https://github.com/msulibrary/dataset-search"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hyperlink" Target="https://developer.mozilla.org/en-US/docs/Web/Apps/Progressive" TargetMode="External"/><Relationship Id="rId4" Type="http://schemas.openxmlformats.org/officeDocument/2006/relationships/hyperlink" Target="https://abookapart.com/products/sustainable-web-design" TargetMode="External"/><Relationship Id="rId5" Type="http://schemas.openxmlformats.org/officeDocument/2006/relationships/hyperlink" Target="https://blog.theodo.com/2020/05/greenit-measure-server-energy-consumption-powerapi/" TargetMode="External"/><Relationship Id="rId6" Type="http://schemas.openxmlformats.org/officeDocument/2006/relationships/hyperlink" Target="https://doi.org/10.3998/weave.12535642.0001.401" TargetMode="External"/><Relationship Id="rId7" Type="http://schemas.openxmlformats.org/officeDocument/2006/relationships/hyperlink" Target="http://cirescolorado.adobeconnect.com/pm674swl396e/" TargetMode="External"/><Relationship Id="rId8" Type="http://schemas.openxmlformats.org/officeDocument/2006/relationships/hyperlink" Target="https://sciencepolicy.colorado.edu/news/presentations/vaughan.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oi.org/10.3998/weave.12535642.0001.4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www.nature.com/articles/d41586-018-06610-y%20" TargetMode="External"/><Relationship Id="rId4" Type="http://schemas.openxmlformats.org/officeDocument/2006/relationships/hyperlink" Target="https://en.wikipedia.org/wiki/List_of_countries_by_carbon_dioxide_emiss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hyperlink" Target="https://theshiftproject.org/en/article/lean-ict-our-new-repor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txBox="1"/>
          <p:nvPr>
            <p:ph type="title"/>
          </p:nvPr>
        </p:nvSpPr>
        <p:spPr>
          <a:xfrm>
            <a:off x="204450" y="431350"/>
            <a:ext cx="8850300" cy="251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Green Digital Libraries: Progressive Web Apps, Sustainable Design, and Coding for the Greener Good</a:t>
            </a:r>
            <a:endParaRPr sz="3000"/>
          </a:p>
          <a:p>
            <a:pPr indent="0" lvl="0" marL="0" rtl="0" algn="l">
              <a:spcBef>
                <a:spcPts val="0"/>
              </a:spcBef>
              <a:spcAft>
                <a:spcPts val="0"/>
              </a:spcAft>
              <a:buNone/>
            </a:pPr>
            <a:r>
              <a:t/>
            </a:r>
            <a:endParaRPr>
              <a:latin typeface="Raleway"/>
              <a:ea typeface="Raleway"/>
              <a:cs typeface="Raleway"/>
              <a:sym typeface="Raleway"/>
            </a:endParaRPr>
          </a:p>
        </p:txBody>
      </p:sp>
      <p:sp>
        <p:nvSpPr>
          <p:cNvPr id="144" name="Google Shape;144;p29"/>
          <p:cNvSpPr txBox="1"/>
          <p:nvPr/>
        </p:nvSpPr>
        <p:spPr>
          <a:xfrm>
            <a:off x="1874100" y="2783450"/>
            <a:ext cx="5395800" cy="16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EFEFEF"/>
                </a:solidFill>
                <a:latin typeface="Raleway"/>
                <a:ea typeface="Raleway"/>
                <a:cs typeface="Raleway"/>
                <a:sym typeface="Raleway"/>
              </a:rPr>
              <a:t>            </a:t>
            </a:r>
            <a:r>
              <a:rPr lang="en" sz="2000">
                <a:solidFill>
                  <a:srgbClr val="EFEFEF"/>
                </a:solidFill>
                <a:latin typeface="Raleway"/>
                <a:ea typeface="Raleway"/>
                <a:cs typeface="Raleway"/>
                <a:sym typeface="Raleway"/>
              </a:rPr>
              <a:t> </a:t>
            </a:r>
            <a:endParaRPr sz="2000">
              <a:solidFill>
                <a:srgbClr val="EFEFEF"/>
              </a:solidFill>
              <a:latin typeface="Raleway"/>
              <a:ea typeface="Raleway"/>
              <a:cs typeface="Raleway"/>
              <a:sym typeface="Raleway"/>
            </a:endParaRPr>
          </a:p>
          <a:p>
            <a:pPr indent="0" lvl="0" marL="0" rtl="0" algn="ctr">
              <a:spcBef>
                <a:spcPts val="0"/>
              </a:spcBef>
              <a:spcAft>
                <a:spcPts val="0"/>
              </a:spcAft>
              <a:buNone/>
            </a:pPr>
            <a:r>
              <a:rPr lang="en" sz="2000">
                <a:solidFill>
                  <a:srgbClr val="EFEFEF"/>
                </a:solidFill>
                <a:latin typeface="Raleway"/>
                <a:ea typeface="Raleway"/>
                <a:cs typeface="Raleway"/>
                <a:sym typeface="Raleway"/>
              </a:rPr>
              <a:t>Jason A. Clark @jaclark</a:t>
            </a:r>
            <a:endParaRPr sz="2000">
              <a:solidFill>
                <a:srgbClr val="EFEFEF"/>
              </a:solidFill>
              <a:latin typeface="Raleway"/>
              <a:ea typeface="Raleway"/>
              <a:cs typeface="Raleway"/>
              <a:sym typeface="Raleway"/>
            </a:endParaRPr>
          </a:p>
          <a:p>
            <a:pPr indent="0" lvl="0" marL="0" rtl="0" algn="ctr">
              <a:spcBef>
                <a:spcPts val="0"/>
              </a:spcBef>
              <a:spcAft>
                <a:spcPts val="0"/>
              </a:spcAft>
              <a:buNone/>
            </a:pPr>
            <a:r>
              <a:t/>
            </a:r>
            <a:endParaRPr sz="2000">
              <a:solidFill>
                <a:srgbClr val="EFEFEF"/>
              </a:solidFill>
              <a:latin typeface="Raleway"/>
              <a:ea typeface="Raleway"/>
              <a:cs typeface="Raleway"/>
              <a:sym typeface="Raleway"/>
            </a:endParaRPr>
          </a:p>
          <a:p>
            <a:pPr indent="0" lvl="0" marL="0" rtl="0" algn="ctr">
              <a:spcBef>
                <a:spcPts val="0"/>
              </a:spcBef>
              <a:spcAft>
                <a:spcPts val="0"/>
              </a:spcAft>
              <a:buNone/>
            </a:pPr>
            <a:r>
              <a:rPr lang="en" sz="2000">
                <a:solidFill>
                  <a:srgbClr val="EFEFEF"/>
                </a:solidFill>
                <a:latin typeface="Raleway"/>
                <a:ea typeface="Raleway"/>
                <a:cs typeface="Raleway"/>
                <a:sym typeface="Raleway"/>
              </a:rPr>
              <a:t>Montana State University</a:t>
            </a:r>
            <a:endParaRPr sz="2000">
              <a:solidFill>
                <a:srgbClr val="EFEFEF"/>
              </a:solidFill>
              <a:latin typeface="Raleway"/>
              <a:ea typeface="Raleway"/>
              <a:cs typeface="Raleway"/>
              <a:sym typeface="Raleway"/>
            </a:endParaRPr>
          </a:p>
          <a:p>
            <a:pPr indent="0" lvl="0" marL="0" rtl="0" algn="ctr">
              <a:spcBef>
                <a:spcPts val="0"/>
              </a:spcBef>
              <a:spcAft>
                <a:spcPts val="0"/>
              </a:spcAft>
              <a:buNone/>
            </a:pPr>
            <a:r>
              <a:rPr lang="en" sz="2000">
                <a:solidFill>
                  <a:srgbClr val="EFEFEF"/>
                </a:solidFill>
                <a:latin typeface="Raleway"/>
                <a:ea typeface="Raleway"/>
                <a:cs typeface="Raleway"/>
                <a:sym typeface="Raleway"/>
              </a:rPr>
              <a:t>Code4Lib 2021</a:t>
            </a:r>
            <a:endParaRPr sz="2000">
              <a:solidFill>
                <a:srgbClr val="EFEFEF"/>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Energy Consumption in Digital Libraries</a:t>
            </a:r>
            <a:endParaRPr/>
          </a:p>
        </p:txBody>
      </p:sp>
      <p:sp>
        <p:nvSpPr>
          <p:cNvPr id="201" name="Google Shape;201;p3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Website Carbon Calculator landing page with &lt;form&gt; input" id="202" name="Google Shape;202;p38" title="Image of Website Carbon Calculator landing page"/>
          <p:cNvPicPr preferRelativeResize="0"/>
          <p:nvPr/>
        </p:nvPicPr>
        <p:blipFill>
          <a:blip r:embed="rId3">
            <a:alphaModFix/>
          </a:blip>
          <a:stretch>
            <a:fillRect/>
          </a:stretch>
        </p:blipFill>
        <p:spPr>
          <a:xfrm>
            <a:off x="1975987" y="748050"/>
            <a:ext cx="5192027" cy="3470801"/>
          </a:xfrm>
          <a:prstGeom prst="rect">
            <a:avLst/>
          </a:prstGeom>
          <a:noFill/>
          <a:ln>
            <a:noFill/>
          </a:ln>
        </p:spPr>
      </p:pic>
      <p:sp>
        <p:nvSpPr>
          <p:cNvPr id="203" name="Google Shape;203;p38"/>
          <p:cNvSpPr txBox="1"/>
          <p:nvPr/>
        </p:nvSpPr>
        <p:spPr>
          <a:xfrm>
            <a:off x="0" y="4218850"/>
            <a:ext cx="9144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u="sng">
                <a:solidFill>
                  <a:schemeClr val="hlink"/>
                </a:solidFill>
                <a:latin typeface="Roboto"/>
                <a:ea typeface="Roboto"/>
                <a:cs typeface="Roboto"/>
                <a:sym typeface="Roboto"/>
                <a:hlinkClick r:id="rId4"/>
              </a:rPr>
              <a:t>www.websitecarbon.com</a:t>
            </a:r>
            <a:r>
              <a:rPr lang="en" sz="1600">
                <a:latin typeface="Roboto"/>
                <a:ea typeface="Roboto"/>
                <a:cs typeface="Roboto"/>
                <a:sym typeface="Roboto"/>
              </a:rPr>
              <a:t> </a:t>
            </a:r>
            <a:endParaRPr sz="16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Energy Consumption in Digital Libraries</a:t>
            </a:r>
            <a:endParaRPr/>
          </a:p>
        </p:txBody>
      </p:sp>
      <p:sp>
        <p:nvSpPr>
          <p:cNvPr id="209" name="Google Shape;209;p3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Digital Public Library of America receiving 75% green energy grade from website carbon calculator" id="210" name="Google Shape;210;p39" title="Image of Digital Public Library of America receiving 75% green energy grade from website carbon calculator"/>
          <p:cNvPicPr preferRelativeResize="0"/>
          <p:nvPr/>
        </p:nvPicPr>
        <p:blipFill>
          <a:blip r:embed="rId3">
            <a:alphaModFix/>
          </a:blip>
          <a:stretch>
            <a:fillRect/>
          </a:stretch>
        </p:blipFill>
        <p:spPr>
          <a:xfrm>
            <a:off x="980037" y="858773"/>
            <a:ext cx="7063024" cy="35821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Energy Consumption in Digital Libraries</a:t>
            </a:r>
            <a:endParaRPr/>
          </a:p>
        </p:txBody>
      </p:sp>
      <p:sp>
        <p:nvSpPr>
          <p:cNvPr id="216" name="Google Shape;216;p4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Library of Congress Digital Collections landing page receiving 75% green energy grade from website carbon calculator" id="217" name="Google Shape;217;p40" title="Image of Library of Congress Digital Collections landing page receiving 75% green energy grade from website carbon calculator"/>
          <p:cNvPicPr preferRelativeResize="0"/>
          <p:nvPr/>
        </p:nvPicPr>
        <p:blipFill>
          <a:blip r:embed="rId3">
            <a:alphaModFix/>
          </a:blip>
          <a:stretch>
            <a:fillRect/>
          </a:stretch>
        </p:blipFill>
        <p:spPr>
          <a:xfrm>
            <a:off x="980037" y="771450"/>
            <a:ext cx="7063025" cy="3632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Opportunity for Impact</a:t>
            </a:r>
            <a:endParaRPr/>
          </a:p>
        </p:txBody>
      </p:sp>
      <p:sp>
        <p:nvSpPr>
          <p:cNvPr id="223" name="Google Shape;223;p41"/>
          <p:cNvSpPr txBox="1"/>
          <p:nvPr/>
        </p:nvSpPr>
        <p:spPr>
          <a:xfrm>
            <a:off x="442350" y="900425"/>
            <a:ext cx="8482500" cy="2829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rgbClr val="003F7F"/>
                </a:solidFill>
                <a:latin typeface="Raleway"/>
                <a:ea typeface="Raleway"/>
                <a:cs typeface="Raleway"/>
                <a:sym typeface="Raleway"/>
              </a:rPr>
              <a:t>“</a:t>
            </a:r>
            <a:r>
              <a:rPr lang="en" sz="3000">
                <a:solidFill>
                  <a:srgbClr val="003F7F"/>
                </a:solidFill>
                <a:latin typeface="Raleway"/>
                <a:ea typeface="Raleway"/>
                <a:cs typeface="Raleway"/>
                <a:sym typeface="Raleway"/>
              </a:rPr>
              <a:t>Shaving off a single kilobyte in a file that is being loaded on 2 million websites reduces CO</a:t>
            </a:r>
            <a:r>
              <a:rPr baseline="-25000" lang="en" sz="3000">
                <a:solidFill>
                  <a:srgbClr val="003F7F"/>
                </a:solidFill>
                <a:latin typeface="Raleway"/>
                <a:ea typeface="Raleway"/>
                <a:cs typeface="Raleway"/>
                <a:sym typeface="Raleway"/>
              </a:rPr>
              <a:t>2</a:t>
            </a:r>
            <a:r>
              <a:rPr lang="en" sz="3000">
                <a:solidFill>
                  <a:srgbClr val="003F7F"/>
                </a:solidFill>
                <a:latin typeface="Raleway"/>
                <a:ea typeface="Raleway"/>
                <a:cs typeface="Raleway"/>
                <a:sym typeface="Raleway"/>
              </a:rPr>
              <a:t> emissions by an estimated 2950 kg per month.</a:t>
            </a:r>
            <a:r>
              <a:rPr lang="en" sz="3000">
                <a:solidFill>
                  <a:srgbClr val="003F7F"/>
                </a:solidFill>
                <a:latin typeface="Raleway"/>
                <a:ea typeface="Raleway"/>
                <a:cs typeface="Raleway"/>
                <a:sym typeface="Raleway"/>
              </a:rPr>
              <a:t>”</a:t>
            </a:r>
            <a:endParaRPr sz="30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18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1800">
              <a:solidFill>
                <a:srgbClr val="003F7F"/>
              </a:solidFill>
              <a:latin typeface="Raleway"/>
              <a:ea typeface="Raleway"/>
              <a:cs typeface="Raleway"/>
              <a:sym typeface="Raleway"/>
            </a:endParaRPr>
          </a:p>
          <a:p>
            <a:pPr indent="0" lvl="0" marL="0" rtl="0" algn="l">
              <a:spcBef>
                <a:spcPts val="0"/>
              </a:spcBef>
              <a:spcAft>
                <a:spcPts val="0"/>
              </a:spcAft>
              <a:buNone/>
            </a:pPr>
            <a:r>
              <a:rPr lang="en" sz="1200">
                <a:latin typeface="Raleway"/>
                <a:ea typeface="Raleway"/>
                <a:cs typeface="Raleway"/>
                <a:sym typeface="Raleway"/>
              </a:rPr>
              <a:t>Source:</a:t>
            </a:r>
            <a:r>
              <a:rPr lang="en" sz="1200">
                <a:latin typeface="Raleway"/>
                <a:ea typeface="Raleway"/>
                <a:cs typeface="Raleway"/>
                <a:sym typeface="Raleway"/>
              </a:rPr>
              <a:t> </a:t>
            </a:r>
            <a:r>
              <a:rPr lang="en" sz="1200" u="sng">
                <a:solidFill>
                  <a:schemeClr val="hlink"/>
                </a:solidFill>
                <a:latin typeface="Raleway"/>
                <a:ea typeface="Raleway"/>
                <a:cs typeface="Raleway"/>
                <a:sym typeface="Raleway"/>
                <a:hlinkClick r:id="rId3"/>
              </a:rPr>
              <a:t>Danny Van Kooten </a:t>
            </a:r>
            <a:r>
              <a:rPr lang="en" sz="1200">
                <a:latin typeface="Raleway"/>
                <a:ea typeface="Raleway"/>
                <a:cs typeface="Raleway"/>
                <a:sym typeface="Raleway"/>
              </a:rPr>
              <a:t>and Pihkola, H., Hongisto, M., Apilo, O., &amp; Lasanen, M. (2018). Evaluating the energy consumption of mobile data transfer-from technology development to consumer behaviour and life cycle thinking. </a:t>
            </a:r>
            <a:r>
              <a:rPr lang="en" sz="1200" u="sng">
                <a:solidFill>
                  <a:schemeClr val="hlink"/>
                </a:solidFill>
                <a:latin typeface="Raleway"/>
                <a:ea typeface="Raleway"/>
                <a:cs typeface="Raleway"/>
                <a:sym typeface="Raleway"/>
                <a:hlinkClick r:id="rId4"/>
              </a:rPr>
              <a:t>https://doi.org/10.3390/su10072494</a:t>
            </a:r>
            <a:endParaRPr sz="1200">
              <a:latin typeface="Raleway"/>
              <a:ea typeface="Raleway"/>
              <a:cs typeface="Raleway"/>
              <a:sym typeface="Raleway"/>
            </a:endParaRPr>
          </a:p>
        </p:txBody>
      </p:sp>
      <p:sp>
        <p:nvSpPr>
          <p:cNvPr id="224" name="Google Shape;224;p41"/>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Opportunity for Impact</a:t>
            </a:r>
            <a:endParaRPr/>
          </a:p>
        </p:txBody>
      </p:sp>
      <p:sp>
        <p:nvSpPr>
          <p:cNvPr id="230" name="Google Shape;230;p42"/>
          <p:cNvSpPr txBox="1"/>
          <p:nvPr/>
        </p:nvSpPr>
        <p:spPr>
          <a:xfrm>
            <a:off x="442350" y="1011425"/>
            <a:ext cx="8482500" cy="271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rgbClr val="003F7F"/>
                </a:solidFill>
                <a:latin typeface="Raleway"/>
                <a:ea typeface="Raleway"/>
                <a:cs typeface="Raleway"/>
                <a:sym typeface="Raleway"/>
              </a:rPr>
              <a:t>“</a:t>
            </a:r>
            <a:r>
              <a:rPr lang="en" sz="3000">
                <a:solidFill>
                  <a:srgbClr val="003F7F"/>
                </a:solidFill>
                <a:latin typeface="Raleway"/>
                <a:ea typeface="Raleway"/>
                <a:cs typeface="Raleway"/>
                <a:sym typeface="Raleway"/>
              </a:rPr>
              <a:t>That is the same amount of CO</a:t>
            </a:r>
            <a:r>
              <a:rPr baseline="-25000" lang="en" sz="3000">
                <a:solidFill>
                  <a:srgbClr val="003F7F"/>
                </a:solidFill>
                <a:latin typeface="Raleway"/>
                <a:ea typeface="Raleway"/>
                <a:cs typeface="Raleway"/>
                <a:sym typeface="Raleway"/>
              </a:rPr>
              <a:t>2</a:t>
            </a:r>
            <a:r>
              <a:rPr lang="en" sz="3000">
                <a:solidFill>
                  <a:srgbClr val="003F7F"/>
                </a:solidFill>
                <a:latin typeface="Raleway"/>
                <a:ea typeface="Raleway"/>
                <a:cs typeface="Raleway"/>
                <a:sym typeface="Raleway"/>
              </a:rPr>
              <a:t> saved each month as 5 flights from Amsterdam to New York (</a:t>
            </a:r>
            <a:r>
              <a:rPr lang="en" sz="3000" u="sng">
                <a:solidFill>
                  <a:srgbClr val="003F7F"/>
                </a:solidFill>
                <a:latin typeface="Raleway"/>
                <a:ea typeface="Raleway"/>
                <a:cs typeface="Raleway"/>
                <a:sym typeface="Raleway"/>
                <a:hlinkClick r:id="rId3">
                  <a:extLst>
                    <a:ext uri="{A12FA001-AC4F-418D-AE19-62706E023703}">
                      <ahyp:hlinkClr val="tx"/>
                    </a:ext>
                  </a:extLst>
                </a:hlinkClick>
              </a:rPr>
              <a:t>679 kg CO</a:t>
            </a:r>
            <a:r>
              <a:rPr baseline="-25000" lang="en" sz="3000" u="sng">
                <a:solidFill>
                  <a:srgbClr val="003F7F"/>
                </a:solidFill>
                <a:latin typeface="Raleway"/>
                <a:ea typeface="Raleway"/>
                <a:cs typeface="Raleway"/>
                <a:sym typeface="Raleway"/>
                <a:hlinkClick r:id="rId4">
                  <a:extLst>
                    <a:ext uri="{A12FA001-AC4F-418D-AE19-62706E023703}">
                      <ahyp:hlinkClr val="tx"/>
                    </a:ext>
                  </a:extLst>
                </a:hlinkClick>
              </a:rPr>
              <a:t>2</a:t>
            </a:r>
            <a:r>
              <a:rPr lang="en" sz="3000" u="sng">
                <a:solidFill>
                  <a:srgbClr val="003F7F"/>
                </a:solidFill>
                <a:latin typeface="Raleway"/>
                <a:ea typeface="Raleway"/>
                <a:cs typeface="Raleway"/>
                <a:sym typeface="Raleway"/>
                <a:hlinkClick r:id="rId5">
                  <a:extLst>
                    <a:ext uri="{A12FA001-AC4F-418D-AE19-62706E023703}">
                      <ahyp:hlinkClr val="tx"/>
                    </a:ext>
                  </a:extLst>
                </a:hlinkClick>
              </a:rPr>
              <a:t> per flight</a:t>
            </a:r>
            <a:r>
              <a:rPr lang="en" sz="3000">
                <a:solidFill>
                  <a:srgbClr val="003F7F"/>
                </a:solidFill>
                <a:latin typeface="Raleway"/>
                <a:ea typeface="Raleway"/>
                <a:cs typeface="Raleway"/>
                <a:sym typeface="Raleway"/>
              </a:rPr>
              <a:t>).</a:t>
            </a:r>
            <a:r>
              <a:rPr lang="en" sz="3000">
                <a:solidFill>
                  <a:srgbClr val="003F7F"/>
                </a:solidFill>
                <a:latin typeface="Raleway"/>
                <a:ea typeface="Raleway"/>
                <a:cs typeface="Raleway"/>
                <a:sym typeface="Raleway"/>
              </a:rPr>
              <a:t>”</a:t>
            </a:r>
            <a:endParaRPr sz="30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18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18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1800">
              <a:solidFill>
                <a:srgbClr val="003F7F"/>
              </a:solidFill>
              <a:latin typeface="Raleway"/>
              <a:ea typeface="Raleway"/>
              <a:cs typeface="Raleway"/>
              <a:sym typeface="Raleway"/>
            </a:endParaRPr>
          </a:p>
          <a:p>
            <a:pPr indent="0" lvl="0" marL="0" rtl="0" algn="l">
              <a:spcBef>
                <a:spcPts val="0"/>
              </a:spcBef>
              <a:spcAft>
                <a:spcPts val="0"/>
              </a:spcAft>
              <a:buNone/>
            </a:pPr>
            <a:r>
              <a:rPr lang="en" sz="1200">
                <a:latin typeface="Raleway"/>
                <a:ea typeface="Raleway"/>
                <a:cs typeface="Raleway"/>
                <a:sym typeface="Raleway"/>
              </a:rPr>
              <a:t>Source: </a:t>
            </a:r>
            <a:r>
              <a:rPr lang="en" sz="1200" u="sng">
                <a:solidFill>
                  <a:schemeClr val="hlink"/>
                </a:solidFill>
                <a:latin typeface="Raleway"/>
                <a:ea typeface="Raleway"/>
                <a:cs typeface="Raleway"/>
                <a:sym typeface="Raleway"/>
                <a:hlinkClick r:id="rId6"/>
              </a:rPr>
              <a:t>Danny Van Kooten </a:t>
            </a:r>
            <a:r>
              <a:rPr lang="en" sz="1200">
                <a:latin typeface="Raleway"/>
                <a:ea typeface="Raleway"/>
                <a:cs typeface="Raleway"/>
                <a:sym typeface="Raleway"/>
              </a:rPr>
              <a:t>and Pihkola, H., Hongisto, M., Apilo, O., &amp; Lasanen, M. (2018). Evaluating the energy consumption of mobile data transfer-from technology development to consumer behaviour and life cycle thinking. </a:t>
            </a:r>
            <a:r>
              <a:rPr lang="en" sz="1200" u="sng">
                <a:solidFill>
                  <a:schemeClr val="hlink"/>
                </a:solidFill>
                <a:latin typeface="Raleway"/>
                <a:ea typeface="Raleway"/>
                <a:cs typeface="Raleway"/>
                <a:sym typeface="Raleway"/>
                <a:hlinkClick r:id="rId7"/>
              </a:rPr>
              <a:t>https://doi.org/10.3390/su10072494</a:t>
            </a:r>
            <a:endParaRPr sz="1200">
              <a:latin typeface="Raleway"/>
              <a:ea typeface="Raleway"/>
              <a:cs typeface="Raleway"/>
              <a:sym typeface="Raleway"/>
            </a:endParaRPr>
          </a:p>
        </p:txBody>
      </p:sp>
      <p:sp>
        <p:nvSpPr>
          <p:cNvPr id="231" name="Google Shape;231;p4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txBox="1"/>
          <p:nvPr>
            <p:ph type="title"/>
          </p:nvPr>
        </p:nvSpPr>
        <p:spPr>
          <a:xfrm>
            <a:off x="490250" y="283000"/>
            <a:ext cx="7393200" cy="352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a:p>
            <a:pPr indent="0" lvl="0" marL="0" rtl="0" algn="ctr">
              <a:spcBef>
                <a:spcPts val="0"/>
              </a:spcBef>
              <a:spcAft>
                <a:spcPts val="0"/>
              </a:spcAft>
              <a:buNone/>
            </a:pPr>
            <a:r>
              <a:rPr lang="en"/>
              <a:t>Environment as User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4"/>
          <p:cNvSpPr txBox="1"/>
          <p:nvPr>
            <p:ph type="title"/>
          </p:nvPr>
        </p:nvSpPr>
        <p:spPr>
          <a:xfrm>
            <a:off x="490250" y="554350"/>
            <a:ext cx="8292000" cy="352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S</a:t>
            </a:r>
            <a:r>
              <a:rPr lang="en" sz="4800"/>
              <a:t>ustainable Development Techniques?</a:t>
            </a:r>
            <a:endParaRPr sz="4800"/>
          </a:p>
          <a:p>
            <a:pPr indent="0" lvl="0" marL="0" rtl="0" algn="l">
              <a:spcBef>
                <a:spcPts val="0"/>
              </a:spcBef>
              <a:spcAft>
                <a:spcPts val="0"/>
              </a:spcAft>
              <a:buNone/>
            </a:pPr>
            <a:r>
              <a:t/>
            </a:r>
            <a:endParaRPr sz="3000"/>
          </a:p>
          <a:p>
            <a:pPr indent="-457200" lvl="0" marL="914400" rtl="0" algn="l">
              <a:spcBef>
                <a:spcPts val="0"/>
              </a:spcBef>
              <a:spcAft>
                <a:spcPts val="0"/>
              </a:spcAft>
              <a:buSzPts val="3600"/>
              <a:buChar char="●"/>
            </a:pPr>
            <a:r>
              <a:rPr lang="en" sz="3600"/>
              <a:t>Systems</a:t>
            </a:r>
            <a:endParaRPr sz="3600"/>
          </a:p>
          <a:p>
            <a:pPr indent="-457200" lvl="0" marL="914400" rtl="0" algn="l">
              <a:spcBef>
                <a:spcPts val="0"/>
              </a:spcBef>
              <a:spcAft>
                <a:spcPts val="0"/>
              </a:spcAft>
              <a:buSzPts val="3600"/>
              <a:buChar char="●"/>
            </a:pPr>
            <a:r>
              <a:rPr lang="en" sz="3600"/>
              <a:t>Resources</a:t>
            </a:r>
            <a:endParaRPr sz="3600"/>
          </a:p>
          <a:p>
            <a:pPr indent="-457200" lvl="0" marL="914400" rtl="0" algn="l">
              <a:spcBef>
                <a:spcPts val="0"/>
              </a:spcBef>
              <a:spcAft>
                <a:spcPts val="0"/>
              </a:spcAft>
              <a:buSzPts val="3600"/>
              <a:buChar char="●"/>
            </a:pPr>
            <a:r>
              <a:rPr lang="en" sz="3600"/>
              <a:t>Code</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5"/>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Systems:</a:t>
            </a:r>
            <a:endParaRPr/>
          </a:p>
          <a:p>
            <a:pPr indent="0" lvl="0" marL="0" rtl="0" algn="l">
              <a:spcBef>
                <a:spcPts val="0"/>
              </a:spcBef>
              <a:spcAft>
                <a:spcPts val="0"/>
              </a:spcAft>
              <a:buNone/>
            </a:pPr>
            <a:r>
              <a:rPr lang="en" sz="4800"/>
              <a:t>routines + architecture</a:t>
            </a:r>
            <a:endParaRPr sz="4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Compression</a:t>
            </a:r>
            <a:r>
              <a:rPr lang="en"/>
              <a:t> </a:t>
            </a:r>
            <a:endParaRPr/>
          </a:p>
        </p:txBody>
      </p:sp>
      <p:sp>
        <p:nvSpPr>
          <p:cNvPr id="252" name="Google Shape;252;p4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6"/>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sysadmin practice of setting up your infrastructure</a:t>
            </a:r>
            <a:endParaRPr sz="2800">
              <a:solidFill>
                <a:srgbClr val="003F7F"/>
              </a:solidFill>
              <a:latin typeface="Raleway"/>
              <a:ea typeface="Raleway"/>
              <a:cs typeface="Raleway"/>
              <a:sym typeface="Raleway"/>
            </a:endParaRPr>
          </a:p>
        </p:txBody>
      </p:sp>
      <p:sp>
        <p:nvSpPr>
          <p:cNvPr id="254" name="Google Shape;254;p46"/>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Compression algorithms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Evaluating network bandwidth</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Minimizing filesize and network use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Compression (Server-side)</a:t>
            </a:r>
            <a:endParaRPr/>
          </a:p>
        </p:txBody>
      </p:sp>
      <p:sp>
        <p:nvSpPr>
          <p:cNvPr id="260" name="Google Shape;260;p4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showing compression gains of an HTML page within MSU Dataset Search" id="261" name="Google Shape;261;p47" title="Image showing compression gains of an HTML page within MSU Dataset Search"/>
          <p:cNvPicPr preferRelativeResize="0"/>
          <p:nvPr/>
        </p:nvPicPr>
        <p:blipFill>
          <a:blip r:embed="rId3">
            <a:alphaModFix/>
          </a:blip>
          <a:stretch>
            <a:fillRect/>
          </a:stretch>
        </p:blipFill>
        <p:spPr>
          <a:xfrm>
            <a:off x="1028500" y="771450"/>
            <a:ext cx="6966109" cy="363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0"/>
          <p:cNvSpPr txBox="1"/>
          <p:nvPr>
            <p:ph type="title"/>
          </p:nvPr>
        </p:nvSpPr>
        <p:spPr>
          <a:xfrm>
            <a:off x="418500" y="443000"/>
            <a:ext cx="8307000" cy="377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What’s Ahead</a:t>
            </a:r>
            <a:endParaRPr sz="4800"/>
          </a:p>
          <a:p>
            <a:pPr indent="0" lvl="0" marL="0" rtl="0" algn="l">
              <a:spcBef>
                <a:spcPts val="0"/>
              </a:spcBef>
              <a:spcAft>
                <a:spcPts val="0"/>
              </a:spcAft>
              <a:buNone/>
            </a:pPr>
            <a:r>
              <a:t/>
            </a:r>
            <a:endParaRPr sz="1100"/>
          </a:p>
          <a:p>
            <a:pPr indent="-457200" lvl="0" marL="914400" rtl="0" algn="l">
              <a:spcBef>
                <a:spcPts val="0"/>
              </a:spcBef>
              <a:spcAft>
                <a:spcPts val="0"/>
              </a:spcAft>
              <a:buSzPts val="3600"/>
              <a:buChar char="●"/>
            </a:pPr>
            <a:r>
              <a:rPr lang="en" sz="3600"/>
              <a:t>Research Motivation</a:t>
            </a:r>
            <a:endParaRPr sz="3600"/>
          </a:p>
          <a:p>
            <a:pPr indent="-457200" lvl="0" marL="914400" rtl="0" algn="l">
              <a:spcBef>
                <a:spcPts val="0"/>
              </a:spcBef>
              <a:spcAft>
                <a:spcPts val="0"/>
              </a:spcAft>
              <a:buSzPts val="3600"/>
              <a:buChar char="●"/>
            </a:pPr>
            <a:r>
              <a:rPr lang="en" sz="3600"/>
              <a:t>The Energy Problem Statement</a:t>
            </a:r>
            <a:endParaRPr sz="3600"/>
          </a:p>
          <a:p>
            <a:pPr indent="-457200" lvl="0" marL="914400" rtl="0" algn="l">
              <a:spcBef>
                <a:spcPts val="0"/>
              </a:spcBef>
              <a:spcAft>
                <a:spcPts val="0"/>
              </a:spcAft>
              <a:buSzPts val="3600"/>
              <a:buChar char="●"/>
            </a:pPr>
            <a:r>
              <a:rPr lang="en" sz="3600"/>
              <a:t>Sustainable Software Design</a:t>
            </a:r>
            <a:endParaRPr sz="3600"/>
          </a:p>
          <a:p>
            <a:pPr indent="-457200" lvl="0" marL="914400" rtl="0" algn="l">
              <a:spcBef>
                <a:spcPts val="0"/>
              </a:spcBef>
              <a:spcAft>
                <a:spcPts val="0"/>
              </a:spcAft>
              <a:buSzPts val="3600"/>
              <a:buChar char="●"/>
            </a:pPr>
            <a:r>
              <a:rPr lang="en" sz="3600"/>
              <a:t>Sample Application</a:t>
            </a:r>
            <a:endParaRPr sz="3600"/>
          </a:p>
          <a:p>
            <a:pPr indent="-457200" lvl="0" marL="914400" rtl="0" algn="l">
              <a:spcBef>
                <a:spcPts val="0"/>
              </a:spcBef>
              <a:spcAft>
                <a:spcPts val="0"/>
              </a:spcAft>
              <a:buSzPts val="3600"/>
              <a:buChar char="●"/>
            </a:pPr>
            <a:r>
              <a:rPr lang="en" sz="3600"/>
              <a:t>Research Implications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Caching</a:t>
            </a:r>
            <a:endParaRPr/>
          </a:p>
        </p:txBody>
      </p:sp>
      <p:sp>
        <p:nvSpPr>
          <p:cNvPr id="267" name="Google Shape;267;p4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8"/>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sysadmin practice of setting up your infrastructure</a:t>
            </a:r>
            <a:endParaRPr sz="2800">
              <a:solidFill>
                <a:srgbClr val="003F7F"/>
              </a:solidFill>
              <a:latin typeface="Raleway"/>
              <a:ea typeface="Raleway"/>
              <a:cs typeface="Raleway"/>
              <a:sym typeface="Raleway"/>
            </a:endParaRPr>
          </a:p>
        </p:txBody>
      </p:sp>
      <p:sp>
        <p:nvSpPr>
          <p:cNvPr id="269" name="Google Shape;269;p48"/>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Content Delivery Networks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Evaluating User Need for a File</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Minimizing network and power use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Hosting</a:t>
            </a:r>
            <a:endParaRPr/>
          </a:p>
        </p:txBody>
      </p:sp>
      <p:sp>
        <p:nvSpPr>
          <p:cNvPr id="275" name="Google Shape;275;p4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9"/>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sysadmin practice of setting up your infrastructure</a:t>
            </a:r>
            <a:endParaRPr sz="2800">
              <a:solidFill>
                <a:srgbClr val="003F7F"/>
              </a:solidFill>
              <a:latin typeface="Raleway"/>
              <a:ea typeface="Raleway"/>
              <a:cs typeface="Raleway"/>
              <a:sym typeface="Raleway"/>
            </a:endParaRPr>
          </a:p>
        </p:txBody>
      </p:sp>
      <p:sp>
        <p:nvSpPr>
          <p:cNvPr id="277" name="Google Shape;277;p49"/>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Placement of Data Centers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Investment in Green Energy Sources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Minimizing network and power use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u="sng">
                <a:solidFill>
                  <a:schemeClr val="hlink"/>
                </a:solidFill>
                <a:latin typeface="Raleway"/>
                <a:ea typeface="Raleway"/>
                <a:cs typeface="Raleway"/>
                <a:sym typeface="Raleway"/>
                <a:hlinkClick r:id="rId3"/>
              </a:rPr>
              <a:t>See Green Web Foundation</a:t>
            </a:r>
            <a:endParaRPr sz="2100">
              <a:solidFill>
                <a:schemeClr val="accent1"/>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Sunsetting </a:t>
            </a:r>
            <a:endParaRPr/>
          </a:p>
        </p:txBody>
      </p:sp>
      <p:sp>
        <p:nvSpPr>
          <p:cNvPr id="283" name="Google Shape;283;p5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0"/>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sysadmin practice of setting up your infrastructure</a:t>
            </a:r>
            <a:endParaRPr sz="2800">
              <a:solidFill>
                <a:srgbClr val="003F7F"/>
              </a:solidFill>
              <a:latin typeface="Raleway"/>
              <a:ea typeface="Raleway"/>
              <a:cs typeface="Raleway"/>
              <a:sym typeface="Raleway"/>
            </a:endParaRPr>
          </a:p>
        </p:txBody>
      </p:sp>
      <p:sp>
        <p:nvSpPr>
          <p:cNvPr id="285" name="Google Shape;285;p50"/>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Using Analytics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Applying Local Time</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Powering down software during times of limited use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Sunsetting for Local Time and Use</a:t>
            </a:r>
            <a:endParaRPr/>
          </a:p>
        </p:txBody>
      </p:sp>
      <p:sp>
        <p:nvSpPr>
          <p:cNvPr id="291" name="Google Shape;291;p51"/>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anks to a low-tech web design, we managed to decrease the average page size of the blog by a factor of five compared to the old design – all while making the website visually more attractive. Secondly, our new website runs 100% on solar power, not just in words, but in reality: it has its own energy storage and will go off-line during longer periods of cloudy weather." id="292" name="Google Shape;292;p51" title="Image of low-tech website"/>
          <p:cNvPicPr preferRelativeResize="0"/>
          <p:nvPr/>
        </p:nvPicPr>
        <p:blipFill>
          <a:blip r:embed="rId3">
            <a:alphaModFix/>
          </a:blip>
          <a:stretch>
            <a:fillRect/>
          </a:stretch>
        </p:blipFill>
        <p:spPr>
          <a:xfrm>
            <a:off x="1491700" y="755538"/>
            <a:ext cx="6160593" cy="3632425"/>
          </a:xfrm>
          <a:prstGeom prst="rect">
            <a:avLst/>
          </a:prstGeom>
          <a:noFill/>
          <a:ln>
            <a:noFill/>
          </a:ln>
        </p:spPr>
      </p:pic>
      <p:sp>
        <p:nvSpPr>
          <p:cNvPr id="293" name="Google Shape;293;p51"/>
          <p:cNvSpPr txBox="1"/>
          <p:nvPr/>
        </p:nvSpPr>
        <p:spPr>
          <a:xfrm>
            <a:off x="3283950" y="4322725"/>
            <a:ext cx="2455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Roboto"/>
                <a:ea typeface="Roboto"/>
                <a:cs typeface="Roboto"/>
                <a:sym typeface="Roboto"/>
              </a:rPr>
              <a:t>[Source: </a:t>
            </a:r>
            <a:r>
              <a:rPr i="1" lang="en" sz="1200" u="sng">
                <a:solidFill>
                  <a:schemeClr val="hlink"/>
                </a:solidFill>
                <a:latin typeface="Roboto"/>
                <a:ea typeface="Roboto"/>
                <a:cs typeface="Roboto"/>
                <a:sym typeface="Roboto"/>
                <a:hlinkClick r:id="rId4"/>
              </a:rPr>
              <a:t>LOW←TECH MAGAZINE</a:t>
            </a:r>
            <a:r>
              <a:rPr i="1" lang="en" sz="1200">
                <a:latin typeface="Roboto"/>
                <a:ea typeface="Roboto"/>
                <a:cs typeface="Roboto"/>
                <a:sym typeface="Roboto"/>
              </a:rPr>
              <a:t>]</a:t>
            </a:r>
            <a:endParaRPr i="1" sz="12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2"/>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Resources:</a:t>
            </a:r>
            <a:r>
              <a:rPr lang="en"/>
              <a:t> </a:t>
            </a:r>
            <a:endParaRPr/>
          </a:p>
          <a:p>
            <a:pPr indent="0" lvl="0" marL="0" rtl="0" algn="l">
              <a:spcBef>
                <a:spcPts val="0"/>
              </a:spcBef>
              <a:spcAft>
                <a:spcPts val="0"/>
              </a:spcAft>
              <a:buNone/>
            </a:pPr>
            <a:r>
              <a:rPr lang="en" sz="4800"/>
              <a:t>media + materials optimization</a:t>
            </a:r>
            <a:endParaRPr sz="4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Optimization</a:t>
            </a:r>
            <a:endParaRPr/>
          </a:p>
        </p:txBody>
      </p:sp>
      <p:sp>
        <p:nvSpPr>
          <p:cNvPr id="304" name="Google Shape;304;p5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3"/>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software deployment practice</a:t>
            </a:r>
            <a:endParaRPr sz="2800">
              <a:solidFill>
                <a:srgbClr val="003F7F"/>
              </a:solidFill>
              <a:latin typeface="Raleway"/>
              <a:ea typeface="Raleway"/>
              <a:cs typeface="Raleway"/>
              <a:sym typeface="Raleway"/>
            </a:endParaRPr>
          </a:p>
        </p:txBody>
      </p:sp>
      <p:sp>
        <p:nvSpPr>
          <p:cNvPr id="306" name="Google Shape;306;p53"/>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Packaging Fonts</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Compressing Videos</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Optimizing Images</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Optimization for Media (Images and Videos)</a:t>
            </a:r>
            <a:endParaRPr/>
          </a:p>
        </p:txBody>
      </p:sp>
      <p:sp>
        <p:nvSpPr>
          <p:cNvPr id="312" name="Google Shape;312;p5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showing Optimization for Media (Images and Videos) using ImgOptim software" id="313" name="Google Shape;313;p54" title="Image showing Optimization for Media (Images and Videos) using ImgOptim software"/>
          <p:cNvPicPr preferRelativeResize="0"/>
          <p:nvPr/>
        </p:nvPicPr>
        <p:blipFill>
          <a:blip r:embed="rId3">
            <a:alphaModFix/>
          </a:blip>
          <a:stretch>
            <a:fillRect/>
          </a:stretch>
        </p:blipFill>
        <p:spPr>
          <a:xfrm>
            <a:off x="152400" y="771450"/>
            <a:ext cx="8839200" cy="35090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Minification</a:t>
            </a:r>
            <a:endParaRPr/>
          </a:p>
        </p:txBody>
      </p:sp>
      <p:sp>
        <p:nvSpPr>
          <p:cNvPr id="319" name="Google Shape;319;p5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5"/>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software deployment practice</a:t>
            </a:r>
            <a:endParaRPr sz="2800">
              <a:solidFill>
                <a:srgbClr val="003F7F"/>
              </a:solidFill>
              <a:latin typeface="Raleway"/>
              <a:ea typeface="Raleway"/>
              <a:cs typeface="Raleway"/>
              <a:sym typeface="Raleway"/>
            </a:endParaRPr>
          </a:p>
        </p:txBody>
      </p:sp>
      <p:sp>
        <p:nvSpPr>
          <p:cNvPr id="321" name="Google Shape;321;p55"/>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Removing all unnecessary characters from source code without changing functionality.</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Packaging software releases</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Compressing HTML, CSS, Scripts</a:t>
            </a:r>
            <a:endParaRPr sz="1100">
              <a:solidFill>
                <a:srgbClr val="990055"/>
              </a:solidFill>
              <a:latin typeface="Courier New"/>
              <a:ea typeface="Courier New"/>
              <a:cs typeface="Courier New"/>
              <a:sym typeface="Courier New"/>
            </a:endParaRPr>
          </a:p>
          <a:p>
            <a:pPr indent="0" lvl="0" marL="0" marR="228600" rtl="0" algn="l">
              <a:spcBef>
                <a:spcPts val="1000"/>
              </a:spcBef>
              <a:spcAft>
                <a:spcPts val="1800"/>
              </a:spcAft>
              <a:buNone/>
            </a:pPr>
            <a:r>
              <a:rPr lang="en" sz="1100">
                <a:solidFill>
                  <a:srgbClr val="990055"/>
                </a:solidFill>
                <a:latin typeface="Courier New"/>
                <a:ea typeface="Courier New"/>
                <a:cs typeface="Courier New"/>
                <a:sym typeface="Courier New"/>
              </a:rPr>
              <a:t>&lt;!DOCTYPE html&gt;&lt;html lang="en" vocab="http://schema.org/" typeof="WebPage"&gt;&lt;head&gt;&lt;meta charset="UTF-8"/&gt;&lt;meta name="viewport" content="width=device-width, initial-scale=1.0"/&gt;&lt;meta http-equiv="X-UA-Compatible" content="ie=edge"/&gt;&lt;title&gt;MSU Dataset Search - Montana State University (MSU) Library&lt;/title&gt;...</a:t>
            </a:r>
            <a:endParaRPr sz="1900">
              <a:solidFill>
                <a:srgbClr val="003F7F"/>
              </a:solidFill>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Technical Search Engine Optimization (SEO)</a:t>
            </a:r>
            <a:endParaRPr/>
          </a:p>
        </p:txBody>
      </p:sp>
      <p:sp>
        <p:nvSpPr>
          <p:cNvPr id="327" name="Google Shape;327;p5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6"/>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software deployment practice</a:t>
            </a:r>
            <a:endParaRPr sz="2800">
              <a:solidFill>
                <a:srgbClr val="003F7F"/>
              </a:solidFill>
              <a:latin typeface="Raleway"/>
              <a:ea typeface="Raleway"/>
              <a:cs typeface="Raleway"/>
              <a:sym typeface="Raleway"/>
            </a:endParaRPr>
          </a:p>
        </p:txBody>
      </p:sp>
      <p:sp>
        <p:nvSpPr>
          <p:cNvPr id="329" name="Google Shape;329;p56"/>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u="sng">
                <a:solidFill>
                  <a:schemeClr val="hlink"/>
                </a:solidFill>
                <a:latin typeface="Raleway"/>
                <a:ea typeface="Raleway"/>
                <a:cs typeface="Raleway"/>
                <a:sym typeface="Raleway"/>
                <a:hlinkClick r:id="rId3"/>
              </a:rPr>
              <a:t>Technical SEO</a:t>
            </a:r>
            <a:endParaRPr sz="2100">
              <a:solidFill>
                <a:schemeClr val="accent1"/>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Crawling, Indexing, robots.txt</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u="sng">
                <a:solidFill>
                  <a:schemeClr val="hlink"/>
                </a:solidFill>
                <a:latin typeface="Raleway"/>
                <a:ea typeface="Raleway"/>
                <a:cs typeface="Raleway"/>
                <a:sym typeface="Raleway"/>
                <a:hlinkClick r:id="rId4"/>
              </a:rPr>
              <a:t>Structured data</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marR="228600" rtl="0" algn="l">
              <a:lnSpc>
                <a:spcPct val="100000"/>
              </a:lnSpc>
              <a:spcBef>
                <a:spcPts val="0"/>
              </a:spcBef>
              <a:spcAft>
                <a:spcPts val="0"/>
              </a:spcAft>
              <a:buNone/>
            </a:pPr>
            <a:r>
              <a:rPr lang="en" sz="2400">
                <a:solidFill>
                  <a:srgbClr val="999999"/>
                </a:solidFill>
                <a:latin typeface="Courier New"/>
                <a:ea typeface="Courier New"/>
                <a:cs typeface="Courier New"/>
                <a:sym typeface="Courier New"/>
              </a:rPr>
              <a:t>&lt;</a:t>
            </a:r>
            <a:r>
              <a:rPr lang="en" sz="2400">
                <a:solidFill>
                  <a:srgbClr val="990055"/>
                </a:solidFill>
                <a:latin typeface="Courier New"/>
                <a:ea typeface="Courier New"/>
                <a:cs typeface="Courier New"/>
                <a:sym typeface="Courier New"/>
              </a:rPr>
              <a:t>meta </a:t>
            </a:r>
            <a:r>
              <a:rPr lang="en" sz="2400">
                <a:solidFill>
                  <a:srgbClr val="276738"/>
                </a:solidFill>
                <a:latin typeface="Courier New"/>
                <a:ea typeface="Courier New"/>
                <a:cs typeface="Courier New"/>
                <a:sym typeface="Courier New"/>
              </a:rPr>
              <a:t>name</a:t>
            </a:r>
            <a:r>
              <a:rPr lang="en" sz="2400">
                <a:solidFill>
                  <a:srgbClr val="999999"/>
                </a:solidFill>
                <a:latin typeface="Courier New"/>
                <a:ea typeface="Courier New"/>
                <a:cs typeface="Courier New"/>
                <a:sym typeface="Courier New"/>
              </a:rPr>
              <a:t>="</a:t>
            </a:r>
            <a:r>
              <a:rPr lang="en" sz="2400">
                <a:solidFill>
                  <a:srgbClr val="B54248"/>
                </a:solidFill>
                <a:latin typeface="Courier New"/>
                <a:ea typeface="Courier New"/>
                <a:cs typeface="Courier New"/>
                <a:sym typeface="Courier New"/>
              </a:rPr>
              <a:t>description</a:t>
            </a:r>
            <a:r>
              <a:rPr lang="en" sz="2400">
                <a:solidFill>
                  <a:srgbClr val="999999"/>
                </a:solidFill>
                <a:latin typeface="Courier New"/>
                <a:ea typeface="Courier New"/>
                <a:cs typeface="Courier New"/>
                <a:sym typeface="Courier New"/>
              </a:rPr>
              <a:t>"</a:t>
            </a:r>
            <a:r>
              <a:rPr lang="en" sz="2400">
                <a:solidFill>
                  <a:srgbClr val="990055"/>
                </a:solidFill>
                <a:latin typeface="Courier New"/>
                <a:ea typeface="Courier New"/>
                <a:cs typeface="Courier New"/>
                <a:sym typeface="Courier New"/>
              </a:rPr>
              <a:t> </a:t>
            </a:r>
            <a:r>
              <a:rPr lang="en" sz="2400">
                <a:solidFill>
                  <a:srgbClr val="276738"/>
                </a:solidFill>
                <a:latin typeface="Courier New"/>
                <a:ea typeface="Courier New"/>
                <a:cs typeface="Courier New"/>
                <a:sym typeface="Courier New"/>
              </a:rPr>
              <a:t>content </a:t>
            </a:r>
            <a:r>
              <a:rPr lang="en" sz="2400">
                <a:solidFill>
                  <a:srgbClr val="999999"/>
                </a:solidFill>
                <a:latin typeface="Courier New"/>
                <a:ea typeface="Courier New"/>
                <a:cs typeface="Courier New"/>
                <a:sym typeface="Courier New"/>
              </a:rPr>
              <a:t>="</a:t>
            </a:r>
            <a:r>
              <a:rPr lang="en" sz="2400">
                <a:solidFill>
                  <a:srgbClr val="B54248"/>
                </a:solidFill>
                <a:latin typeface="Courier New"/>
                <a:ea typeface="Courier New"/>
                <a:cs typeface="Courier New"/>
                <a:sym typeface="Courier New"/>
              </a:rPr>
              <a:t>...</a:t>
            </a:r>
            <a:r>
              <a:rPr lang="en" sz="2400">
                <a:solidFill>
                  <a:srgbClr val="999999"/>
                </a:solidFill>
                <a:latin typeface="Courier New"/>
                <a:ea typeface="Courier New"/>
                <a:cs typeface="Courier New"/>
                <a:sym typeface="Courier New"/>
              </a:rPr>
              <a:t>"</a:t>
            </a:r>
            <a:r>
              <a:rPr lang="en" sz="2400">
                <a:solidFill>
                  <a:srgbClr val="990055"/>
                </a:solidFill>
                <a:latin typeface="Courier New"/>
                <a:ea typeface="Courier New"/>
                <a:cs typeface="Courier New"/>
                <a:sym typeface="Courier New"/>
              </a:rPr>
              <a:t> /</a:t>
            </a:r>
            <a:r>
              <a:rPr lang="en" sz="2400">
                <a:solidFill>
                  <a:srgbClr val="999999"/>
                </a:solidFill>
                <a:latin typeface="Courier New"/>
                <a:ea typeface="Courier New"/>
                <a:cs typeface="Courier New"/>
                <a:sym typeface="Courier New"/>
              </a:rPr>
              <a:t>&gt;</a:t>
            </a:r>
            <a:endParaRPr sz="2400">
              <a:solidFill>
                <a:srgbClr val="999999"/>
              </a:solidFill>
              <a:latin typeface="Courier New"/>
              <a:ea typeface="Courier New"/>
              <a:cs typeface="Courier New"/>
              <a:sym typeface="Courier New"/>
            </a:endParaRPr>
          </a:p>
          <a:p>
            <a:pPr indent="0" lvl="0" marL="0" rtl="0" algn="l">
              <a:spcBef>
                <a:spcPts val="180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7"/>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Code:</a:t>
            </a:r>
            <a:endParaRPr/>
          </a:p>
          <a:p>
            <a:pPr indent="0" lvl="0" marL="0" rtl="0" algn="l">
              <a:spcBef>
                <a:spcPts val="0"/>
              </a:spcBef>
              <a:spcAft>
                <a:spcPts val="0"/>
              </a:spcAft>
              <a:buNone/>
            </a:pPr>
            <a:r>
              <a:rPr lang="en" sz="4800"/>
              <a:t>smarter routines + defensive programming</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a:t>
            </a:r>
            <a:endParaRPr/>
          </a:p>
          <a:p>
            <a:pPr indent="0" lvl="0" marL="0" rtl="0" algn="l">
              <a:spcBef>
                <a:spcPts val="0"/>
              </a:spcBef>
              <a:spcAft>
                <a:spcPts val="0"/>
              </a:spcAft>
              <a:buNone/>
            </a:pPr>
            <a:r>
              <a:rPr lang="en"/>
              <a:t>Motivation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Smarter programming routines - Memory</a:t>
            </a:r>
            <a:endParaRPr/>
          </a:p>
        </p:txBody>
      </p:sp>
      <p:sp>
        <p:nvSpPr>
          <p:cNvPr id="340" name="Google Shape;340;p5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8"/>
          <p:cNvSpPr txBox="1"/>
          <p:nvPr/>
        </p:nvSpPr>
        <p:spPr>
          <a:xfrm>
            <a:off x="566025" y="1427375"/>
            <a:ext cx="79983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333333"/>
                </a:solidFill>
                <a:highlight>
                  <a:srgbClr val="F7F7F7"/>
                </a:highlight>
                <a:latin typeface="Courier New"/>
                <a:ea typeface="Courier New"/>
                <a:cs typeface="Courier New"/>
                <a:sym typeface="Courier New"/>
              </a:rPr>
              <a:t>if</a:t>
            </a:r>
            <a:r>
              <a:rPr lang="en" sz="2600">
                <a:solidFill>
                  <a:srgbClr val="333333"/>
                </a:solidFill>
                <a:highlight>
                  <a:srgbClr val="F7F7F7"/>
                </a:highlight>
                <a:latin typeface="Courier New"/>
                <a:ea typeface="Courier New"/>
                <a:cs typeface="Courier New"/>
                <a:sym typeface="Courier New"/>
              </a:rPr>
              <a:t> (navigator.deviceMemory &gt; </a:t>
            </a:r>
            <a:r>
              <a:rPr lang="en" sz="2600">
                <a:solidFill>
                  <a:srgbClr val="880000"/>
                </a:solidFill>
                <a:highlight>
                  <a:srgbClr val="F7F7F7"/>
                </a:highlight>
                <a:latin typeface="Courier New"/>
                <a:ea typeface="Courier New"/>
                <a:cs typeface="Courier New"/>
                <a:sym typeface="Courier New"/>
              </a:rPr>
              <a:t>1</a:t>
            </a:r>
            <a:r>
              <a:rPr lang="en" sz="2600">
                <a:solidFill>
                  <a:srgbClr val="333333"/>
                </a:solidFill>
                <a:highlight>
                  <a:srgbClr val="F7F7F7"/>
                </a:highlight>
                <a:latin typeface="Courier New"/>
                <a:ea typeface="Courier New"/>
                <a:cs typeface="Courier New"/>
                <a:sym typeface="Courier New"/>
              </a:rPr>
              <a:t>) {</a:t>
            </a:r>
            <a:endParaRPr sz="2600">
              <a:solidFill>
                <a:srgbClr val="333333"/>
              </a:solidFill>
              <a:highlight>
                <a:srgbClr val="F7F7F7"/>
              </a:highlight>
              <a:latin typeface="Courier New"/>
              <a:ea typeface="Courier New"/>
              <a:cs typeface="Courier New"/>
              <a:sym typeface="Courier New"/>
            </a:endParaRPr>
          </a:p>
          <a:p>
            <a:pPr indent="0" lvl="0" marL="0" rtl="0" algn="l">
              <a:spcBef>
                <a:spcPts val="0"/>
              </a:spcBef>
              <a:spcAft>
                <a:spcPts val="0"/>
              </a:spcAft>
              <a:buNone/>
            </a:pPr>
            <a:r>
              <a:rPr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await</a:t>
            </a:r>
            <a:r>
              <a:rPr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import</a:t>
            </a:r>
            <a:r>
              <a:rPr lang="en" sz="2600">
                <a:solidFill>
                  <a:srgbClr val="333333"/>
                </a:solidFill>
                <a:highlight>
                  <a:srgbClr val="F7F7F7"/>
                </a:highlight>
                <a:latin typeface="Courier New"/>
                <a:ea typeface="Courier New"/>
                <a:cs typeface="Courier New"/>
                <a:sym typeface="Courier New"/>
              </a:rPr>
              <a:t>(</a:t>
            </a:r>
            <a:r>
              <a:rPr lang="en" sz="2600">
                <a:solidFill>
                  <a:srgbClr val="880000"/>
                </a:solidFill>
                <a:highlight>
                  <a:srgbClr val="F7F7F7"/>
                </a:highlight>
                <a:latin typeface="Courier New"/>
                <a:ea typeface="Courier New"/>
                <a:cs typeface="Courier New"/>
                <a:sym typeface="Courier New"/>
              </a:rPr>
              <a:t>'./costly-module.js'</a:t>
            </a:r>
            <a:r>
              <a:rPr lang="en" sz="2600">
                <a:solidFill>
                  <a:srgbClr val="333333"/>
                </a:solidFill>
                <a:highlight>
                  <a:srgbClr val="F7F7F7"/>
                </a:highlight>
                <a:latin typeface="Courier New"/>
                <a:ea typeface="Courier New"/>
                <a:cs typeface="Courier New"/>
                <a:sym typeface="Courier New"/>
              </a:rPr>
              <a:t>);</a:t>
            </a:r>
            <a:endParaRPr sz="2600">
              <a:solidFill>
                <a:srgbClr val="333333"/>
              </a:solidFill>
              <a:highlight>
                <a:srgbClr val="F7F7F7"/>
              </a:highlight>
              <a:latin typeface="Courier New"/>
              <a:ea typeface="Courier New"/>
              <a:cs typeface="Courier New"/>
              <a:sym typeface="Courier New"/>
            </a:endParaRPr>
          </a:p>
          <a:p>
            <a:pPr indent="0" lvl="0" marL="0" marR="101600" rtl="0" algn="l">
              <a:lnSpc>
                <a:spcPct val="150000"/>
              </a:lnSpc>
              <a:spcBef>
                <a:spcPts val="0"/>
              </a:spcBef>
              <a:spcAft>
                <a:spcPts val="4500"/>
              </a:spcAft>
              <a:buNone/>
            </a:pPr>
            <a:r>
              <a:rPr lang="en" sz="2600">
                <a:solidFill>
                  <a:srgbClr val="333333"/>
                </a:solidFill>
                <a:highlight>
                  <a:srgbClr val="F7F7F7"/>
                </a:highlight>
                <a:latin typeface="Courier New"/>
                <a:ea typeface="Courier New"/>
                <a:cs typeface="Courier New"/>
                <a:sym typeface="Courier New"/>
              </a:rPr>
              <a:t>}</a:t>
            </a:r>
            <a:endParaRPr sz="2600">
              <a:solidFill>
                <a:srgbClr val="33333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Smarter programming routines - CPUs and Processing</a:t>
            </a:r>
            <a:endParaRPr/>
          </a:p>
        </p:txBody>
      </p:sp>
      <p:sp>
        <p:nvSpPr>
          <p:cNvPr id="347" name="Google Shape;347;p5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9"/>
          <p:cNvSpPr txBox="1"/>
          <p:nvPr/>
        </p:nvSpPr>
        <p:spPr>
          <a:xfrm>
            <a:off x="566025" y="1427375"/>
            <a:ext cx="8358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333333"/>
                </a:solidFill>
                <a:highlight>
                  <a:srgbClr val="F7F7F7"/>
                </a:highlight>
                <a:latin typeface="Courier New"/>
                <a:ea typeface="Courier New"/>
                <a:cs typeface="Courier New"/>
                <a:sym typeface="Courier New"/>
              </a:rPr>
              <a:t>if</a:t>
            </a:r>
            <a:r>
              <a:rPr lang="en" sz="2600">
                <a:solidFill>
                  <a:srgbClr val="333333"/>
                </a:solidFill>
                <a:highlight>
                  <a:srgbClr val="F7F7F7"/>
                </a:highlight>
                <a:latin typeface="Courier New"/>
                <a:ea typeface="Courier New"/>
                <a:cs typeface="Courier New"/>
                <a:sym typeface="Courier New"/>
              </a:rPr>
              <a:t> (navigator.hardwareConcurrency &gt; </a:t>
            </a:r>
            <a:r>
              <a:rPr lang="en" sz="2600">
                <a:solidFill>
                  <a:srgbClr val="880000"/>
                </a:solidFill>
                <a:highlight>
                  <a:srgbClr val="F7F7F7"/>
                </a:highlight>
                <a:latin typeface="Courier New"/>
                <a:ea typeface="Courier New"/>
                <a:cs typeface="Courier New"/>
                <a:sym typeface="Courier New"/>
              </a:rPr>
              <a:t>4</a:t>
            </a:r>
            <a:r>
              <a:rPr lang="en" sz="2600">
                <a:solidFill>
                  <a:srgbClr val="333333"/>
                </a:solidFill>
                <a:highlight>
                  <a:srgbClr val="F7F7F7"/>
                </a:highlight>
                <a:latin typeface="Courier New"/>
                <a:ea typeface="Courier New"/>
                <a:cs typeface="Courier New"/>
                <a:sym typeface="Courier New"/>
              </a:rPr>
              <a:t>) {</a:t>
            </a:r>
            <a:endParaRPr sz="2600">
              <a:solidFill>
                <a:srgbClr val="333333"/>
              </a:solidFill>
              <a:highlight>
                <a:srgbClr val="F7F7F7"/>
              </a:highlight>
              <a:latin typeface="Courier New"/>
              <a:ea typeface="Courier New"/>
              <a:cs typeface="Courier New"/>
              <a:sym typeface="Courier New"/>
            </a:endParaRPr>
          </a:p>
          <a:p>
            <a:pPr indent="0" lvl="0" marL="0" rtl="0" algn="l">
              <a:spcBef>
                <a:spcPts val="0"/>
              </a:spcBef>
              <a:spcAft>
                <a:spcPts val="0"/>
              </a:spcAft>
              <a:buNone/>
            </a:pPr>
            <a:r>
              <a:rPr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await</a:t>
            </a:r>
            <a:r>
              <a:rPr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import</a:t>
            </a:r>
            <a:r>
              <a:rPr lang="en" sz="2600">
                <a:solidFill>
                  <a:srgbClr val="333333"/>
                </a:solidFill>
                <a:highlight>
                  <a:srgbClr val="F7F7F7"/>
                </a:highlight>
                <a:latin typeface="Courier New"/>
                <a:ea typeface="Courier New"/>
                <a:cs typeface="Courier New"/>
                <a:sym typeface="Courier New"/>
              </a:rPr>
              <a:t>(</a:t>
            </a:r>
            <a:r>
              <a:rPr lang="en" sz="2600">
                <a:solidFill>
                  <a:srgbClr val="880000"/>
                </a:solidFill>
                <a:highlight>
                  <a:srgbClr val="F7F7F7"/>
                </a:highlight>
                <a:latin typeface="Courier New"/>
                <a:ea typeface="Courier New"/>
                <a:cs typeface="Courier New"/>
                <a:sym typeface="Courier New"/>
              </a:rPr>
              <a:t>'./costly-module.js'</a:t>
            </a:r>
            <a:r>
              <a:rPr lang="en" sz="2600">
                <a:solidFill>
                  <a:srgbClr val="333333"/>
                </a:solidFill>
                <a:highlight>
                  <a:srgbClr val="F7F7F7"/>
                </a:highlight>
                <a:latin typeface="Courier New"/>
                <a:ea typeface="Courier New"/>
                <a:cs typeface="Courier New"/>
                <a:sym typeface="Courier New"/>
              </a:rPr>
              <a:t>);</a:t>
            </a:r>
            <a:endParaRPr sz="2600">
              <a:solidFill>
                <a:srgbClr val="333333"/>
              </a:solidFill>
              <a:highlight>
                <a:srgbClr val="F7F7F7"/>
              </a:highlight>
              <a:latin typeface="Courier New"/>
              <a:ea typeface="Courier New"/>
              <a:cs typeface="Courier New"/>
              <a:sym typeface="Courier New"/>
            </a:endParaRPr>
          </a:p>
          <a:p>
            <a:pPr indent="0" lvl="0" marL="0" marR="101600" rtl="0" algn="l">
              <a:lnSpc>
                <a:spcPct val="150000"/>
              </a:lnSpc>
              <a:spcBef>
                <a:spcPts val="0"/>
              </a:spcBef>
              <a:spcAft>
                <a:spcPts val="4500"/>
              </a:spcAft>
              <a:buNone/>
            </a:pPr>
            <a:r>
              <a:rPr lang="en" sz="2600">
                <a:solidFill>
                  <a:srgbClr val="333333"/>
                </a:solidFill>
                <a:highlight>
                  <a:srgbClr val="F7F7F7"/>
                </a:highlight>
                <a:latin typeface="Courier New"/>
                <a:ea typeface="Courier New"/>
                <a:cs typeface="Courier New"/>
                <a:sym typeface="Courier New"/>
              </a:rPr>
              <a:t>}</a:t>
            </a:r>
            <a:endParaRPr b="1" sz="1450">
              <a:solidFill>
                <a:srgbClr val="333333"/>
              </a:solidFill>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6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Smarter programming routines - Battery and Local Device Power</a:t>
            </a:r>
            <a:endParaRPr/>
          </a:p>
        </p:txBody>
      </p:sp>
      <p:sp>
        <p:nvSpPr>
          <p:cNvPr id="354" name="Google Shape;354;p6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0"/>
          <p:cNvSpPr txBox="1"/>
          <p:nvPr/>
        </p:nvSpPr>
        <p:spPr>
          <a:xfrm>
            <a:off x="565950" y="810650"/>
            <a:ext cx="83589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Courier New"/>
                <a:ea typeface="Courier New"/>
                <a:cs typeface="Courier New"/>
                <a:sym typeface="Courier New"/>
              </a:rPr>
              <a:t>const {level, charging} = await navigator.getBattery();</a:t>
            </a:r>
            <a:endParaRPr sz="2600">
              <a:latin typeface="Courier New"/>
              <a:ea typeface="Courier New"/>
              <a:cs typeface="Courier New"/>
              <a:sym typeface="Courier New"/>
            </a:endParaRPr>
          </a:p>
          <a:p>
            <a:pPr indent="0" lvl="0" marL="0" rtl="0" algn="l">
              <a:spcBef>
                <a:spcPts val="0"/>
              </a:spcBef>
              <a:spcAft>
                <a:spcPts val="0"/>
              </a:spcAft>
              <a:buNone/>
            </a:pPr>
            <a:r>
              <a:t/>
            </a:r>
            <a:endParaRPr sz="2000">
              <a:latin typeface="Courier New"/>
              <a:ea typeface="Courier New"/>
              <a:cs typeface="Courier New"/>
              <a:sym typeface="Courier New"/>
            </a:endParaRPr>
          </a:p>
          <a:p>
            <a:pPr indent="0" lvl="0" marL="0" rtl="0" algn="l">
              <a:spcBef>
                <a:spcPts val="0"/>
              </a:spcBef>
              <a:spcAft>
                <a:spcPts val="0"/>
              </a:spcAft>
              <a:buNone/>
            </a:pPr>
            <a:r>
              <a:rPr lang="en" sz="2000">
                <a:latin typeface="Courier New"/>
                <a:ea typeface="Courier New"/>
                <a:cs typeface="Courier New"/>
                <a:sym typeface="Courier New"/>
              </a:rPr>
              <a:t>// If the device is currently charging</a:t>
            </a:r>
            <a:endParaRPr sz="2000">
              <a:latin typeface="Courier New"/>
              <a:ea typeface="Courier New"/>
              <a:cs typeface="Courier New"/>
              <a:sym typeface="Courier New"/>
            </a:endParaRPr>
          </a:p>
          <a:p>
            <a:pPr indent="0" lvl="0" marL="0" rtl="0" algn="l">
              <a:spcBef>
                <a:spcPts val="0"/>
              </a:spcBef>
              <a:spcAft>
                <a:spcPts val="0"/>
              </a:spcAft>
              <a:buNone/>
            </a:pPr>
            <a:r>
              <a:rPr lang="en" sz="2000">
                <a:latin typeface="Courier New"/>
                <a:ea typeface="Courier New"/>
                <a:cs typeface="Courier New"/>
                <a:sym typeface="Courier New"/>
              </a:rPr>
              <a:t>// Or the battery level is more than 20%</a:t>
            </a:r>
            <a:endParaRPr sz="2000">
              <a:latin typeface="Courier New"/>
              <a:ea typeface="Courier New"/>
              <a:cs typeface="Courier New"/>
              <a:sym typeface="Courier New"/>
            </a:endParaRPr>
          </a:p>
          <a:p>
            <a:pPr indent="0" lvl="0" marL="0" rtl="0" algn="l">
              <a:spcBef>
                <a:spcPts val="0"/>
              </a:spcBef>
              <a:spcAft>
                <a:spcPts val="0"/>
              </a:spcAft>
              <a:buNone/>
            </a:pPr>
            <a:r>
              <a:rPr b="1" lang="en" sz="2600">
                <a:solidFill>
                  <a:srgbClr val="333333"/>
                </a:solidFill>
                <a:highlight>
                  <a:srgbClr val="F7F7F7"/>
                </a:highlight>
                <a:latin typeface="Courier New"/>
                <a:ea typeface="Courier New"/>
                <a:cs typeface="Courier New"/>
                <a:sym typeface="Courier New"/>
              </a:rPr>
              <a:t>if</a:t>
            </a:r>
            <a:r>
              <a:rPr lang="en" sz="2600">
                <a:latin typeface="Courier New"/>
                <a:ea typeface="Courier New"/>
                <a:cs typeface="Courier New"/>
                <a:sym typeface="Courier New"/>
              </a:rPr>
              <a:t> (charging || level &gt; 0.2) {</a:t>
            </a:r>
            <a:endParaRPr sz="2600">
              <a:latin typeface="Courier New"/>
              <a:ea typeface="Courier New"/>
              <a:cs typeface="Courier New"/>
              <a:sym typeface="Courier New"/>
            </a:endParaRPr>
          </a:p>
          <a:p>
            <a:pPr indent="0" lvl="0" marL="0" rtl="0" algn="l">
              <a:spcBef>
                <a:spcPts val="0"/>
              </a:spcBef>
              <a:spcAft>
                <a:spcPts val="0"/>
              </a:spcAft>
              <a:buNone/>
            </a:pPr>
            <a:r>
              <a:rPr b="1"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await</a:t>
            </a:r>
            <a:r>
              <a:rPr lang="en" sz="2600">
                <a:solidFill>
                  <a:srgbClr val="333333"/>
                </a:solidFill>
                <a:highlight>
                  <a:srgbClr val="F7F7F7"/>
                </a:highlight>
                <a:latin typeface="Courier New"/>
                <a:ea typeface="Courier New"/>
                <a:cs typeface="Courier New"/>
                <a:sym typeface="Courier New"/>
              </a:rPr>
              <a:t> </a:t>
            </a:r>
            <a:r>
              <a:rPr b="1" lang="en" sz="2600">
                <a:solidFill>
                  <a:srgbClr val="333333"/>
                </a:solidFill>
                <a:highlight>
                  <a:srgbClr val="F7F7F7"/>
                </a:highlight>
                <a:latin typeface="Courier New"/>
                <a:ea typeface="Courier New"/>
                <a:cs typeface="Courier New"/>
                <a:sym typeface="Courier New"/>
              </a:rPr>
              <a:t>import</a:t>
            </a:r>
            <a:r>
              <a:rPr lang="en" sz="2600">
                <a:solidFill>
                  <a:srgbClr val="333333"/>
                </a:solidFill>
                <a:highlight>
                  <a:srgbClr val="F7F7F7"/>
                </a:highlight>
                <a:latin typeface="Courier New"/>
                <a:ea typeface="Courier New"/>
                <a:cs typeface="Courier New"/>
                <a:sym typeface="Courier New"/>
              </a:rPr>
              <a:t>(</a:t>
            </a:r>
            <a:r>
              <a:rPr lang="en" sz="2600">
                <a:solidFill>
                  <a:srgbClr val="880000"/>
                </a:solidFill>
                <a:highlight>
                  <a:srgbClr val="F7F7F7"/>
                </a:highlight>
                <a:latin typeface="Courier New"/>
                <a:ea typeface="Courier New"/>
                <a:cs typeface="Courier New"/>
                <a:sym typeface="Courier New"/>
              </a:rPr>
              <a:t>'./costly-module.js'</a:t>
            </a:r>
            <a:r>
              <a:rPr lang="en" sz="2600">
                <a:solidFill>
                  <a:srgbClr val="333333"/>
                </a:solidFill>
                <a:highlight>
                  <a:srgbClr val="F7F7F7"/>
                </a:highlight>
                <a:latin typeface="Courier New"/>
                <a:ea typeface="Courier New"/>
                <a:cs typeface="Courier New"/>
                <a:sym typeface="Courier New"/>
              </a:rPr>
              <a:t>)</a:t>
            </a:r>
            <a:r>
              <a:rPr lang="en" sz="2600">
                <a:latin typeface="Courier New"/>
                <a:ea typeface="Courier New"/>
                <a:cs typeface="Courier New"/>
                <a:sym typeface="Courier New"/>
              </a:rPr>
              <a:t>;</a:t>
            </a:r>
            <a:endParaRPr sz="2600">
              <a:latin typeface="Courier New"/>
              <a:ea typeface="Courier New"/>
              <a:cs typeface="Courier New"/>
              <a:sym typeface="Courier New"/>
            </a:endParaRPr>
          </a:p>
          <a:p>
            <a:pPr indent="0" lvl="0" marL="0" rtl="0" algn="l">
              <a:spcBef>
                <a:spcPts val="0"/>
              </a:spcBef>
              <a:spcAft>
                <a:spcPts val="0"/>
              </a:spcAft>
              <a:buNone/>
            </a:pPr>
            <a:r>
              <a:rPr lang="en" sz="2600">
                <a:latin typeface="Courier New"/>
                <a:ea typeface="Courier New"/>
                <a:cs typeface="Courier New"/>
                <a:sym typeface="Courier New"/>
              </a:rPr>
              <a:t>}</a:t>
            </a:r>
            <a:endParaRPr b="1" sz="2600">
              <a:solidFill>
                <a:srgbClr val="333333"/>
              </a:solidFill>
              <a:highlight>
                <a:srgbClr val="F7F7F7"/>
              </a:highlight>
              <a:latin typeface="Courier New"/>
              <a:ea typeface="Courier New"/>
              <a:cs typeface="Courier New"/>
              <a:sym typeface="Courier Ne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Smarter programming routines - Dark Mode with CSS</a:t>
            </a:r>
            <a:endParaRPr/>
          </a:p>
        </p:txBody>
      </p:sp>
      <p:sp>
        <p:nvSpPr>
          <p:cNvPr id="361" name="Google Shape;361;p61"/>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61"/>
          <p:cNvSpPr txBox="1"/>
          <p:nvPr/>
        </p:nvSpPr>
        <p:spPr>
          <a:xfrm>
            <a:off x="566025" y="1427375"/>
            <a:ext cx="83589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B54248"/>
                </a:solidFill>
                <a:latin typeface="Courier New"/>
                <a:ea typeface="Courier New"/>
                <a:cs typeface="Courier New"/>
                <a:sym typeface="Courier New"/>
              </a:rPr>
              <a:t>@media </a:t>
            </a:r>
            <a:r>
              <a:rPr lang="en" sz="2600">
                <a:solidFill>
                  <a:srgbClr val="999999"/>
                </a:solidFill>
                <a:latin typeface="Courier New"/>
                <a:ea typeface="Courier New"/>
                <a:cs typeface="Courier New"/>
                <a:sym typeface="Courier New"/>
              </a:rPr>
              <a:t>(</a:t>
            </a:r>
            <a:r>
              <a:rPr lang="en" sz="2600">
                <a:solidFill>
                  <a:srgbClr val="990055"/>
                </a:solidFill>
                <a:latin typeface="Courier New"/>
                <a:ea typeface="Courier New"/>
                <a:cs typeface="Courier New"/>
                <a:sym typeface="Courier New"/>
              </a:rPr>
              <a:t>prefers-color-scheme</a:t>
            </a:r>
            <a:r>
              <a:rPr lang="en" sz="2600">
                <a:solidFill>
                  <a:srgbClr val="999999"/>
                </a:solidFill>
                <a:latin typeface="Courier New"/>
                <a:ea typeface="Courier New"/>
                <a:cs typeface="Courier New"/>
                <a:sym typeface="Courier New"/>
              </a:rPr>
              <a:t>:</a:t>
            </a:r>
            <a:r>
              <a:rPr lang="en" sz="2600">
                <a:solidFill>
                  <a:srgbClr val="B54248"/>
                </a:solidFill>
                <a:latin typeface="Courier New"/>
                <a:ea typeface="Courier New"/>
                <a:cs typeface="Courier New"/>
                <a:sym typeface="Courier New"/>
              </a:rPr>
              <a:t> dark</a:t>
            </a:r>
            <a:r>
              <a:rPr lang="en" sz="2600">
                <a:solidFill>
                  <a:srgbClr val="999999"/>
                </a:solidFill>
                <a:latin typeface="Courier New"/>
                <a:ea typeface="Courier New"/>
                <a:cs typeface="Courier New"/>
                <a:sym typeface="Courier New"/>
              </a:rPr>
              <a:t>)</a:t>
            </a:r>
            <a:r>
              <a:rPr lang="en" sz="2600">
                <a:solidFill>
                  <a:srgbClr val="212121"/>
                </a:solidFill>
                <a:latin typeface="Courier New"/>
                <a:ea typeface="Courier New"/>
                <a:cs typeface="Courier New"/>
                <a:sym typeface="Courier New"/>
              </a:rPr>
              <a:t> </a:t>
            </a:r>
            <a:r>
              <a:rPr lang="en" sz="2600">
                <a:solidFill>
                  <a:srgbClr val="999999"/>
                </a:solidFill>
                <a:latin typeface="Courier New"/>
                <a:ea typeface="Courier New"/>
                <a:cs typeface="Courier New"/>
                <a:sym typeface="Courier New"/>
              </a:rPr>
              <a:t>{</a:t>
            </a:r>
            <a:endParaRPr sz="2600">
              <a:solidFill>
                <a:srgbClr val="212121"/>
              </a:solidFill>
              <a:latin typeface="Courier New"/>
              <a:ea typeface="Courier New"/>
              <a:cs typeface="Courier New"/>
              <a:sym typeface="Courier New"/>
            </a:endParaRPr>
          </a:p>
          <a:p>
            <a:pPr indent="0" lvl="0" marL="0" rtl="0" algn="l">
              <a:spcBef>
                <a:spcPts val="0"/>
              </a:spcBef>
              <a:spcAft>
                <a:spcPts val="0"/>
              </a:spcAft>
              <a:buNone/>
            </a:pPr>
            <a:r>
              <a:rPr lang="en" sz="2600">
                <a:solidFill>
                  <a:srgbClr val="212121"/>
                </a:solidFill>
                <a:latin typeface="Courier New"/>
                <a:ea typeface="Courier New"/>
                <a:cs typeface="Courier New"/>
                <a:sym typeface="Courier New"/>
              </a:rPr>
              <a:t>  </a:t>
            </a:r>
            <a:r>
              <a:rPr lang="en" sz="2600">
                <a:solidFill>
                  <a:srgbClr val="276738"/>
                </a:solidFill>
                <a:latin typeface="Courier New"/>
                <a:ea typeface="Courier New"/>
                <a:cs typeface="Courier New"/>
                <a:sym typeface="Courier New"/>
              </a:rPr>
              <a:t>.day.dark-scheme</a:t>
            </a:r>
            <a:endParaRPr sz="2600">
              <a:solidFill>
                <a:srgbClr val="212121"/>
              </a:solidFill>
              <a:latin typeface="Courier New"/>
              <a:ea typeface="Courier New"/>
              <a:cs typeface="Courier New"/>
              <a:sym typeface="Courier New"/>
            </a:endParaRPr>
          </a:p>
          <a:p>
            <a:pPr indent="0" lvl="0" marL="0" rtl="0" algn="l">
              <a:spcBef>
                <a:spcPts val="0"/>
              </a:spcBef>
              <a:spcAft>
                <a:spcPts val="0"/>
              </a:spcAft>
              <a:buNone/>
            </a:pPr>
            <a:r>
              <a:rPr lang="en" sz="2600">
                <a:solidFill>
                  <a:srgbClr val="212121"/>
                </a:solidFill>
                <a:latin typeface="Courier New"/>
                <a:ea typeface="Courier New"/>
                <a:cs typeface="Courier New"/>
                <a:sym typeface="Courier New"/>
              </a:rPr>
              <a:t>  </a:t>
            </a:r>
            <a:r>
              <a:rPr lang="en" sz="2600">
                <a:solidFill>
                  <a:srgbClr val="999999"/>
                </a:solidFill>
                <a:latin typeface="Courier New"/>
                <a:ea typeface="Courier New"/>
                <a:cs typeface="Courier New"/>
                <a:sym typeface="Courier New"/>
              </a:rPr>
              <a:t>{</a:t>
            </a:r>
            <a:r>
              <a:rPr lang="en" sz="2600">
                <a:solidFill>
                  <a:srgbClr val="990055"/>
                </a:solidFill>
                <a:latin typeface="Courier New"/>
                <a:ea typeface="Courier New"/>
                <a:cs typeface="Courier New"/>
                <a:sym typeface="Courier New"/>
              </a:rPr>
              <a:t>background</a:t>
            </a:r>
            <a:r>
              <a:rPr lang="en" sz="2600">
                <a:solidFill>
                  <a:srgbClr val="999999"/>
                </a:solidFill>
                <a:latin typeface="Courier New"/>
                <a:ea typeface="Courier New"/>
                <a:cs typeface="Courier New"/>
                <a:sym typeface="Courier New"/>
              </a:rPr>
              <a:t>:</a:t>
            </a:r>
            <a:r>
              <a:rPr lang="en" sz="2600">
                <a:solidFill>
                  <a:srgbClr val="212121"/>
                </a:solidFill>
                <a:latin typeface="Courier New"/>
                <a:ea typeface="Courier New"/>
                <a:cs typeface="Courier New"/>
                <a:sym typeface="Courier New"/>
              </a:rPr>
              <a:t>#333</a:t>
            </a:r>
            <a:r>
              <a:rPr lang="en" sz="2600">
                <a:solidFill>
                  <a:srgbClr val="999999"/>
                </a:solidFill>
                <a:latin typeface="Courier New"/>
                <a:ea typeface="Courier New"/>
                <a:cs typeface="Courier New"/>
                <a:sym typeface="Courier New"/>
              </a:rPr>
              <a:t>;</a:t>
            </a:r>
            <a:r>
              <a:rPr lang="en" sz="2600">
                <a:solidFill>
                  <a:srgbClr val="990055"/>
                </a:solidFill>
                <a:latin typeface="Courier New"/>
                <a:ea typeface="Courier New"/>
                <a:cs typeface="Courier New"/>
                <a:sym typeface="Courier New"/>
              </a:rPr>
              <a:t>color</a:t>
            </a:r>
            <a:r>
              <a:rPr lang="en" sz="2600">
                <a:solidFill>
                  <a:srgbClr val="999999"/>
                </a:solidFill>
                <a:latin typeface="Courier New"/>
                <a:ea typeface="Courier New"/>
                <a:cs typeface="Courier New"/>
                <a:sym typeface="Courier New"/>
              </a:rPr>
              <a:t>:</a:t>
            </a:r>
            <a:r>
              <a:rPr lang="en" sz="2600">
                <a:solidFill>
                  <a:srgbClr val="212121"/>
                </a:solidFill>
                <a:latin typeface="Courier New"/>
                <a:ea typeface="Courier New"/>
                <a:cs typeface="Courier New"/>
                <a:sym typeface="Courier New"/>
              </a:rPr>
              <a:t>white</a:t>
            </a:r>
            <a:r>
              <a:rPr lang="en" sz="2600">
                <a:solidFill>
                  <a:srgbClr val="999999"/>
                </a:solidFill>
                <a:latin typeface="Courier New"/>
                <a:ea typeface="Courier New"/>
                <a:cs typeface="Courier New"/>
                <a:sym typeface="Courier New"/>
              </a:rPr>
              <a:t>;}</a:t>
            </a:r>
            <a:endParaRPr sz="2600">
              <a:solidFill>
                <a:srgbClr val="212121"/>
              </a:solidFill>
              <a:latin typeface="Courier New"/>
              <a:ea typeface="Courier New"/>
              <a:cs typeface="Courier New"/>
              <a:sym typeface="Courier New"/>
            </a:endParaRPr>
          </a:p>
          <a:p>
            <a:pPr indent="0" lvl="0" marL="0" rtl="0" algn="l">
              <a:spcBef>
                <a:spcPts val="0"/>
              </a:spcBef>
              <a:spcAft>
                <a:spcPts val="0"/>
              </a:spcAft>
              <a:buNone/>
            </a:pPr>
            <a:r>
              <a:rPr lang="en" sz="2600">
                <a:solidFill>
                  <a:srgbClr val="212121"/>
                </a:solidFill>
                <a:latin typeface="Courier New"/>
                <a:ea typeface="Courier New"/>
                <a:cs typeface="Courier New"/>
                <a:sym typeface="Courier New"/>
              </a:rPr>
              <a:t>  </a:t>
            </a:r>
            <a:r>
              <a:rPr lang="en" sz="2600">
                <a:solidFill>
                  <a:srgbClr val="276738"/>
                </a:solidFill>
                <a:latin typeface="Courier New"/>
                <a:ea typeface="Courier New"/>
                <a:cs typeface="Courier New"/>
                <a:sym typeface="Courier New"/>
              </a:rPr>
              <a:t>.night.dark-scheme</a:t>
            </a:r>
            <a:endParaRPr sz="2600">
              <a:solidFill>
                <a:srgbClr val="212121"/>
              </a:solidFill>
              <a:latin typeface="Courier New"/>
              <a:ea typeface="Courier New"/>
              <a:cs typeface="Courier New"/>
              <a:sym typeface="Courier New"/>
            </a:endParaRPr>
          </a:p>
          <a:p>
            <a:pPr indent="0" lvl="0" marL="0" rtl="0" algn="l">
              <a:spcBef>
                <a:spcPts val="0"/>
              </a:spcBef>
              <a:spcAft>
                <a:spcPts val="0"/>
              </a:spcAft>
              <a:buNone/>
            </a:pPr>
            <a:r>
              <a:rPr lang="en" sz="2600">
                <a:solidFill>
                  <a:srgbClr val="212121"/>
                </a:solidFill>
                <a:latin typeface="Courier New"/>
                <a:ea typeface="Courier New"/>
                <a:cs typeface="Courier New"/>
                <a:sym typeface="Courier New"/>
              </a:rPr>
              <a:t>  </a:t>
            </a:r>
            <a:r>
              <a:rPr lang="en" sz="2600">
                <a:solidFill>
                  <a:srgbClr val="999999"/>
                </a:solidFill>
                <a:latin typeface="Courier New"/>
                <a:ea typeface="Courier New"/>
                <a:cs typeface="Courier New"/>
                <a:sym typeface="Courier New"/>
              </a:rPr>
              <a:t>{</a:t>
            </a:r>
            <a:r>
              <a:rPr lang="en" sz="2600">
                <a:solidFill>
                  <a:srgbClr val="990055"/>
                </a:solidFill>
                <a:latin typeface="Courier New"/>
                <a:ea typeface="Courier New"/>
                <a:cs typeface="Courier New"/>
                <a:sym typeface="Courier New"/>
              </a:rPr>
              <a:t>background</a:t>
            </a:r>
            <a:r>
              <a:rPr lang="en" sz="2600">
                <a:solidFill>
                  <a:srgbClr val="999999"/>
                </a:solidFill>
                <a:latin typeface="Courier New"/>
                <a:ea typeface="Courier New"/>
                <a:cs typeface="Courier New"/>
                <a:sym typeface="Courier New"/>
              </a:rPr>
              <a:t>:</a:t>
            </a:r>
            <a:r>
              <a:rPr lang="en" sz="2600">
                <a:solidFill>
                  <a:srgbClr val="212121"/>
                </a:solidFill>
                <a:latin typeface="Courier New"/>
                <a:ea typeface="Courier New"/>
                <a:cs typeface="Courier New"/>
                <a:sym typeface="Courier New"/>
              </a:rPr>
              <a:t>black</a:t>
            </a:r>
            <a:r>
              <a:rPr lang="en" sz="2600">
                <a:solidFill>
                  <a:srgbClr val="999999"/>
                </a:solidFill>
                <a:latin typeface="Courier New"/>
                <a:ea typeface="Courier New"/>
                <a:cs typeface="Courier New"/>
                <a:sym typeface="Courier New"/>
              </a:rPr>
              <a:t>;</a:t>
            </a:r>
            <a:r>
              <a:rPr lang="en" sz="2600">
                <a:solidFill>
                  <a:srgbClr val="990055"/>
                </a:solidFill>
                <a:latin typeface="Courier New"/>
                <a:ea typeface="Courier New"/>
                <a:cs typeface="Courier New"/>
                <a:sym typeface="Courier New"/>
              </a:rPr>
              <a:t>color</a:t>
            </a:r>
            <a:r>
              <a:rPr lang="en" sz="2600">
                <a:solidFill>
                  <a:srgbClr val="999999"/>
                </a:solidFill>
                <a:latin typeface="Courier New"/>
                <a:ea typeface="Courier New"/>
                <a:cs typeface="Courier New"/>
                <a:sym typeface="Courier New"/>
              </a:rPr>
              <a:t>:</a:t>
            </a:r>
            <a:r>
              <a:rPr lang="en" sz="2600">
                <a:solidFill>
                  <a:srgbClr val="212121"/>
                </a:solidFill>
                <a:latin typeface="Courier New"/>
                <a:ea typeface="Courier New"/>
                <a:cs typeface="Courier New"/>
                <a:sym typeface="Courier New"/>
              </a:rPr>
              <a:t>#ddd</a:t>
            </a:r>
            <a:r>
              <a:rPr lang="en" sz="2600">
                <a:solidFill>
                  <a:srgbClr val="999999"/>
                </a:solidFill>
                <a:latin typeface="Courier New"/>
                <a:ea typeface="Courier New"/>
                <a:cs typeface="Courier New"/>
                <a:sym typeface="Courier New"/>
              </a:rPr>
              <a:t>;}</a:t>
            </a:r>
            <a:endParaRPr sz="2600">
              <a:solidFill>
                <a:srgbClr val="212121"/>
              </a:solidFill>
              <a:latin typeface="Courier New"/>
              <a:ea typeface="Courier New"/>
              <a:cs typeface="Courier New"/>
              <a:sym typeface="Courier New"/>
            </a:endParaRPr>
          </a:p>
          <a:p>
            <a:pPr indent="0" lvl="0" marL="0" rtl="0" algn="l">
              <a:spcBef>
                <a:spcPts val="0"/>
              </a:spcBef>
              <a:spcAft>
                <a:spcPts val="0"/>
              </a:spcAft>
              <a:buNone/>
            </a:pPr>
            <a:r>
              <a:rPr lang="en" sz="2600">
                <a:solidFill>
                  <a:srgbClr val="999999"/>
                </a:solidFill>
                <a:latin typeface="Courier New"/>
                <a:ea typeface="Courier New"/>
                <a:cs typeface="Courier New"/>
                <a:sym typeface="Courier New"/>
              </a:rPr>
              <a:t>}</a:t>
            </a:r>
            <a:endParaRPr sz="2600">
              <a:solidFill>
                <a:srgbClr val="999999"/>
              </a:solidFill>
              <a:latin typeface="Courier New"/>
              <a:ea typeface="Courier New"/>
              <a:cs typeface="Courier New"/>
              <a:sym typeface="Courier New"/>
            </a:endParaRPr>
          </a:p>
          <a:p>
            <a:pPr indent="0" lvl="0" marL="0" rtl="0" algn="l">
              <a:spcBef>
                <a:spcPts val="0"/>
              </a:spcBef>
              <a:spcAft>
                <a:spcPts val="0"/>
              </a:spcAft>
              <a:buNone/>
            </a:pPr>
            <a:r>
              <a:t/>
            </a:r>
            <a:endParaRPr sz="2600">
              <a:solidFill>
                <a:srgbClr val="333333"/>
              </a:solidFill>
              <a:highlight>
                <a:srgbClr val="F7F7F7"/>
              </a:highlight>
              <a:latin typeface="Courier New"/>
              <a:ea typeface="Courier New"/>
              <a:cs typeface="Courier New"/>
              <a:sym typeface="Courier Ne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Lazy Loading</a:t>
            </a:r>
            <a:endParaRPr/>
          </a:p>
        </p:txBody>
      </p:sp>
      <p:sp>
        <p:nvSpPr>
          <p:cNvPr id="368" name="Google Shape;368;p6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62"/>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software development practice</a:t>
            </a:r>
            <a:endParaRPr sz="2800">
              <a:solidFill>
                <a:srgbClr val="003F7F"/>
              </a:solidFill>
              <a:latin typeface="Raleway"/>
              <a:ea typeface="Raleway"/>
              <a:cs typeface="Raleway"/>
              <a:sym typeface="Raleway"/>
            </a:endParaRPr>
          </a:p>
        </p:txBody>
      </p:sp>
      <p:sp>
        <p:nvSpPr>
          <p:cNvPr id="370" name="Google Shape;370;p62"/>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u="sng">
                <a:solidFill>
                  <a:schemeClr val="accent1"/>
                </a:solidFill>
                <a:latin typeface="Raleway"/>
                <a:ea typeface="Raleway"/>
                <a:cs typeface="Raleway"/>
                <a:sym typeface="Raleway"/>
                <a:hlinkClick r:id="rId3">
                  <a:extLst>
                    <a:ext uri="{A12FA001-AC4F-418D-AE19-62706E023703}">
                      <ahyp:hlinkClr val="tx"/>
                    </a:ext>
                  </a:extLst>
                </a:hlinkClick>
              </a:rPr>
              <a:t>Intersection Observer API</a:t>
            </a:r>
            <a:endParaRPr sz="2100">
              <a:solidFill>
                <a:schemeClr val="accent1"/>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Lazy Loading HTML attribute</a:t>
            </a:r>
            <a:endParaRPr sz="2100">
              <a:solidFill>
                <a:srgbClr val="003F7F"/>
              </a:solidFill>
              <a:latin typeface="Raleway"/>
              <a:ea typeface="Raleway"/>
              <a:cs typeface="Raleway"/>
              <a:sym typeface="Raleway"/>
            </a:endParaRPr>
          </a:p>
          <a:p>
            <a:pPr indent="0" lvl="0" marL="228600" marR="228600" rtl="0" algn="l">
              <a:lnSpc>
                <a:spcPct val="140000"/>
              </a:lnSpc>
              <a:spcBef>
                <a:spcPts val="0"/>
              </a:spcBef>
              <a:spcAft>
                <a:spcPts val="0"/>
              </a:spcAft>
              <a:buNone/>
            </a:pPr>
            <a:r>
              <a:t/>
            </a:r>
            <a:endParaRPr sz="1100">
              <a:solidFill>
                <a:srgbClr val="999999"/>
              </a:solidFill>
              <a:latin typeface="Consolas"/>
              <a:ea typeface="Consolas"/>
              <a:cs typeface="Consolas"/>
              <a:sym typeface="Consolas"/>
            </a:endParaRPr>
          </a:p>
          <a:p>
            <a:pPr indent="0" lvl="0" marL="0" marR="228600" rtl="0" algn="l">
              <a:lnSpc>
                <a:spcPct val="100000"/>
              </a:lnSpc>
              <a:spcBef>
                <a:spcPts val="1800"/>
              </a:spcBef>
              <a:spcAft>
                <a:spcPts val="0"/>
              </a:spcAft>
              <a:buNone/>
            </a:pPr>
            <a:r>
              <a:rPr lang="en" sz="2400">
                <a:solidFill>
                  <a:srgbClr val="999999"/>
                </a:solidFill>
                <a:latin typeface="Courier New"/>
                <a:ea typeface="Courier New"/>
                <a:cs typeface="Courier New"/>
                <a:sym typeface="Courier New"/>
              </a:rPr>
              <a:t>&lt;</a:t>
            </a:r>
            <a:r>
              <a:rPr lang="en" sz="2400">
                <a:solidFill>
                  <a:srgbClr val="990055"/>
                </a:solidFill>
                <a:latin typeface="Courier New"/>
                <a:ea typeface="Courier New"/>
                <a:cs typeface="Courier New"/>
                <a:sym typeface="Courier New"/>
              </a:rPr>
              <a:t>img </a:t>
            </a:r>
            <a:r>
              <a:rPr lang="en" sz="2400">
                <a:solidFill>
                  <a:srgbClr val="276738"/>
                </a:solidFill>
                <a:latin typeface="Courier New"/>
                <a:ea typeface="Courier New"/>
                <a:cs typeface="Courier New"/>
                <a:sym typeface="Courier New"/>
              </a:rPr>
              <a:t>src</a:t>
            </a:r>
            <a:r>
              <a:rPr lang="en" sz="2400">
                <a:solidFill>
                  <a:srgbClr val="999999"/>
                </a:solidFill>
                <a:latin typeface="Courier New"/>
                <a:ea typeface="Courier New"/>
                <a:cs typeface="Courier New"/>
                <a:sym typeface="Courier New"/>
              </a:rPr>
              <a:t>="</a:t>
            </a:r>
            <a:r>
              <a:rPr lang="en" sz="2400">
                <a:solidFill>
                  <a:srgbClr val="B54248"/>
                </a:solidFill>
                <a:latin typeface="Courier New"/>
                <a:ea typeface="Courier New"/>
                <a:cs typeface="Courier New"/>
                <a:sym typeface="Courier New"/>
              </a:rPr>
              <a:t>image.jpg</a:t>
            </a:r>
            <a:r>
              <a:rPr lang="en" sz="2400">
                <a:solidFill>
                  <a:srgbClr val="999999"/>
                </a:solidFill>
                <a:latin typeface="Courier New"/>
                <a:ea typeface="Courier New"/>
                <a:cs typeface="Courier New"/>
                <a:sym typeface="Courier New"/>
              </a:rPr>
              <a:t>"</a:t>
            </a:r>
            <a:r>
              <a:rPr lang="en" sz="2400">
                <a:solidFill>
                  <a:srgbClr val="990055"/>
                </a:solidFill>
                <a:latin typeface="Courier New"/>
                <a:ea typeface="Courier New"/>
                <a:cs typeface="Courier New"/>
                <a:sym typeface="Courier New"/>
              </a:rPr>
              <a:t> </a:t>
            </a:r>
            <a:r>
              <a:rPr lang="en" sz="2400">
                <a:solidFill>
                  <a:srgbClr val="276738"/>
                </a:solidFill>
                <a:latin typeface="Courier New"/>
                <a:ea typeface="Courier New"/>
                <a:cs typeface="Courier New"/>
                <a:sym typeface="Courier New"/>
              </a:rPr>
              <a:t>alt</a:t>
            </a:r>
            <a:r>
              <a:rPr lang="en" sz="2400">
                <a:solidFill>
                  <a:srgbClr val="999999"/>
                </a:solidFill>
                <a:latin typeface="Courier New"/>
                <a:ea typeface="Courier New"/>
                <a:cs typeface="Courier New"/>
                <a:sym typeface="Courier New"/>
              </a:rPr>
              <a:t>="</a:t>
            </a:r>
            <a:r>
              <a:rPr lang="en" sz="2400">
                <a:solidFill>
                  <a:srgbClr val="B54248"/>
                </a:solidFill>
                <a:latin typeface="Courier New"/>
                <a:ea typeface="Courier New"/>
                <a:cs typeface="Courier New"/>
                <a:sym typeface="Courier New"/>
              </a:rPr>
              <a:t>...</a:t>
            </a:r>
            <a:r>
              <a:rPr lang="en" sz="2400">
                <a:solidFill>
                  <a:srgbClr val="999999"/>
                </a:solidFill>
                <a:latin typeface="Courier New"/>
                <a:ea typeface="Courier New"/>
                <a:cs typeface="Courier New"/>
                <a:sym typeface="Courier New"/>
              </a:rPr>
              <a:t>"</a:t>
            </a:r>
            <a:r>
              <a:rPr lang="en" sz="2400">
                <a:solidFill>
                  <a:srgbClr val="990055"/>
                </a:solidFill>
                <a:latin typeface="Courier New"/>
                <a:ea typeface="Courier New"/>
                <a:cs typeface="Courier New"/>
                <a:sym typeface="Courier New"/>
              </a:rPr>
              <a:t> </a:t>
            </a:r>
            <a:r>
              <a:rPr lang="en" sz="2400">
                <a:solidFill>
                  <a:srgbClr val="276738"/>
                </a:solidFill>
                <a:latin typeface="Courier New"/>
                <a:ea typeface="Courier New"/>
                <a:cs typeface="Courier New"/>
                <a:sym typeface="Courier New"/>
              </a:rPr>
              <a:t>loading</a:t>
            </a:r>
            <a:r>
              <a:rPr lang="en" sz="2400">
                <a:solidFill>
                  <a:srgbClr val="999999"/>
                </a:solidFill>
                <a:latin typeface="Courier New"/>
                <a:ea typeface="Courier New"/>
                <a:cs typeface="Courier New"/>
                <a:sym typeface="Courier New"/>
              </a:rPr>
              <a:t>="</a:t>
            </a:r>
            <a:r>
              <a:rPr lang="en" sz="2400">
                <a:solidFill>
                  <a:srgbClr val="B54248"/>
                </a:solidFill>
                <a:latin typeface="Courier New"/>
                <a:ea typeface="Courier New"/>
                <a:cs typeface="Courier New"/>
                <a:sym typeface="Courier New"/>
              </a:rPr>
              <a:t>lazy</a:t>
            </a:r>
            <a:r>
              <a:rPr lang="en" sz="2400">
                <a:solidFill>
                  <a:srgbClr val="999999"/>
                </a:solidFill>
                <a:latin typeface="Courier New"/>
                <a:ea typeface="Courier New"/>
                <a:cs typeface="Courier New"/>
                <a:sym typeface="Courier New"/>
              </a:rPr>
              <a:t>"&gt;</a:t>
            </a:r>
            <a:endParaRPr sz="2400">
              <a:solidFill>
                <a:srgbClr val="999999"/>
              </a:solidFill>
              <a:latin typeface="Courier New"/>
              <a:ea typeface="Courier New"/>
              <a:cs typeface="Courier New"/>
              <a:sym typeface="Courier New"/>
            </a:endParaRPr>
          </a:p>
          <a:p>
            <a:pPr indent="0" lvl="0" marL="0" rtl="0" algn="l">
              <a:spcBef>
                <a:spcPts val="180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a PWA?</a:t>
            </a:r>
            <a:endParaRPr/>
          </a:p>
        </p:txBody>
      </p:sp>
      <p:sp>
        <p:nvSpPr>
          <p:cNvPr id="376" name="Google Shape;376;p6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3"/>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A software development practice</a:t>
            </a:r>
            <a:endParaRPr sz="2800">
              <a:solidFill>
                <a:srgbClr val="003F7F"/>
              </a:solidFill>
              <a:latin typeface="Raleway"/>
              <a:ea typeface="Raleway"/>
              <a:cs typeface="Raleway"/>
              <a:sym typeface="Raleway"/>
            </a:endParaRPr>
          </a:p>
        </p:txBody>
      </p:sp>
      <p:sp>
        <p:nvSpPr>
          <p:cNvPr id="378" name="Google Shape;378;p63"/>
          <p:cNvSpPr txBox="1"/>
          <p:nvPr/>
        </p:nvSpPr>
        <p:spPr>
          <a:xfrm>
            <a:off x="4023350" y="1018038"/>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over HTTPS</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manifest.json (installable)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Javascript to cache files for offline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Static data stores (json)</a:t>
            </a:r>
            <a:endParaRPr sz="2100">
              <a:solidFill>
                <a:srgbClr val="003F7F"/>
              </a:solidFill>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4"/>
          <p:cNvSpPr txBox="1"/>
          <p:nvPr>
            <p:ph type="title"/>
          </p:nvPr>
        </p:nvSpPr>
        <p:spPr>
          <a:xfrm>
            <a:off x="146850" y="744925"/>
            <a:ext cx="8850300" cy="357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Progressive Web Apps (PWA)</a:t>
            </a:r>
            <a:endParaRPr sz="3000">
              <a:latin typeface="Raleway"/>
              <a:ea typeface="Raleway"/>
              <a:cs typeface="Raleway"/>
              <a:sym typeface="Raleway"/>
            </a:endParaRPr>
          </a:p>
          <a:p>
            <a:pPr indent="0" lvl="0" marL="0" rtl="0" algn="ctr">
              <a:spcBef>
                <a:spcPts val="0"/>
              </a:spcBef>
              <a:spcAft>
                <a:spcPts val="0"/>
              </a:spcAft>
              <a:buNone/>
            </a:pPr>
            <a:r>
              <a:t/>
            </a:r>
            <a:endParaRPr sz="3000"/>
          </a:p>
          <a:p>
            <a:pPr indent="0" lvl="0" marL="0" rtl="0" algn="ctr">
              <a:spcBef>
                <a:spcPts val="0"/>
              </a:spcBef>
              <a:spcAft>
                <a:spcPts val="0"/>
              </a:spcAft>
              <a:buNone/>
            </a:pPr>
            <a:r>
              <a:rPr lang="en"/>
              <a:t>Manifest File</a:t>
            </a:r>
            <a:endParaRPr/>
          </a:p>
          <a:p>
            <a:pPr indent="0" lvl="0" marL="0" rtl="0" algn="ctr">
              <a:spcBef>
                <a:spcPts val="0"/>
              </a:spcBef>
              <a:spcAft>
                <a:spcPts val="0"/>
              </a:spcAft>
              <a:buNone/>
            </a:pPr>
            <a:r>
              <a:rPr lang="en"/>
              <a:t>Service Worker</a:t>
            </a:r>
            <a:endParaRPr/>
          </a:p>
          <a:p>
            <a:pPr indent="0" lvl="0" marL="0" rtl="0" algn="ctr">
              <a:spcBef>
                <a:spcPts val="0"/>
              </a:spcBef>
              <a:spcAft>
                <a:spcPts val="0"/>
              </a:spcAft>
              <a:buNone/>
            </a:pPr>
            <a:r>
              <a:rPr lang="en"/>
              <a:t>Offline + Installable</a:t>
            </a:r>
            <a:endParaRPr/>
          </a:p>
        </p:txBody>
      </p:sp>
      <p:cxnSp>
        <p:nvCxnSpPr>
          <p:cNvPr id="384" name="Google Shape;384;p64"/>
          <p:cNvCxnSpPr/>
          <p:nvPr/>
        </p:nvCxnSpPr>
        <p:spPr>
          <a:xfrm>
            <a:off x="1555650" y="1966675"/>
            <a:ext cx="60327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Install the Web?</a:t>
            </a:r>
            <a:endParaRPr/>
          </a:p>
        </p:txBody>
      </p:sp>
      <p:sp>
        <p:nvSpPr>
          <p:cNvPr id="390" name="Google Shape;390;p6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installable progressive web app on smartphone" id="391" name="Google Shape;391;p65" title="Image of installable progressive web app on smartphone"/>
          <p:cNvPicPr preferRelativeResize="0"/>
          <p:nvPr/>
        </p:nvPicPr>
        <p:blipFill>
          <a:blip r:embed="rId3">
            <a:alphaModFix/>
          </a:blip>
          <a:stretch>
            <a:fillRect/>
          </a:stretch>
        </p:blipFill>
        <p:spPr>
          <a:xfrm>
            <a:off x="1282725" y="771450"/>
            <a:ext cx="6457644" cy="36324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Installability</a:t>
            </a:r>
            <a:endParaRPr/>
          </a:p>
        </p:txBody>
      </p:sp>
      <p:sp>
        <p:nvSpPr>
          <p:cNvPr id="397" name="Google Shape;397;p6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8" name="Google Shape;398;p66"/>
          <p:cNvPicPr preferRelativeResize="0"/>
          <p:nvPr/>
        </p:nvPicPr>
        <p:blipFill>
          <a:blip r:embed="rId3">
            <a:alphaModFix/>
          </a:blip>
          <a:stretch>
            <a:fillRect/>
          </a:stretch>
        </p:blipFill>
        <p:spPr>
          <a:xfrm>
            <a:off x="612600" y="771450"/>
            <a:ext cx="2042218" cy="3632425"/>
          </a:xfrm>
          <a:prstGeom prst="rect">
            <a:avLst/>
          </a:prstGeom>
          <a:noFill/>
          <a:ln>
            <a:noFill/>
          </a:ln>
        </p:spPr>
      </p:pic>
      <p:pic>
        <p:nvPicPr>
          <p:cNvPr id="399" name="Google Shape;399;p66"/>
          <p:cNvPicPr preferRelativeResize="0"/>
          <p:nvPr/>
        </p:nvPicPr>
        <p:blipFill>
          <a:blip r:embed="rId4">
            <a:alphaModFix/>
          </a:blip>
          <a:stretch>
            <a:fillRect/>
          </a:stretch>
        </p:blipFill>
        <p:spPr>
          <a:xfrm>
            <a:off x="3490443" y="771450"/>
            <a:ext cx="2042218" cy="3632425"/>
          </a:xfrm>
          <a:prstGeom prst="rect">
            <a:avLst/>
          </a:prstGeom>
          <a:noFill/>
          <a:ln>
            <a:noFill/>
          </a:ln>
        </p:spPr>
      </p:pic>
      <p:pic>
        <p:nvPicPr>
          <p:cNvPr id="400" name="Google Shape;400;p66"/>
          <p:cNvPicPr preferRelativeResize="0"/>
          <p:nvPr/>
        </p:nvPicPr>
        <p:blipFill>
          <a:blip r:embed="rId5">
            <a:alphaModFix/>
          </a:blip>
          <a:stretch>
            <a:fillRect/>
          </a:stretch>
        </p:blipFill>
        <p:spPr>
          <a:xfrm>
            <a:off x="6477761" y="771450"/>
            <a:ext cx="2040402" cy="36324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Manifest (.json)</a:t>
            </a:r>
            <a:endParaRPr/>
          </a:p>
        </p:txBody>
      </p:sp>
      <p:sp>
        <p:nvSpPr>
          <p:cNvPr id="406" name="Google Shape;406;p6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7" name="Google Shape;407;p67"/>
          <p:cNvPicPr preferRelativeResize="0"/>
          <p:nvPr/>
        </p:nvPicPr>
        <p:blipFill>
          <a:blip r:embed="rId3">
            <a:alphaModFix/>
          </a:blip>
          <a:stretch>
            <a:fillRect/>
          </a:stretch>
        </p:blipFill>
        <p:spPr>
          <a:xfrm>
            <a:off x="1754001" y="771450"/>
            <a:ext cx="5847925" cy="3784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Motivation - Environmental Media Studies</a:t>
            </a:r>
            <a:endParaRPr/>
          </a:p>
        </p:txBody>
      </p:sp>
      <p:sp>
        <p:nvSpPr>
          <p:cNvPr id="160" name="Google Shape;160;p32"/>
          <p:cNvSpPr txBox="1"/>
          <p:nvPr/>
        </p:nvSpPr>
        <p:spPr>
          <a:xfrm>
            <a:off x="442350" y="803951"/>
            <a:ext cx="8482500" cy="361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solidFill>
                  <a:srgbClr val="003F7F"/>
                </a:solidFill>
                <a:latin typeface="Raleway"/>
                <a:ea typeface="Raleway"/>
                <a:cs typeface="Raleway"/>
                <a:sym typeface="Raleway"/>
              </a:rPr>
              <a:t>“</a:t>
            </a:r>
            <a:r>
              <a:rPr lang="en" sz="2400">
                <a:solidFill>
                  <a:srgbClr val="003F7F"/>
                </a:solidFill>
                <a:latin typeface="Raleway"/>
                <a:ea typeface="Raleway"/>
                <a:cs typeface="Raleway"/>
                <a:sym typeface="Raleway"/>
              </a:rPr>
              <a:t>Corporate responsibility is going to be a central concern across industries in the coming decades, with carbon transparency and de-intensification being specific and easily articulated actions and missions through which companies can demonstrate this accountability.”</a:t>
            </a:r>
            <a:endParaRPr sz="2400">
              <a:solidFill>
                <a:srgbClr val="003F7F"/>
              </a:solidFill>
              <a:latin typeface="Raleway"/>
              <a:ea typeface="Raleway"/>
              <a:cs typeface="Raleway"/>
              <a:sym typeface="Raleway"/>
            </a:endParaRPr>
          </a:p>
          <a:p>
            <a:pPr indent="0" lvl="0" marL="0" rtl="0" algn="ctr">
              <a:lnSpc>
                <a:spcPct val="115000"/>
              </a:lnSpc>
              <a:spcBef>
                <a:spcPts val="0"/>
              </a:spcBef>
              <a:spcAft>
                <a:spcPts val="0"/>
              </a:spcAft>
              <a:buNone/>
            </a:pPr>
            <a:r>
              <a:t/>
            </a:r>
            <a:endParaRPr sz="2400">
              <a:solidFill>
                <a:srgbClr val="003F7F"/>
              </a:solidFill>
              <a:latin typeface="Raleway"/>
              <a:ea typeface="Raleway"/>
              <a:cs typeface="Raleway"/>
              <a:sym typeface="Raleway"/>
            </a:endParaRPr>
          </a:p>
          <a:p>
            <a:pPr indent="0" lvl="0" marL="0" rtl="0" algn="ctr">
              <a:lnSpc>
                <a:spcPct val="115000"/>
              </a:lnSpc>
              <a:spcBef>
                <a:spcPts val="0"/>
              </a:spcBef>
              <a:spcAft>
                <a:spcPts val="0"/>
              </a:spcAft>
              <a:buNone/>
            </a:pPr>
            <a:r>
              <a:rPr lang="en" sz="1800" u="sng">
                <a:solidFill>
                  <a:schemeClr val="hlink"/>
                </a:solidFill>
                <a:latin typeface="Raleway"/>
                <a:ea typeface="Raleway"/>
                <a:cs typeface="Raleway"/>
                <a:sym typeface="Raleway"/>
                <a:hlinkClick r:id="rId3"/>
              </a:rPr>
              <a:t>Hunter Vaughan</a:t>
            </a:r>
            <a:r>
              <a:rPr lang="en" sz="1800">
                <a:solidFill>
                  <a:srgbClr val="003F7F"/>
                </a:solidFill>
                <a:latin typeface="Raleway"/>
                <a:ea typeface="Raleway"/>
                <a:cs typeface="Raleway"/>
                <a:sym typeface="Raleway"/>
              </a:rPr>
              <a:t>, Environmental Media Scholar-in-Residence in CMCI’s Department of Media Studies, University of Colorado</a:t>
            </a:r>
            <a:endParaRPr sz="1800">
              <a:solidFill>
                <a:srgbClr val="003F7F"/>
              </a:solidFill>
              <a:latin typeface="Raleway"/>
              <a:ea typeface="Raleway"/>
              <a:cs typeface="Raleway"/>
              <a:sym typeface="Raleway"/>
            </a:endParaRPr>
          </a:p>
        </p:txBody>
      </p:sp>
      <p:sp>
        <p:nvSpPr>
          <p:cNvPr id="161" name="Google Shape;161;p3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Service Worker (.js)</a:t>
            </a:r>
            <a:endParaRPr/>
          </a:p>
        </p:txBody>
      </p:sp>
      <p:sp>
        <p:nvSpPr>
          <p:cNvPr id="413" name="Google Shape;413;p6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serviceworker javascript code showing cacheing of resources like images, CSS, javascript, HTML, etc. " id="414" name="Google Shape;414;p68" title="Image of serviceworker javascript code"/>
          <p:cNvPicPr preferRelativeResize="0"/>
          <p:nvPr/>
        </p:nvPicPr>
        <p:blipFill>
          <a:blip r:embed="rId3">
            <a:alphaModFix/>
          </a:blip>
          <a:stretch>
            <a:fillRect/>
          </a:stretch>
        </p:blipFill>
        <p:spPr>
          <a:xfrm>
            <a:off x="1578225" y="855800"/>
            <a:ext cx="6202198" cy="36324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a:t>
            </a:r>
            <a:r>
              <a:rPr lang="en"/>
              <a:t>tems</a:t>
            </a:r>
            <a:r>
              <a:rPr lang="en"/>
              <a:t> (.json)</a:t>
            </a:r>
            <a:endParaRPr/>
          </a:p>
        </p:txBody>
      </p:sp>
      <p:sp>
        <p:nvSpPr>
          <p:cNvPr id="420" name="Google Shape;420;p6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1" name="Google Shape;421;p69"/>
          <p:cNvPicPr preferRelativeResize="0"/>
          <p:nvPr/>
        </p:nvPicPr>
        <p:blipFill>
          <a:blip r:embed="rId3">
            <a:alphaModFix/>
          </a:blip>
          <a:stretch>
            <a:fillRect/>
          </a:stretch>
        </p:blipFill>
        <p:spPr>
          <a:xfrm>
            <a:off x="1482188" y="771450"/>
            <a:ext cx="6179622" cy="36324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Why PWA?</a:t>
            </a:r>
            <a:endParaRPr/>
          </a:p>
        </p:txBody>
      </p:sp>
      <p:sp>
        <p:nvSpPr>
          <p:cNvPr id="427" name="Google Shape;427;p7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70"/>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Benefits</a:t>
            </a:r>
            <a:endParaRPr sz="2800">
              <a:solidFill>
                <a:srgbClr val="003F7F"/>
              </a:solidFill>
              <a:latin typeface="Raleway"/>
              <a:ea typeface="Raleway"/>
              <a:cs typeface="Raleway"/>
              <a:sym typeface="Raleway"/>
            </a:endParaRPr>
          </a:p>
        </p:txBody>
      </p:sp>
      <p:sp>
        <p:nvSpPr>
          <p:cNvPr id="429" name="Google Shape;429;p70"/>
          <p:cNvSpPr txBox="1"/>
          <p:nvPr/>
        </p:nvSpPr>
        <p:spPr>
          <a:xfrm>
            <a:off x="4023350" y="1092163"/>
            <a:ext cx="5061300" cy="3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Discoverable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Linkable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Installable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Write Once, Publish Everywhere</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71"/>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Sample </a:t>
            </a:r>
            <a:endParaRPr/>
          </a:p>
          <a:p>
            <a:pPr indent="0" lvl="0" marL="0" rtl="0" algn="l">
              <a:spcBef>
                <a:spcPts val="0"/>
              </a:spcBef>
              <a:spcAft>
                <a:spcPts val="0"/>
              </a:spcAft>
              <a:buNone/>
            </a:pPr>
            <a:r>
              <a:rPr lang="en"/>
              <a:t>Application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Sample Application</a:t>
            </a:r>
            <a:endParaRPr/>
          </a:p>
        </p:txBody>
      </p:sp>
      <p:sp>
        <p:nvSpPr>
          <p:cNvPr id="440" name="Google Shape;440;p72"/>
          <p:cNvSpPr txBox="1"/>
          <p:nvPr/>
        </p:nvSpPr>
        <p:spPr>
          <a:xfrm>
            <a:off x="442250" y="2082450"/>
            <a:ext cx="8127900" cy="978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4800">
                <a:solidFill>
                  <a:srgbClr val="003F7F"/>
                </a:solidFill>
                <a:latin typeface="Raleway"/>
                <a:ea typeface="Raleway"/>
                <a:cs typeface="Raleway"/>
                <a:sym typeface="Raleway"/>
              </a:rPr>
              <a:t>MSU Dataset Search</a:t>
            </a:r>
            <a:endParaRPr sz="4800">
              <a:solidFill>
                <a:srgbClr val="003F7F"/>
              </a:solidFill>
              <a:latin typeface="Raleway"/>
              <a:ea typeface="Raleway"/>
              <a:cs typeface="Raleway"/>
              <a:sym typeface="Raleway"/>
            </a:endParaRPr>
          </a:p>
        </p:txBody>
      </p:sp>
      <p:sp>
        <p:nvSpPr>
          <p:cNvPr id="441" name="Google Shape;441;p7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7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Implication - energy-efficient, sustainable design</a:t>
            </a:r>
            <a:endParaRPr/>
          </a:p>
        </p:txBody>
      </p:sp>
      <p:sp>
        <p:nvSpPr>
          <p:cNvPr id="447" name="Google Shape;447;p7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landing page for sample green digital library application - MSU Library Dataset Search - https://arc.lib.montana.edu/msu-dataset-search/" id="448" name="Google Shape;448;p73" title="Image of sample green digital library application - MSU Library Dataset Search"/>
          <p:cNvPicPr preferRelativeResize="0"/>
          <p:nvPr/>
        </p:nvPicPr>
        <p:blipFill>
          <a:blip r:embed="rId3">
            <a:alphaModFix/>
          </a:blip>
          <a:stretch>
            <a:fillRect/>
          </a:stretch>
        </p:blipFill>
        <p:spPr>
          <a:xfrm>
            <a:off x="969200" y="755538"/>
            <a:ext cx="7205590" cy="363242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7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Sample Application</a:t>
            </a:r>
            <a:endParaRPr/>
          </a:p>
        </p:txBody>
      </p:sp>
      <p:sp>
        <p:nvSpPr>
          <p:cNvPr id="454" name="Google Shape;454;p7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4"/>
          <p:cNvSpPr txBox="1"/>
          <p:nvPr/>
        </p:nvSpPr>
        <p:spPr>
          <a:xfrm>
            <a:off x="98250" y="1018050"/>
            <a:ext cx="3747600" cy="31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3F7F"/>
                </a:solidFill>
                <a:latin typeface="Raleway"/>
                <a:ea typeface="Raleway"/>
                <a:cs typeface="Raleway"/>
                <a:sym typeface="Raleway"/>
              </a:rPr>
              <a:t>Green </a:t>
            </a:r>
            <a:r>
              <a:rPr lang="en" sz="3000">
                <a:solidFill>
                  <a:srgbClr val="003F7F"/>
                </a:solidFill>
                <a:latin typeface="Raleway"/>
                <a:ea typeface="Raleway"/>
                <a:cs typeface="Raleway"/>
                <a:sym typeface="Raleway"/>
              </a:rPr>
              <a:t>Software Architectures	</a:t>
            </a:r>
            <a:endParaRPr sz="2800">
              <a:solidFill>
                <a:srgbClr val="003F7F"/>
              </a:solidFill>
              <a:latin typeface="Raleway"/>
              <a:ea typeface="Raleway"/>
              <a:cs typeface="Raleway"/>
              <a:sym typeface="Raleway"/>
            </a:endParaRPr>
          </a:p>
        </p:txBody>
      </p:sp>
      <p:sp>
        <p:nvSpPr>
          <p:cNvPr id="456" name="Google Shape;456;p74"/>
          <p:cNvSpPr txBox="1"/>
          <p:nvPr/>
        </p:nvSpPr>
        <p:spPr>
          <a:xfrm>
            <a:off x="4039800" y="818576"/>
            <a:ext cx="5044800" cy="37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3F7F"/>
                </a:solidFill>
                <a:latin typeface="Raleway"/>
                <a:ea typeface="Raleway"/>
                <a:cs typeface="Raleway"/>
                <a:sym typeface="Raleway"/>
              </a:rPr>
              <a:t>optimized source code + media</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lean HTML/CSS, structured data</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systems with compression + caching</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serviceworker.js</a:t>
            </a:r>
            <a:endParaRPr sz="2100">
              <a:solidFill>
                <a:srgbClr val="003F7F"/>
              </a:solidFill>
              <a:latin typeface="Raleway"/>
              <a:ea typeface="Raleway"/>
              <a:cs typeface="Raleway"/>
              <a:sym typeface="Raleway"/>
            </a:endParaRPr>
          </a:p>
          <a:p>
            <a:pPr indent="0" lvl="0" marL="0" rtl="0" algn="l">
              <a:spcBef>
                <a:spcPts val="0"/>
              </a:spcBef>
              <a:spcAft>
                <a:spcPts val="0"/>
              </a:spcAft>
              <a:buNone/>
            </a:pPr>
            <a:r>
              <a:t/>
            </a:r>
            <a:endParaRPr sz="2100">
              <a:solidFill>
                <a:srgbClr val="003F7F"/>
              </a:solidFill>
              <a:latin typeface="Raleway"/>
              <a:ea typeface="Raleway"/>
              <a:cs typeface="Raleway"/>
              <a:sym typeface="Raleway"/>
            </a:endParaRPr>
          </a:p>
          <a:p>
            <a:pPr indent="0" lvl="0" marL="0" rtl="0" algn="l">
              <a:spcBef>
                <a:spcPts val="0"/>
              </a:spcBef>
              <a:spcAft>
                <a:spcPts val="0"/>
              </a:spcAft>
              <a:buNone/>
            </a:pPr>
            <a:r>
              <a:rPr lang="en" sz="2100">
                <a:solidFill>
                  <a:srgbClr val="003F7F"/>
                </a:solidFill>
                <a:latin typeface="Raleway"/>
                <a:ea typeface="Raleway"/>
                <a:cs typeface="Raleway"/>
                <a:sym typeface="Raleway"/>
              </a:rPr>
              <a:t>items.json (static “database”)</a:t>
            </a:r>
            <a:endParaRPr sz="2100">
              <a:solidFill>
                <a:srgbClr val="003F7F"/>
              </a:solidFill>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5"/>
          <p:cNvSpPr txBox="1"/>
          <p:nvPr>
            <p:ph type="title"/>
          </p:nvPr>
        </p:nvSpPr>
        <p:spPr>
          <a:xfrm>
            <a:off x="490250" y="488250"/>
            <a:ext cx="73932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a:t>
            </a:r>
            <a:endParaRPr/>
          </a:p>
          <a:p>
            <a:pPr indent="0" lvl="0" marL="0" rtl="0" algn="l">
              <a:spcBef>
                <a:spcPts val="0"/>
              </a:spcBef>
              <a:spcAft>
                <a:spcPts val="0"/>
              </a:spcAft>
              <a:buNone/>
            </a:pPr>
            <a:r>
              <a:rPr lang="en"/>
              <a:t>Implications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Implication - energy-efficient, sustainable design</a:t>
            </a:r>
            <a:endParaRPr/>
          </a:p>
        </p:txBody>
      </p:sp>
      <p:sp>
        <p:nvSpPr>
          <p:cNvPr id="467" name="Google Shape;467;p7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landing page for sample green digital library application - MSU Library Dataset Search - https://arc.lib.montana.edu/msu-dataset-search/" id="468" name="Google Shape;468;p76" title="Image of sample green digital library application - MSU Library Dataset Search"/>
          <p:cNvPicPr preferRelativeResize="0"/>
          <p:nvPr/>
        </p:nvPicPr>
        <p:blipFill>
          <a:blip r:embed="rId3">
            <a:alphaModFix/>
          </a:blip>
          <a:stretch>
            <a:fillRect/>
          </a:stretch>
        </p:blipFill>
        <p:spPr>
          <a:xfrm>
            <a:off x="969200" y="755538"/>
            <a:ext cx="7205590" cy="363242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7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Implication - energy-efficient, sustainable design</a:t>
            </a:r>
            <a:endParaRPr/>
          </a:p>
        </p:txBody>
      </p:sp>
      <p:sp>
        <p:nvSpPr>
          <p:cNvPr id="474" name="Google Shape;474;p7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of MSU Dataset Search receiving 95% green energy grade from website carbon calculator" id="475" name="Google Shape;475;p77" title="Image of MSU Dataset Search receiving 95% green energy grade from website carbon calculator"/>
          <p:cNvPicPr preferRelativeResize="0"/>
          <p:nvPr/>
        </p:nvPicPr>
        <p:blipFill>
          <a:blip r:embed="rId3">
            <a:alphaModFix/>
          </a:blip>
          <a:stretch>
            <a:fillRect/>
          </a:stretch>
        </p:blipFill>
        <p:spPr>
          <a:xfrm>
            <a:off x="957175" y="771450"/>
            <a:ext cx="7108748" cy="363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Motivation - Environmental Media Studies</a:t>
            </a:r>
            <a:endParaRPr/>
          </a:p>
        </p:txBody>
      </p:sp>
      <p:sp>
        <p:nvSpPr>
          <p:cNvPr id="167" name="Google Shape;167;p33"/>
          <p:cNvSpPr txBox="1"/>
          <p:nvPr/>
        </p:nvSpPr>
        <p:spPr>
          <a:xfrm>
            <a:off x="442350" y="1307450"/>
            <a:ext cx="8482500" cy="3114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3600">
                <a:solidFill>
                  <a:srgbClr val="003F7F"/>
                </a:solidFill>
                <a:latin typeface="Raleway"/>
                <a:ea typeface="Raleway"/>
                <a:cs typeface="Raleway"/>
                <a:sym typeface="Raleway"/>
              </a:rPr>
              <a:t>“A Materiality of the Virtual”</a:t>
            </a:r>
            <a:endParaRPr sz="36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3000">
              <a:solidFill>
                <a:srgbClr val="003F7F"/>
              </a:solidFill>
              <a:latin typeface="Raleway"/>
              <a:ea typeface="Raleway"/>
              <a:cs typeface="Raleway"/>
              <a:sym typeface="Raleway"/>
            </a:endParaRPr>
          </a:p>
          <a:p>
            <a:pPr indent="0" lvl="0" marL="0" rtl="0" algn="l">
              <a:lnSpc>
                <a:spcPct val="115000"/>
              </a:lnSpc>
              <a:spcBef>
                <a:spcPts val="0"/>
              </a:spcBef>
              <a:spcAft>
                <a:spcPts val="0"/>
              </a:spcAft>
              <a:buNone/>
            </a:pPr>
            <a:r>
              <a:t/>
            </a:r>
            <a:endParaRPr sz="2400">
              <a:solidFill>
                <a:srgbClr val="003F7F"/>
              </a:solidFill>
              <a:latin typeface="Raleway"/>
              <a:ea typeface="Raleway"/>
              <a:cs typeface="Raleway"/>
              <a:sym typeface="Raleway"/>
            </a:endParaRPr>
          </a:p>
          <a:p>
            <a:pPr indent="0" lvl="0" marL="0" rtl="0" algn="ctr">
              <a:lnSpc>
                <a:spcPct val="115000"/>
              </a:lnSpc>
              <a:spcBef>
                <a:spcPts val="0"/>
              </a:spcBef>
              <a:spcAft>
                <a:spcPts val="0"/>
              </a:spcAft>
              <a:buNone/>
            </a:pPr>
            <a:r>
              <a:rPr lang="en" sz="1800" u="sng">
                <a:solidFill>
                  <a:schemeClr val="hlink"/>
                </a:solidFill>
                <a:latin typeface="Raleway"/>
                <a:ea typeface="Raleway"/>
                <a:cs typeface="Raleway"/>
                <a:sym typeface="Raleway"/>
                <a:hlinkClick r:id="rId3"/>
              </a:rPr>
              <a:t>Hunter Vaughan</a:t>
            </a:r>
            <a:r>
              <a:rPr lang="en" sz="1800">
                <a:solidFill>
                  <a:srgbClr val="003F7F"/>
                </a:solidFill>
                <a:latin typeface="Raleway"/>
                <a:ea typeface="Raleway"/>
                <a:cs typeface="Raleway"/>
                <a:sym typeface="Raleway"/>
              </a:rPr>
              <a:t>, Environmental Media Scholar-in-Residence in CMCI’s Department of Media Studies, University of Colorado</a:t>
            </a:r>
            <a:endParaRPr sz="1800">
              <a:solidFill>
                <a:srgbClr val="003F7F"/>
              </a:solidFill>
              <a:latin typeface="Raleway"/>
              <a:ea typeface="Raleway"/>
              <a:cs typeface="Raleway"/>
              <a:sym typeface="Raleway"/>
            </a:endParaRPr>
          </a:p>
        </p:txBody>
      </p:sp>
      <p:sp>
        <p:nvSpPr>
          <p:cNvPr id="168" name="Google Shape;168;p3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Implication - energy-efficient, sustainable design</a:t>
            </a:r>
            <a:endParaRPr/>
          </a:p>
        </p:txBody>
      </p:sp>
      <p:sp>
        <p:nvSpPr>
          <p:cNvPr id="481" name="Google Shape;481;p78"/>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2" name="Google Shape;482;p78"/>
          <p:cNvPicPr preferRelativeResize="0"/>
          <p:nvPr/>
        </p:nvPicPr>
        <p:blipFill>
          <a:blip r:embed="rId3">
            <a:alphaModFix/>
          </a:blip>
          <a:stretch>
            <a:fillRect/>
          </a:stretch>
        </p:blipFill>
        <p:spPr>
          <a:xfrm>
            <a:off x="1134575" y="771450"/>
            <a:ext cx="6753955" cy="36324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Implications and Recommended Practices</a:t>
            </a:r>
            <a:endParaRPr/>
          </a:p>
        </p:txBody>
      </p:sp>
      <p:sp>
        <p:nvSpPr>
          <p:cNvPr id="488" name="Google Shape;488;p79"/>
          <p:cNvSpPr txBox="1"/>
          <p:nvPr/>
        </p:nvSpPr>
        <p:spPr>
          <a:xfrm>
            <a:off x="581850" y="1337700"/>
            <a:ext cx="7889700" cy="3014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4800">
                <a:solidFill>
                  <a:srgbClr val="003F7F"/>
                </a:solidFill>
                <a:latin typeface="Raleway"/>
                <a:ea typeface="Raleway"/>
                <a:cs typeface="Raleway"/>
                <a:sym typeface="Raleway"/>
              </a:rPr>
              <a:t>Empathetic DevOps </a:t>
            </a:r>
            <a:endParaRPr sz="4800">
              <a:solidFill>
                <a:srgbClr val="003F7F"/>
              </a:solidFill>
              <a:latin typeface="Raleway"/>
              <a:ea typeface="Raleway"/>
              <a:cs typeface="Raleway"/>
              <a:sym typeface="Raleway"/>
            </a:endParaRPr>
          </a:p>
          <a:p>
            <a:pPr indent="0" lvl="0" marL="457200" rtl="0" algn="ctr">
              <a:lnSpc>
                <a:spcPct val="150000"/>
              </a:lnSpc>
              <a:spcBef>
                <a:spcPts val="0"/>
              </a:spcBef>
              <a:spcAft>
                <a:spcPts val="0"/>
              </a:spcAft>
              <a:buNone/>
            </a:pPr>
            <a:r>
              <a:rPr lang="en" sz="3600">
                <a:solidFill>
                  <a:srgbClr val="003F7F"/>
                </a:solidFill>
                <a:latin typeface="Raleway"/>
                <a:ea typeface="Raleway"/>
                <a:cs typeface="Raleway"/>
                <a:sym typeface="Raleway"/>
              </a:rPr>
              <a:t>Coding + Social Good</a:t>
            </a:r>
            <a:endParaRPr sz="36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4800">
              <a:solidFill>
                <a:srgbClr val="003F7F"/>
              </a:solidFill>
              <a:latin typeface="Raleway"/>
              <a:ea typeface="Raleway"/>
              <a:cs typeface="Raleway"/>
              <a:sym typeface="Raleway"/>
            </a:endParaRPr>
          </a:p>
        </p:txBody>
      </p:sp>
      <p:sp>
        <p:nvSpPr>
          <p:cNvPr id="489" name="Google Shape;489;p79"/>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Implication</a:t>
            </a:r>
            <a:endParaRPr/>
          </a:p>
        </p:txBody>
      </p:sp>
      <p:sp>
        <p:nvSpPr>
          <p:cNvPr id="495" name="Google Shape;495;p80"/>
          <p:cNvSpPr txBox="1"/>
          <p:nvPr/>
        </p:nvSpPr>
        <p:spPr>
          <a:xfrm>
            <a:off x="566700" y="848950"/>
            <a:ext cx="7889700" cy="3640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4800">
                <a:solidFill>
                  <a:srgbClr val="003F7F"/>
                </a:solidFill>
                <a:latin typeface="Raleway"/>
                <a:ea typeface="Raleway"/>
                <a:cs typeface="Raleway"/>
                <a:sym typeface="Raleway"/>
              </a:rPr>
              <a:t>Digital libraries for Everyone.</a:t>
            </a:r>
            <a:endParaRPr sz="4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rPr lang="en" sz="1800">
                <a:solidFill>
                  <a:srgbClr val="003F7F"/>
                </a:solidFill>
                <a:latin typeface="Raleway"/>
                <a:ea typeface="Raleway"/>
                <a:cs typeface="Raleway"/>
                <a:sym typeface="Raleway"/>
              </a:rPr>
              <a:t>- lightweight computing practices</a:t>
            </a:r>
            <a:endParaRPr sz="1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rPr lang="en" sz="1800">
                <a:solidFill>
                  <a:srgbClr val="003F7F"/>
                </a:solidFill>
                <a:latin typeface="Raleway"/>
                <a:ea typeface="Raleway"/>
                <a:cs typeface="Raleway"/>
                <a:sym typeface="Raleway"/>
              </a:rPr>
              <a:t>- “Green” digital libraries that consume less energy</a:t>
            </a:r>
            <a:endParaRPr sz="1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rPr lang="en" sz="1800">
                <a:solidFill>
                  <a:srgbClr val="003F7F"/>
                </a:solidFill>
                <a:latin typeface="Raleway"/>
                <a:ea typeface="Raleway"/>
                <a:cs typeface="Raleway"/>
                <a:sym typeface="Raleway"/>
              </a:rPr>
              <a:t>- discoverable + accessible to any user on limited device</a:t>
            </a:r>
            <a:endParaRPr sz="1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4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4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48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4800">
              <a:solidFill>
                <a:srgbClr val="003F7F"/>
              </a:solidFill>
              <a:latin typeface="Raleway"/>
              <a:ea typeface="Raleway"/>
              <a:cs typeface="Raleway"/>
              <a:sym typeface="Raleway"/>
            </a:endParaRPr>
          </a:p>
        </p:txBody>
      </p:sp>
      <p:sp>
        <p:nvSpPr>
          <p:cNvPr id="496" name="Google Shape;496;p80"/>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81"/>
          <p:cNvSpPr txBox="1"/>
          <p:nvPr>
            <p:ph idx="4294967295" type="title"/>
          </p:nvPr>
        </p:nvSpPr>
        <p:spPr>
          <a:xfrm>
            <a:off x="1360700" y="460625"/>
            <a:ext cx="6227100" cy="318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rgbClr val="003F7F"/>
                </a:solidFill>
                <a:latin typeface="Raleway"/>
                <a:ea typeface="Raleway"/>
                <a:cs typeface="Raleway"/>
                <a:sym typeface="Raleway"/>
              </a:rPr>
              <a:t>**Thank you**</a:t>
            </a:r>
            <a:endParaRPr sz="4000">
              <a:solidFill>
                <a:srgbClr val="003F7F"/>
              </a:solidFill>
              <a:latin typeface="Raleway"/>
              <a:ea typeface="Raleway"/>
              <a:cs typeface="Raleway"/>
              <a:sym typeface="Raleway"/>
            </a:endParaRPr>
          </a:p>
          <a:p>
            <a:pPr indent="0" lvl="0" marL="0" rtl="0" algn="l">
              <a:spcBef>
                <a:spcPts val="0"/>
              </a:spcBef>
              <a:spcAft>
                <a:spcPts val="0"/>
              </a:spcAft>
              <a:buNone/>
            </a:pPr>
            <a:r>
              <a:t/>
            </a:r>
            <a:endParaRPr>
              <a:solidFill>
                <a:srgbClr val="003F7F"/>
              </a:solidFill>
              <a:latin typeface="Raleway"/>
              <a:ea typeface="Raleway"/>
              <a:cs typeface="Raleway"/>
              <a:sym typeface="Raleway"/>
            </a:endParaRPr>
          </a:p>
          <a:p>
            <a:pPr indent="0" lvl="0" marL="0" rtl="0" algn="l">
              <a:spcBef>
                <a:spcPts val="0"/>
              </a:spcBef>
              <a:spcAft>
                <a:spcPts val="0"/>
              </a:spcAft>
              <a:buNone/>
            </a:pPr>
            <a:r>
              <a:t/>
            </a:r>
            <a:endParaRPr sz="2600">
              <a:solidFill>
                <a:srgbClr val="003F7F"/>
              </a:solidFill>
              <a:latin typeface="Raleway"/>
              <a:ea typeface="Raleway"/>
              <a:cs typeface="Raleway"/>
              <a:sym typeface="Raleway"/>
            </a:endParaRPr>
          </a:p>
          <a:p>
            <a:pPr indent="0" lvl="0" marL="0" rtl="0" algn="l">
              <a:spcBef>
                <a:spcPts val="0"/>
              </a:spcBef>
              <a:spcAft>
                <a:spcPts val="0"/>
              </a:spcAft>
              <a:buNone/>
            </a:pPr>
            <a:r>
              <a:t/>
            </a:r>
            <a:endParaRPr sz="2600">
              <a:solidFill>
                <a:srgbClr val="003F7F"/>
              </a:solidFill>
              <a:latin typeface="Raleway"/>
              <a:ea typeface="Raleway"/>
              <a:cs typeface="Raleway"/>
              <a:sym typeface="Raleway"/>
            </a:endParaRPr>
          </a:p>
          <a:p>
            <a:pPr indent="0" lvl="0" marL="0" rtl="0" algn="ctr">
              <a:spcBef>
                <a:spcPts val="0"/>
              </a:spcBef>
              <a:spcAft>
                <a:spcPts val="0"/>
              </a:spcAft>
              <a:buNone/>
            </a:pPr>
            <a:r>
              <a:rPr lang="en" sz="3000">
                <a:solidFill>
                  <a:srgbClr val="003F7F"/>
                </a:solidFill>
                <a:latin typeface="Raleway"/>
                <a:ea typeface="Raleway"/>
                <a:cs typeface="Raleway"/>
                <a:sym typeface="Raleway"/>
              </a:rPr>
              <a:t>Jason A. Clark</a:t>
            </a:r>
            <a:endParaRPr sz="3000">
              <a:solidFill>
                <a:srgbClr val="003F7F"/>
              </a:solidFill>
              <a:latin typeface="Raleway"/>
              <a:ea typeface="Raleway"/>
              <a:cs typeface="Raleway"/>
              <a:sym typeface="Raleway"/>
            </a:endParaRPr>
          </a:p>
          <a:p>
            <a:pPr indent="0" lvl="0" marL="0" rtl="0" algn="ctr">
              <a:spcBef>
                <a:spcPts val="0"/>
              </a:spcBef>
              <a:spcAft>
                <a:spcPts val="0"/>
              </a:spcAft>
              <a:buNone/>
            </a:pPr>
            <a:r>
              <a:rPr lang="en" sz="3000">
                <a:solidFill>
                  <a:srgbClr val="003F7F"/>
                </a:solidFill>
                <a:latin typeface="Raleway"/>
                <a:ea typeface="Raleway"/>
                <a:cs typeface="Raleway"/>
                <a:sym typeface="Raleway"/>
              </a:rPr>
              <a:t>@jaclark</a:t>
            </a:r>
            <a:endParaRPr sz="3000">
              <a:solidFill>
                <a:srgbClr val="003F7F"/>
              </a:solidFill>
              <a:latin typeface="Raleway"/>
              <a:ea typeface="Raleway"/>
              <a:cs typeface="Raleway"/>
              <a:sym typeface="Raleway"/>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8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Green Software Development </a:t>
            </a:r>
            <a:r>
              <a:rPr lang="en"/>
              <a:t> - Tools and Getting Started</a:t>
            </a:r>
            <a:endParaRPr/>
          </a:p>
        </p:txBody>
      </p:sp>
      <p:sp>
        <p:nvSpPr>
          <p:cNvPr id="507" name="Google Shape;507;p82"/>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82"/>
          <p:cNvSpPr txBox="1"/>
          <p:nvPr/>
        </p:nvSpPr>
        <p:spPr>
          <a:xfrm>
            <a:off x="628225" y="849500"/>
            <a:ext cx="8444700" cy="36540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Eco Design Checklist</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3"/>
              </a:rPr>
              <a:t>collectif.greenit.fr/ecoconception-web</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PWA Universal Builder</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4"/>
              </a:rPr>
              <a:t>github.com/lukeed/pwa</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Ecometer Design + Development Rules</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5"/>
              </a:rPr>
              <a:t>www.ecometer.org/rules</a:t>
            </a:r>
            <a:r>
              <a:rPr lang="en" sz="2200">
                <a:solidFill>
                  <a:srgbClr val="003F7F"/>
                </a:solidFill>
                <a:latin typeface="Raleway"/>
                <a:ea typeface="Raleway"/>
                <a:cs typeface="Raleway"/>
                <a:sym typeface="Raleway"/>
              </a:rPr>
              <a:t> </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Website Carbon Calculator</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6"/>
              </a:rPr>
              <a:t>www.websitecarbon.com</a:t>
            </a:r>
            <a:r>
              <a:rPr lang="en" sz="2200">
                <a:solidFill>
                  <a:srgbClr val="003F7F"/>
                </a:solidFill>
                <a:latin typeface="Raleway"/>
                <a:ea typeface="Raleway"/>
                <a:cs typeface="Raleway"/>
                <a:sym typeface="Raleway"/>
              </a:rPr>
              <a:t> </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EcoIndex Tool</a:t>
            </a:r>
            <a:endParaRPr sz="2200">
              <a:solidFill>
                <a:srgbClr val="003F7F"/>
              </a:solidFill>
              <a:latin typeface="Raleway"/>
              <a:ea typeface="Raleway"/>
              <a:cs typeface="Raleway"/>
              <a:sym typeface="Raleway"/>
            </a:endParaRPr>
          </a:p>
          <a:p>
            <a:pPr indent="-368300" lvl="1" marL="914400" rtl="0" algn="l">
              <a:spcBef>
                <a:spcPts val="0"/>
              </a:spcBef>
              <a:spcAft>
                <a:spcPts val="0"/>
              </a:spcAft>
              <a:buSzPts val="2200"/>
              <a:buChar char="○"/>
            </a:pPr>
            <a:r>
              <a:rPr lang="en" sz="2200" u="sng">
                <a:solidFill>
                  <a:schemeClr val="hlink"/>
                </a:solidFill>
                <a:latin typeface="Raleway"/>
                <a:ea typeface="Raleway"/>
                <a:cs typeface="Raleway"/>
                <a:sym typeface="Raleway"/>
                <a:hlinkClick r:id="rId7"/>
              </a:rPr>
              <a:t>www.ecoindex.fr</a:t>
            </a:r>
            <a:r>
              <a:rPr lang="en" sz="2200">
                <a:solidFill>
                  <a:srgbClr val="003F7F"/>
                </a:solidFill>
                <a:latin typeface="Raleway"/>
                <a:ea typeface="Raleway"/>
                <a:cs typeface="Raleway"/>
                <a:sym typeface="Raleway"/>
              </a:rPr>
              <a:t>, </a:t>
            </a:r>
            <a:r>
              <a:rPr lang="en" sz="2200" u="sng">
                <a:solidFill>
                  <a:schemeClr val="hlink"/>
                </a:solidFill>
                <a:latin typeface="Raleway"/>
                <a:ea typeface="Raleway"/>
                <a:cs typeface="Raleway"/>
                <a:sym typeface="Raleway"/>
                <a:hlinkClick r:id="rId8"/>
              </a:rPr>
              <a:t>GreenIT-Analysis extension</a:t>
            </a:r>
            <a:endParaRPr sz="2200">
              <a:solidFill>
                <a:srgbClr val="003F7F"/>
              </a:solidFill>
              <a:latin typeface="Raleway"/>
              <a:ea typeface="Raleway"/>
              <a:cs typeface="Raleway"/>
              <a:sym typeface="Raleway"/>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Green Software Development  - Code Samples</a:t>
            </a:r>
            <a:endParaRPr/>
          </a:p>
        </p:txBody>
      </p:sp>
      <p:sp>
        <p:nvSpPr>
          <p:cNvPr id="514" name="Google Shape;514;p83"/>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83"/>
          <p:cNvSpPr txBox="1"/>
          <p:nvPr/>
        </p:nvSpPr>
        <p:spPr>
          <a:xfrm>
            <a:off x="628225" y="849500"/>
            <a:ext cx="8444700" cy="36540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Digital Library PWA Template</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3"/>
              </a:rPr>
              <a:t>github.com/jasonclark/digital-library-pwa</a:t>
            </a:r>
            <a:endParaRPr sz="2200">
              <a:solidFill>
                <a:srgbClr val="003F7F"/>
              </a:solidFill>
              <a:latin typeface="Raleway"/>
              <a:ea typeface="Raleway"/>
              <a:cs typeface="Raleway"/>
              <a:sym typeface="Raleway"/>
            </a:endParaRPr>
          </a:p>
          <a:p>
            <a:pPr indent="0" lvl="0" marL="0" marR="0" rtl="0" algn="l">
              <a:lnSpc>
                <a:spcPct val="100000"/>
              </a:lnSpc>
              <a:spcBef>
                <a:spcPts val="0"/>
              </a:spcBef>
              <a:spcAft>
                <a:spcPts val="0"/>
              </a:spcAft>
              <a:buNone/>
            </a:pPr>
            <a:r>
              <a:t/>
            </a:r>
            <a:endParaRPr sz="2200">
              <a:solidFill>
                <a:srgbClr val="003F7F"/>
              </a:solidFill>
              <a:latin typeface="Raleway"/>
              <a:ea typeface="Raleway"/>
              <a:cs typeface="Raleway"/>
              <a:sym typeface="Raleway"/>
            </a:endParaRPr>
          </a:p>
          <a:p>
            <a:pPr indent="-368300" lvl="0" marL="457200" marR="0" rtl="0" algn="l">
              <a:lnSpc>
                <a:spcPct val="100000"/>
              </a:lnSpc>
              <a:spcBef>
                <a:spcPts val="0"/>
              </a:spcBef>
              <a:spcAft>
                <a:spcPts val="0"/>
              </a:spcAft>
              <a:buClr>
                <a:srgbClr val="003F7F"/>
              </a:buClr>
              <a:buSzPts val="2200"/>
              <a:buFont typeface="Raleway"/>
              <a:buChar char="●"/>
            </a:pPr>
            <a:r>
              <a:rPr lang="en" sz="2200">
                <a:solidFill>
                  <a:srgbClr val="003F7F"/>
                </a:solidFill>
                <a:latin typeface="Raleway"/>
                <a:ea typeface="Raleway"/>
                <a:cs typeface="Raleway"/>
                <a:sym typeface="Raleway"/>
              </a:rPr>
              <a:t>Montana State University Dataset Search</a:t>
            </a:r>
            <a:endParaRPr sz="2200">
              <a:solidFill>
                <a:srgbClr val="003F7F"/>
              </a:solidFill>
              <a:latin typeface="Raleway"/>
              <a:ea typeface="Raleway"/>
              <a:cs typeface="Raleway"/>
              <a:sym typeface="Raleway"/>
            </a:endParaRPr>
          </a:p>
          <a:p>
            <a:pPr indent="-368300" lvl="1" marL="914400" marR="0" rtl="0" algn="l">
              <a:lnSpc>
                <a:spcPct val="100000"/>
              </a:lnSpc>
              <a:spcBef>
                <a:spcPts val="0"/>
              </a:spcBef>
              <a:spcAft>
                <a:spcPts val="0"/>
              </a:spcAft>
              <a:buClr>
                <a:srgbClr val="003F7F"/>
              </a:buClr>
              <a:buSzPts val="2200"/>
              <a:buFont typeface="Raleway"/>
              <a:buChar char="○"/>
            </a:pPr>
            <a:r>
              <a:rPr lang="en" sz="2200" u="sng">
                <a:solidFill>
                  <a:schemeClr val="hlink"/>
                </a:solidFill>
                <a:latin typeface="Raleway"/>
                <a:ea typeface="Raleway"/>
                <a:cs typeface="Raleway"/>
                <a:sym typeface="Raleway"/>
                <a:hlinkClick r:id="rId4"/>
              </a:rPr>
              <a:t>github.com/msulibrary/dataset-search</a:t>
            </a:r>
            <a:endParaRPr sz="2200">
              <a:solidFill>
                <a:srgbClr val="003F7F"/>
              </a:solidFill>
              <a:latin typeface="Raleway"/>
              <a:ea typeface="Raleway"/>
              <a:cs typeface="Raleway"/>
              <a:sym typeface="Raleway"/>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References and Follow-up Resources</a:t>
            </a:r>
            <a:endParaRPr/>
          </a:p>
        </p:txBody>
      </p:sp>
      <p:sp>
        <p:nvSpPr>
          <p:cNvPr id="521" name="Google Shape;521;p8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84"/>
          <p:cNvSpPr txBox="1"/>
          <p:nvPr/>
        </p:nvSpPr>
        <p:spPr>
          <a:xfrm>
            <a:off x="74250" y="733675"/>
            <a:ext cx="8995500" cy="38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3F7F"/>
                </a:solidFill>
                <a:latin typeface="Raleway"/>
                <a:ea typeface="Raleway"/>
                <a:cs typeface="Raleway"/>
                <a:sym typeface="Raleway"/>
              </a:rPr>
              <a:t>Progressive Web Apps - Mozilla Developer Network</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u="sng">
                <a:solidFill>
                  <a:schemeClr val="hlink"/>
                </a:solidFill>
                <a:latin typeface="Raleway"/>
                <a:ea typeface="Raleway"/>
                <a:cs typeface="Raleway"/>
                <a:sym typeface="Raleway"/>
                <a:hlinkClick r:id="rId3"/>
              </a:rPr>
              <a:t>https://developer.mozilla.org/en-US/docs/Web/Apps/Progressive</a:t>
            </a:r>
            <a:r>
              <a:rPr lang="en" sz="1000">
                <a:solidFill>
                  <a:srgbClr val="003F7F"/>
                </a:solidFill>
                <a:latin typeface="Raleway"/>
                <a:ea typeface="Raleway"/>
                <a:cs typeface="Raleway"/>
                <a:sym typeface="Raleway"/>
              </a:rPr>
              <a:t> </a:t>
            </a:r>
            <a:endParaRPr sz="1000">
              <a:solidFill>
                <a:srgbClr val="003F7F"/>
              </a:solidFill>
              <a:latin typeface="Raleway"/>
              <a:ea typeface="Raleway"/>
              <a:cs typeface="Raleway"/>
              <a:sym typeface="Raleway"/>
            </a:endParaRPr>
          </a:p>
          <a:p>
            <a:pPr indent="0" lvl="0" marL="0" rtl="0" algn="l">
              <a:spcBef>
                <a:spcPts val="0"/>
              </a:spcBef>
              <a:spcAft>
                <a:spcPts val="0"/>
              </a:spcAft>
              <a:buNone/>
            </a:pPr>
            <a:r>
              <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Sustainable Web Design </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Tom Greenwood</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(Book published in February 2021)</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u="sng">
                <a:solidFill>
                  <a:schemeClr val="hlink"/>
                </a:solidFill>
                <a:latin typeface="Raleway"/>
                <a:ea typeface="Raleway"/>
                <a:cs typeface="Raleway"/>
                <a:sym typeface="Raleway"/>
                <a:hlinkClick r:id="rId4"/>
              </a:rPr>
              <a:t>https://abookapart.com/products/sustainable-web-design</a:t>
            </a:r>
            <a:endParaRPr sz="1000">
              <a:solidFill>
                <a:srgbClr val="003F7F"/>
              </a:solidFill>
              <a:latin typeface="Raleway"/>
              <a:ea typeface="Raleway"/>
              <a:cs typeface="Raleway"/>
              <a:sym typeface="Raleway"/>
            </a:endParaRPr>
          </a:p>
          <a:p>
            <a:pPr indent="0" lvl="0" marL="0" rtl="0" algn="l">
              <a:spcBef>
                <a:spcPts val="0"/>
              </a:spcBef>
              <a:spcAft>
                <a:spcPts val="0"/>
              </a:spcAft>
              <a:buNone/>
            </a:pPr>
            <a:r>
              <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Measure the server-side impact of your application with PowerAPI</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Cyrielle Willerval</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2020-05-14</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u="sng">
                <a:solidFill>
                  <a:schemeClr val="hlink"/>
                </a:solidFill>
                <a:latin typeface="Raleway"/>
                <a:ea typeface="Raleway"/>
                <a:cs typeface="Raleway"/>
                <a:sym typeface="Raleway"/>
                <a:hlinkClick r:id="rId5"/>
              </a:rPr>
              <a:t>https://blog.theodo.com/2020/05/greenit-measure-server-energy-consumption-powerapi/</a:t>
            </a:r>
            <a:endParaRPr sz="1000">
              <a:solidFill>
                <a:srgbClr val="003F7F"/>
              </a:solidFill>
              <a:latin typeface="Raleway"/>
              <a:ea typeface="Raleway"/>
              <a:cs typeface="Raleway"/>
              <a:sym typeface="Raleway"/>
            </a:endParaRPr>
          </a:p>
          <a:p>
            <a:pPr indent="0" lvl="0" marL="0" rtl="0" algn="l">
              <a:spcBef>
                <a:spcPts val="0"/>
              </a:spcBef>
              <a:spcAft>
                <a:spcPts val="0"/>
              </a:spcAft>
              <a:buNone/>
            </a:pPr>
            <a:r>
              <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Speed Matters: Performance Enhancements for Library Websites</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Scott W. H. Young</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Weave: Journal of Library User Experience</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Volume 1, Issue 4, 2016</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u="sng">
                <a:solidFill>
                  <a:schemeClr val="hlink"/>
                </a:solidFill>
                <a:latin typeface="Raleway"/>
                <a:ea typeface="Raleway"/>
                <a:cs typeface="Raleway"/>
                <a:sym typeface="Raleway"/>
                <a:hlinkClick r:id="rId6"/>
              </a:rPr>
              <a:t>https://doi.org/10.3998/weave.12535642.0001.401</a:t>
            </a:r>
            <a:r>
              <a:rPr lang="en" sz="1000">
                <a:solidFill>
                  <a:srgbClr val="003F7F"/>
                </a:solidFill>
                <a:latin typeface="Raleway"/>
                <a:ea typeface="Raleway"/>
                <a:cs typeface="Raleway"/>
                <a:sym typeface="Raleway"/>
              </a:rPr>
              <a:t> </a:t>
            </a:r>
            <a:endParaRPr sz="1000">
              <a:solidFill>
                <a:srgbClr val="003F7F"/>
              </a:solidFill>
              <a:latin typeface="Raleway"/>
              <a:ea typeface="Raleway"/>
              <a:cs typeface="Raleway"/>
              <a:sym typeface="Raleway"/>
            </a:endParaRPr>
          </a:p>
          <a:p>
            <a:pPr indent="0" lvl="0" marL="0" rtl="0" algn="l">
              <a:spcBef>
                <a:spcPts val="0"/>
              </a:spcBef>
              <a:spcAft>
                <a:spcPts val="0"/>
              </a:spcAft>
              <a:buNone/>
            </a:pPr>
            <a:r>
              <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Materiality of the Virtual - Digital Technology and the Climate Crisis?</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Hunter Vaughan</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Public lecture, Media Studies in the College of Media, Communication, &amp; Information, University of Colorado Boulder</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a:solidFill>
                  <a:srgbClr val="003F7F"/>
                </a:solidFill>
                <a:latin typeface="Raleway"/>
                <a:ea typeface="Raleway"/>
                <a:cs typeface="Raleway"/>
                <a:sym typeface="Raleway"/>
              </a:rPr>
              <a:t>2020-02-26</a:t>
            </a:r>
            <a:endParaRPr sz="1000">
              <a:solidFill>
                <a:srgbClr val="003F7F"/>
              </a:solidFill>
              <a:latin typeface="Raleway"/>
              <a:ea typeface="Raleway"/>
              <a:cs typeface="Raleway"/>
              <a:sym typeface="Raleway"/>
            </a:endParaRPr>
          </a:p>
          <a:p>
            <a:pPr indent="0" lvl="0" marL="0" rtl="0" algn="l">
              <a:spcBef>
                <a:spcPts val="0"/>
              </a:spcBef>
              <a:spcAft>
                <a:spcPts val="0"/>
              </a:spcAft>
              <a:buNone/>
            </a:pPr>
            <a:r>
              <a:rPr lang="en" sz="1000" u="sng">
                <a:solidFill>
                  <a:schemeClr val="hlink"/>
                </a:solidFill>
                <a:latin typeface="Raleway"/>
                <a:ea typeface="Raleway"/>
                <a:cs typeface="Raleway"/>
                <a:sym typeface="Raleway"/>
                <a:hlinkClick r:id="rId7"/>
              </a:rPr>
              <a:t>Webcast</a:t>
            </a:r>
            <a:r>
              <a:rPr lang="en" sz="1000">
                <a:latin typeface="Raleway"/>
                <a:ea typeface="Raleway"/>
                <a:cs typeface="Raleway"/>
                <a:sym typeface="Raleway"/>
              </a:rPr>
              <a:t> | </a:t>
            </a:r>
            <a:r>
              <a:rPr lang="en" sz="1000" u="sng">
                <a:solidFill>
                  <a:schemeClr val="hlink"/>
                </a:solidFill>
                <a:latin typeface="Raleway"/>
                <a:ea typeface="Raleway"/>
                <a:cs typeface="Raleway"/>
                <a:sym typeface="Raleway"/>
                <a:hlinkClick r:id="rId8"/>
              </a:rPr>
              <a:t>Presentation Slides</a:t>
            </a:r>
            <a:endParaRPr sz="1000">
              <a:solidFill>
                <a:srgbClr val="003F7F"/>
              </a:solidFill>
              <a:latin typeface="Raleway"/>
              <a:ea typeface="Raleway"/>
              <a:cs typeface="Raleway"/>
              <a:sym typeface="Raleway"/>
            </a:endParaRPr>
          </a:p>
          <a:p>
            <a:pPr indent="0" lvl="0" marL="0" rtl="0" algn="l">
              <a:spcBef>
                <a:spcPts val="0"/>
              </a:spcBef>
              <a:spcAft>
                <a:spcPts val="0"/>
              </a:spcAft>
              <a:buNone/>
            </a:pPr>
            <a:r>
              <a:t/>
            </a:r>
            <a:endParaRPr sz="1000">
              <a:solidFill>
                <a:srgbClr val="003F7F"/>
              </a:solidFill>
              <a:latin typeface="Raleway"/>
              <a:ea typeface="Raleway"/>
              <a:cs typeface="Raleway"/>
              <a:sym typeface="Raleway"/>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Inspiration - Minimal Computing</a:t>
            </a:r>
            <a:endParaRPr/>
          </a:p>
        </p:txBody>
      </p:sp>
      <p:sp>
        <p:nvSpPr>
          <p:cNvPr id="528" name="Google Shape;528;p85"/>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29" name="Google Shape;529;p85"/>
          <p:cNvPicPr preferRelativeResize="0"/>
          <p:nvPr/>
        </p:nvPicPr>
        <p:blipFill>
          <a:blip r:embed="rId3">
            <a:alphaModFix/>
          </a:blip>
          <a:stretch>
            <a:fillRect/>
          </a:stretch>
        </p:blipFill>
        <p:spPr>
          <a:xfrm>
            <a:off x="1470775" y="771438"/>
            <a:ext cx="6081561" cy="36324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Proof of Concept Websites - OrganicBasics</a:t>
            </a:r>
            <a:endParaRPr/>
          </a:p>
        </p:txBody>
      </p:sp>
      <p:sp>
        <p:nvSpPr>
          <p:cNvPr id="535" name="Google Shape;535;p8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36" name="Google Shape;536;p86"/>
          <p:cNvPicPr preferRelativeResize="0"/>
          <p:nvPr/>
        </p:nvPicPr>
        <p:blipFill>
          <a:blip r:embed="rId3">
            <a:alphaModFix/>
          </a:blip>
          <a:stretch>
            <a:fillRect/>
          </a:stretch>
        </p:blipFill>
        <p:spPr>
          <a:xfrm>
            <a:off x="1197413" y="771450"/>
            <a:ext cx="6749171" cy="36324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Proof of Concept Websites - OrganicBasics</a:t>
            </a:r>
            <a:endParaRPr/>
          </a:p>
        </p:txBody>
      </p:sp>
      <p:sp>
        <p:nvSpPr>
          <p:cNvPr id="542" name="Google Shape;542;p8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3" name="Google Shape;543;p87"/>
          <p:cNvPicPr preferRelativeResize="0"/>
          <p:nvPr/>
        </p:nvPicPr>
        <p:blipFill>
          <a:blip r:embed="rId3">
            <a:alphaModFix/>
          </a:blip>
          <a:stretch>
            <a:fillRect/>
          </a:stretch>
        </p:blipFill>
        <p:spPr>
          <a:xfrm>
            <a:off x="1090313" y="771450"/>
            <a:ext cx="6842473" cy="3632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 Motivation - Web Performance</a:t>
            </a:r>
            <a:endParaRPr/>
          </a:p>
        </p:txBody>
      </p:sp>
      <p:sp>
        <p:nvSpPr>
          <p:cNvPr id="174" name="Google Shape;174;p34"/>
          <p:cNvSpPr txBox="1"/>
          <p:nvPr/>
        </p:nvSpPr>
        <p:spPr>
          <a:xfrm>
            <a:off x="442350" y="767625"/>
            <a:ext cx="8482500" cy="260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rgbClr val="003F7F"/>
                </a:solidFill>
                <a:latin typeface="Raleway"/>
                <a:ea typeface="Raleway"/>
                <a:cs typeface="Raleway"/>
                <a:sym typeface="Raleway"/>
              </a:rPr>
              <a:t>“</a:t>
            </a:r>
            <a:r>
              <a:rPr lang="en" sz="2800">
                <a:solidFill>
                  <a:srgbClr val="003F7F"/>
                </a:solidFill>
                <a:latin typeface="Raleway"/>
                <a:ea typeface="Raleway"/>
                <a:cs typeface="Raleway"/>
                <a:sym typeface="Raleway"/>
              </a:rPr>
              <a:t>To the user, speed matters... In this paper, I discuss the web performance of 129 library websites, and detail a step-by-step performance enhancement plan</a:t>
            </a:r>
            <a:r>
              <a:rPr lang="en" sz="2400">
                <a:solidFill>
                  <a:srgbClr val="003F7F"/>
                </a:solidFill>
                <a:latin typeface="Raleway"/>
                <a:ea typeface="Raleway"/>
                <a:cs typeface="Raleway"/>
                <a:sym typeface="Raleway"/>
              </a:rPr>
              <a:t>.</a:t>
            </a:r>
            <a:r>
              <a:rPr lang="en" sz="3000">
                <a:solidFill>
                  <a:srgbClr val="003F7F"/>
                </a:solidFill>
                <a:latin typeface="Raleway"/>
                <a:ea typeface="Raleway"/>
                <a:cs typeface="Raleway"/>
                <a:sym typeface="Raleway"/>
              </a:rPr>
              <a:t>”</a:t>
            </a:r>
            <a:endParaRPr sz="2400">
              <a:solidFill>
                <a:srgbClr val="003F7F"/>
              </a:solidFill>
              <a:latin typeface="Raleway"/>
              <a:ea typeface="Raleway"/>
              <a:cs typeface="Raleway"/>
              <a:sym typeface="Raleway"/>
            </a:endParaRPr>
          </a:p>
          <a:p>
            <a:pPr indent="0" lvl="0" marL="0" rtl="0" algn="ctr">
              <a:lnSpc>
                <a:spcPct val="150000"/>
              </a:lnSpc>
              <a:spcBef>
                <a:spcPts val="0"/>
              </a:spcBef>
              <a:spcAft>
                <a:spcPts val="0"/>
              </a:spcAft>
              <a:buNone/>
            </a:pPr>
            <a:r>
              <a:t/>
            </a:r>
            <a:endParaRPr sz="2400">
              <a:solidFill>
                <a:srgbClr val="003F7F"/>
              </a:solidFill>
              <a:latin typeface="Raleway"/>
              <a:ea typeface="Raleway"/>
              <a:cs typeface="Raleway"/>
              <a:sym typeface="Raleway"/>
            </a:endParaRPr>
          </a:p>
          <a:p>
            <a:pPr indent="0" lvl="0" marL="457200" rtl="0" algn="ctr">
              <a:lnSpc>
                <a:spcPct val="150000"/>
              </a:lnSpc>
              <a:spcBef>
                <a:spcPts val="0"/>
              </a:spcBef>
              <a:spcAft>
                <a:spcPts val="0"/>
              </a:spcAft>
              <a:buNone/>
            </a:pPr>
            <a:r>
              <a:rPr lang="en" sz="1800">
                <a:solidFill>
                  <a:srgbClr val="003F7F"/>
                </a:solidFill>
                <a:latin typeface="Raleway"/>
                <a:ea typeface="Raleway"/>
                <a:cs typeface="Raleway"/>
                <a:sym typeface="Raleway"/>
              </a:rPr>
              <a:t>Scott W. H. Young (2016)</a:t>
            </a:r>
            <a:endParaRPr sz="1800">
              <a:solidFill>
                <a:srgbClr val="003F7F"/>
              </a:solidFill>
              <a:latin typeface="Raleway"/>
              <a:ea typeface="Raleway"/>
              <a:cs typeface="Raleway"/>
              <a:sym typeface="Raleway"/>
            </a:endParaRPr>
          </a:p>
          <a:p>
            <a:pPr indent="0" lvl="0" marL="457200" rtl="0" algn="ctr">
              <a:lnSpc>
                <a:spcPct val="150000"/>
              </a:lnSpc>
              <a:spcBef>
                <a:spcPts val="0"/>
              </a:spcBef>
              <a:spcAft>
                <a:spcPts val="0"/>
              </a:spcAft>
              <a:buNone/>
            </a:pPr>
            <a:r>
              <a:rPr lang="en" sz="1800" u="sng">
                <a:solidFill>
                  <a:schemeClr val="hlink"/>
                </a:solidFill>
                <a:latin typeface="Raleway"/>
                <a:ea typeface="Raleway"/>
                <a:cs typeface="Raleway"/>
                <a:sym typeface="Raleway"/>
                <a:hlinkClick r:id="rId3"/>
              </a:rPr>
              <a:t>https://doi.org/10.3998/weave.12535642.0001.401</a:t>
            </a:r>
            <a:r>
              <a:rPr lang="en" sz="1800">
                <a:solidFill>
                  <a:srgbClr val="003F7F"/>
                </a:solidFill>
                <a:latin typeface="Raleway"/>
                <a:ea typeface="Raleway"/>
                <a:cs typeface="Raleway"/>
                <a:sym typeface="Raleway"/>
              </a:rPr>
              <a:t> </a:t>
            </a:r>
            <a:endParaRPr sz="1800">
              <a:solidFill>
                <a:srgbClr val="003F7F"/>
              </a:solidFill>
              <a:latin typeface="Raleway"/>
              <a:ea typeface="Raleway"/>
              <a:cs typeface="Raleway"/>
              <a:sym typeface="Raleway"/>
            </a:endParaRPr>
          </a:p>
        </p:txBody>
      </p:sp>
      <p:sp>
        <p:nvSpPr>
          <p:cNvPr id="175" name="Google Shape;175;p34"/>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490250" y="488250"/>
            <a:ext cx="8307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What’s the Problem?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Statement</a:t>
            </a:r>
            <a:r>
              <a:rPr lang="en"/>
              <a:t> </a:t>
            </a:r>
            <a:endParaRPr/>
          </a:p>
        </p:txBody>
      </p:sp>
      <p:sp>
        <p:nvSpPr>
          <p:cNvPr id="186" name="Google Shape;186;p36"/>
          <p:cNvSpPr txBox="1"/>
          <p:nvPr/>
        </p:nvSpPr>
        <p:spPr>
          <a:xfrm>
            <a:off x="442350" y="1512800"/>
            <a:ext cx="8482500" cy="2932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000">
                <a:solidFill>
                  <a:srgbClr val="003F7F"/>
                </a:solidFill>
                <a:latin typeface="Raleway"/>
                <a:ea typeface="Raleway"/>
                <a:cs typeface="Raleway"/>
                <a:sym typeface="Raleway"/>
              </a:rPr>
              <a:t>“If the Internet was a country, it would be the 7th largest polluter.”</a:t>
            </a:r>
            <a:endParaRPr sz="30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2400">
              <a:solidFill>
                <a:srgbClr val="003F7F"/>
              </a:solidFill>
              <a:latin typeface="Raleway"/>
              <a:ea typeface="Raleway"/>
              <a:cs typeface="Raleway"/>
              <a:sym typeface="Raleway"/>
            </a:endParaRPr>
          </a:p>
          <a:p>
            <a:pPr indent="0" lvl="0" marL="0" rtl="0" algn="l">
              <a:lnSpc>
                <a:spcPct val="150000"/>
              </a:lnSpc>
              <a:spcBef>
                <a:spcPts val="0"/>
              </a:spcBef>
              <a:spcAft>
                <a:spcPts val="0"/>
              </a:spcAft>
              <a:buNone/>
            </a:pPr>
            <a:r>
              <a:t/>
            </a:r>
            <a:endParaRPr sz="2400">
              <a:solidFill>
                <a:srgbClr val="003F7F"/>
              </a:solidFill>
              <a:latin typeface="Raleway"/>
              <a:ea typeface="Raleway"/>
              <a:cs typeface="Raleway"/>
              <a:sym typeface="Raleway"/>
            </a:endParaRPr>
          </a:p>
          <a:p>
            <a:pPr indent="0" lvl="0" marL="0" rtl="0" algn="l">
              <a:spcBef>
                <a:spcPts val="0"/>
              </a:spcBef>
              <a:spcAft>
                <a:spcPts val="0"/>
              </a:spcAft>
              <a:buNone/>
            </a:pPr>
            <a:r>
              <a:rPr lang="en" sz="1800">
                <a:latin typeface="Raleway"/>
                <a:ea typeface="Raleway"/>
                <a:cs typeface="Raleway"/>
                <a:sym typeface="Raleway"/>
              </a:rPr>
              <a:t>Source: Total ICT emissions from </a:t>
            </a:r>
            <a:r>
              <a:rPr lang="en" sz="1800" u="sng">
                <a:solidFill>
                  <a:schemeClr val="hlink"/>
                </a:solidFill>
                <a:latin typeface="Raleway"/>
                <a:ea typeface="Raleway"/>
                <a:cs typeface="Raleway"/>
                <a:sym typeface="Raleway"/>
                <a:hlinkClick r:id="rId3"/>
              </a:rPr>
              <a:t>How to stop data centres from gobbling up the world’s electricity</a:t>
            </a:r>
            <a:r>
              <a:rPr lang="en" sz="1800">
                <a:latin typeface="Raleway"/>
                <a:ea typeface="Raleway"/>
                <a:cs typeface="Raleway"/>
                <a:sym typeface="Raleway"/>
              </a:rPr>
              <a:t> compared with</a:t>
            </a:r>
            <a:r>
              <a:rPr lang="en" sz="1800" u="sng">
                <a:solidFill>
                  <a:schemeClr val="hlink"/>
                </a:solidFill>
                <a:latin typeface="Raleway"/>
                <a:ea typeface="Raleway"/>
                <a:cs typeface="Raleway"/>
                <a:sym typeface="Raleway"/>
                <a:hlinkClick r:id="rId4"/>
              </a:rPr>
              <a:t> Carbon emission by country</a:t>
            </a:r>
            <a:r>
              <a:rPr lang="en" sz="1800">
                <a:solidFill>
                  <a:srgbClr val="003F7F"/>
                </a:solidFill>
                <a:latin typeface="Raleway"/>
                <a:ea typeface="Raleway"/>
                <a:cs typeface="Raleway"/>
                <a:sym typeface="Raleway"/>
              </a:rPr>
              <a:t>.</a:t>
            </a:r>
            <a:endParaRPr sz="1800">
              <a:solidFill>
                <a:srgbClr val="003F7F"/>
              </a:solidFill>
              <a:latin typeface="Raleway"/>
              <a:ea typeface="Raleway"/>
              <a:cs typeface="Raleway"/>
              <a:sym typeface="Raleway"/>
            </a:endParaRPr>
          </a:p>
        </p:txBody>
      </p:sp>
      <p:sp>
        <p:nvSpPr>
          <p:cNvPr id="187" name="Google Shape;187;p36"/>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Statement</a:t>
            </a:r>
            <a:r>
              <a:rPr lang="en"/>
              <a:t> - Energy Consumption</a:t>
            </a:r>
            <a:endParaRPr/>
          </a:p>
        </p:txBody>
      </p:sp>
      <p:sp>
        <p:nvSpPr>
          <p:cNvPr id="193" name="Google Shape;193;p37"/>
          <p:cNvSpPr/>
          <p:nvPr/>
        </p:nvSpPr>
        <p:spPr>
          <a:xfrm flipH="1" rot="10800000">
            <a:off x="0" y="455627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n this chart, the Shift Project shows that the energy consumption can be divided in two factors: &#10;45% of the total emissions is dedicated to the production of digital equipment. To reduce the carbon footprint, it is important to keep a computer or a smartphone as long as possible. However, the average lifespan of a computer is estimated around 2 years. As developers, we can have an influence on the lifespan of our users' devices by making sure our applications are not too slow on old devices. Indeed, when you need 30 seconds to open most websites, your first thought usually is: &quot;I really need to change my phone&quot;!&#10;55% of the emissions come from the usage of the equipment. We can have an impact on this energy consumption by designing sober and low-consuming applications." id="194" name="Google Shape;194;p37" title="In this chart, the Shift Project shows that the energy consumption can be divided in two factors: production and usage"/>
          <p:cNvPicPr preferRelativeResize="0"/>
          <p:nvPr/>
        </p:nvPicPr>
        <p:blipFill>
          <a:blip r:embed="rId3">
            <a:alphaModFix/>
          </a:blip>
          <a:stretch>
            <a:fillRect/>
          </a:stretch>
        </p:blipFill>
        <p:spPr>
          <a:xfrm>
            <a:off x="2580313" y="771450"/>
            <a:ext cx="3983384" cy="3632425"/>
          </a:xfrm>
          <a:prstGeom prst="rect">
            <a:avLst/>
          </a:prstGeom>
          <a:noFill/>
          <a:ln>
            <a:noFill/>
          </a:ln>
        </p:spPr>
      </p:pic>
      <p:sp>
        <p:nvSpPr>
          <p:cNvPr id="195" name="Google Shape;195;p37"/>
          <p:cNvSpPr txBox="1"/>
          <p:nvPr/>
        </p:nvSpPr>
        <p:spPr>
          <a:xfrm>
            <a:off x="6709975" y="4065175"/>
            <a:ext cx="2047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Roboto"/>
                <a:ea typeface="Roboto"/>
                <a:cs typeface="Roboto"/>
                <a:sym typeface="Roboto"/>
              </a:rPr>
              <a:t>[Source: </a:t>
            </a:r>
            <a:r>
              <a:rPr i="1" lang="en" sz="1200" u="sng">
                <a:solidFill>
                  <a:schemeClr val="hlink"/>
                </a:solidFill>
                <a:latin typeface="Roboto"/>
                <a:ea typeface="Roboto"/>
                <a:cs typeface="Roboto"/>
                <a:sym typeface="Roboto"/>
                <a:hlinkClick r:id="rId4"/>
              </a:rPr>
              <a:t>The Shift Project</a:t>
            </a:r>
            <a:r>
              <a:rPr i="1" lang="en" sz="1200">
                <a:latin typeface="Roboto"/>
                <a:ea typeface="Roboto"/>
                <a:cs typeface="Roboto"/>
                <a:sym typeface="Roboto"/>
              </a:rPr>
              <a:t>]</a:t>
            </a:r>
            <a:endParaRPr i="1"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003F7F"/>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