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4104494" x="658350"/>
            <a:ext cy="3888540" cx="5266890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Patrick</a:t>
            </a:r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y="648067" x="365917"/>
            <a:ext cy="3240539" cx="585251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y="4104494" x="658350"/>
            <a:ext cy="3888600" cx="526679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y="648067" x="365928"/>
            <a:ext cy="3240300" cx="5852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4104494" x="658350"/>
            <a:ext cy="3888600" cx="526679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300"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48067" x="365932"/>
            <a:ext cy="3240599" cx="5852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y="4104494" x="658350"/>
            <a:ext cy="3888600" cx="526679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y="648067" x="365928"/>
            <a:ext cy="3240300" cx="5852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94"/>
            <a:ext cy="3429000" cx="609623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bIns="82275" rIns="82275" lIns="82275" tIns="8227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300" lang="en"/>
              <a:t>Patrick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4104494" x="658350"/>
            <a:ext cy="3888600" cx="5266799"/>
          </a:xfrm>
          <a:prstGeom prst="rect">
            <a:avLst/>
          </a:prstGeom>
        </p:spPr>
        <p:txBody>
          <a:bodyPr bIns="82275" rIns="82275" lIns="82275" tIns="822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y="648067" x="365928"/>
            <a:ext cy="3240300" cx="58523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456485" x="685800"/>
            <a:ext cy="858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38100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74930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13030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51130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485185" x="685800"/>
            <a:ext cy="30872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77800" marL="279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39700" marL="609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14300" marL="939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27000" marL="13208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27000" marL="17018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27000" marL="20701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27000" marL="24511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27000" marL="28321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14300" marL="32004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Change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56485" x="685800"/>
            <a:ext cy="858397" cx="7772490"/>
          </a:xfrm>
          <a:prstGeom prst="rect">
            <a:avLst/>
          </a:prstGeom>
          <a:noFill/>
          <a:ln>
            <a:noFill/>
          </a:ln>
        </p:spPr>
        <p:txBody>
          <a:bodyPr bIns="75425" rIns="75425" lIns="75425" tIns="75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38100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74930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13030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511300">
              <a:spcBef>
                <a:spcPts val="0"/>
              </a:spcBef>
              <a:spcAft>
                <a:spcPts val="0"/>
              </a:spcAft>
              <a:buSzPct val="33333"/>
              <a:defRPr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485185" x="685800"/>
            <a:ext cy="3087112" cx="7772490"/>
          </a:xfrm>
          <a:prstGeom prst="rect">
            <a:avLst/>
          </a:prstGeom>
          <a:noFill/>
          <a:ln>
            <a:noFill/>
          </a:ln>
        </p:spPr>
        <p:txBody>
          <a:bodyPr bIns="75425" rIns="75425" lIns="75425" tIns="75425" anchor="t" anchorCtr="0"/>
          <a:lstStyle>
            <a:lvl1pPr algn="l" rtl="0" indent="-177800" marL="279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Char char="●"/>
              <a:defRPr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39700" marL="609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2173"/>
              <a:buFont typeface="Arial"/>
              <a:buChar char="●"/>
              <a:defRPr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14300" marL="939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27000" marL="13208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27000" marL="17018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27000" marL="20701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27000" marL="24511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27000" marL="28321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14300" marL="32004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Char char="●"/>
              <a:defRPr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9.xml" Type="http://schemas.openxmlformats.org/officeDocument/2006/relationships/slideLayout" Id="rId2"/><Relationship Target="../slideLayouts/slideLayout8.xml" Type="http://schemas.openxmlformats.org/officeDocument/2006/relationships/slideLayout" Id="rId1"/><Relationship Target="../slideLayouts/slideLayout11.xml" Type="http://schemas.openxmlformats.org/officeDocument/2006/relationships/slideLayout" Id="rId4"/><Relationship Target="../slideLayouts/slideLayout10.xml" Type="http://schemas.openxmlformats.org/officeDocument/2006/relationships/slideLayout" Id="rId3"/><Relationship Target="../slideLayouts/slideLayout13.xml" Type="http://schemas.openxmlformats.org/officeDocument/2006/relationships/slideLayout" Id="rId6"/><Relationship Target="../slideLayouts/slideLayout12.xml" Type="http://schemas.openxmlformats.org/officeDocument/2006/relationships/slideLayout" Id="rId5"/><Relationship Target="../theme/theme4.xml" Type="http://schemas.openxmlformats.org/officeDocument/2006/relationships/theme" Id="rId8"/><Relationship Target="../slideLayouts/slideLayout14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www.w3.org/wiki/WebSchemas/ExternalEnumerations" Type="http://schemas.openxmlformats.org/officeDocument/2006/relationships/hyperlink" TargetMode="External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s://github.com/jasonclark/getsemantic" Type="http://schemas.openxmlformats.org/officeDocument/2006/relationships/hyperlink" TargetMode="External" Id="rId4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s://schema.org/additionalType" Type="http://schemas.openxmlformats.org/officeDocument/2006/relationships/hyperlink" TargetMode="External" Id="rId4"/><Relationship Target="../media/image00.png" Type="http://schemas.openxmlformats.org/officeDocument/2006/relationships/image" Id="rId3"/><Relationship Target="http://schema.org/specialty" Type="http://schemas.openxmlformats.org/officeDocument/2006/relationships/hyperlink" TargetMode="External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s://schema.org/CollectionPage" Type="http://schemas.openxmlformats.org/officeDocument/2006/relationships/hyperlink" TargetMode="External" Id="rId4"/><Relationship Target="../media/image02.png" Type="http://schemas.openxmlformats.org/officeDocument/2006/relationships/image" Id="rId3"/><Relationship Target="https://schema.org/ItemPage" Type="http://schemas.openxmlformats.org/officeDocument/2006/relationships/hyperlink" TargetMode="External" Id="rId6"/><Relationship Target="http://schema.org/AboutPage" Type="http://schemas.openxmlformats.org/officeDocument/2006/relationships/hyperlink" TargetMode="External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../media/image10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s://schema.org/CollectionPage" Type="http://schemas.openxmlformats.org/officeDocument/2006/relationships/hyperlink" TargetMode="External" Id="rId4"/><Relationship Target="https://schema.org/AboutPage" Type="http://schemas.openxmlformats.org/officeDocument/2006/relationships/hyperlink" TargetMode="External" Id="rId3"/><Relationship Target="http://www.w3.org/wiki/WebSchemas/additionalTypeProposal" Type="http://schemas.openxmlformats.org/officeDocument/2006/relationships/hyperlink" TargetMode="External" Id="rId6"/><Relationship Target="https://schema.org/ItemPage" Type="http://schemas.openxmlformats.org/officeDocument/2006/relationships/hyperlink" TargetMode="External" Id="rId5"/><Relationship Target="http://www.w3.org/wiki/WebSchemas/ExternalEnumerations" Type="http://schemas.openxmlformats.org/officeDocument/2006/relationships/hyperlink" TargetMode="External" Id="rId8"/><Relationship Target="http://www.w3.org/wiki/WebSchemas/MultipleTypesSDO" Type="http://schemas.openxmlformats.org/officeDocument/2006/relationships/hyperlink" TargetMode="External" Id="rId7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://arc.lib.montana.edu/brook-0771/" Type="http://schemas.openxmlformats.org/officeDocument/2006/relationships/hyperlink" TargetMode="External" Id="rId4"/><Relationship Target="http://arc.lib.montana.edu/schultz-0010/" Type="http://schemas.openxmlformats.org/officeDocument/2006/relationships/hyperlink" TargetMode="External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87556" x="547175"/>
            <a:ext cy="2655600" cx="7911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sz="3600" lang="en"/>
              <a:t>RDFa Markup, Schema.org Vocabularies, and DBpedia Topics for Digital Collections 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y="2840050" x="685800"/>
            <a:ext cy="1701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Closer Look at the Holy Trinity of Structured Data and their Impact on the Findability of Digital Collections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2201" x="0"/>
            <a:ext cy="4719096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8709" x="0"/>
            <a:ext cy="4926082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4336" x="0"/>
            <a:ext cy="4414826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Wait, what… how?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/>
        </p:nvSpPr>
        <p:spPr>
          <a:xfrm>
            <a:off y="148500" x="826800"/>
            <a:ext cy="4768799" cx="771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chemeClr val="dk1"/>
                </a:solidFill>
              </a:rPr>
              <a:t>A Revised Digital Library Architecture</a:t>
            </a:r>
          </a:p>
          <a:p>
            <a:pPr rtl="0" lv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-3810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Collection Page [home page]</a:t>
            </a:r>
          </a:p>
          <a:p>
            <a:pPr rtl="0" lvl="1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dk1"/>
                </a:solidFill>
              </a:rPr>
              <a:t>arc.lib.montana.edu/schultz-0010/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About Pages [about page, topics page]</a:t>
            </a:r>
          </a:p>
          <a:p>
            <a:pPr rtl="0" lvl="1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dk1"/>
                </a:solidFill>
              </a:rPr>
              <a:t>arc.lib.montana.edu/schultz-0010/about.php</a:t>
            </a:r>
          </a:p>
          <a:p>
            <a:pPr rtl="0" lvl="1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dk1"/>
                </a:solidFill>
              </a:rPr>
              <a:t>arc.lib.montana.edu/schultz-0010/topics.php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Item Pages [individual record page]</a:t>
            </a:r>
          </a:p>
          <a:p>
            <a:pPr rtl="0" lvl="1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dk1"/>
                </a:solidFill>
              </a:rPr>
              <a:t>arc.lib.montana.edu/schultz-0010/item/31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Sitemap and rel=canonical work</a:t>
            </a:r>
          </a:p>
          <a:p>
            <a:pPr rtl="0" lvl="1" indent="-3429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>
                <a:solidFill>
                  <a:schemeClr val="dk1"/>
                </a:solidFill>
              </a:rPr>
              <a:t>arc.lib.montana.edu/schultz-0010/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y="87550" x="642025"/>
            <a:ext cy="9083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External Enumerations</a:t>
            </a: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y="1203800" x="685800"/>
            <a:ext cy="3797399" cx="813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"We define here some specific integration points through which selected externally maintained vocabulary can be published as part of schema.org markup"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www.w3.org/wiki/WebSchemas/ExternalEnumerations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803275"/>
            <a:ext cy="4565300" cx="764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y="4618850" x="0"/>
            <a:ext cy="524699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github.com/jasonclark/getsemantic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y="87550" x="642025"/>
            <a:ext cy="9083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additionalTypes, specialty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98797" x="0"/>
            <a:ext cy="892304" cx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y="4640100" x="10950"/>
            <a:ext cy="492599" cx="913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u="sng" sz="1200" lang="en">
                <a:solidFill>
                  <a:schemeClr val="hlink"/>
                </a:solidFill>
                <a:hlinkClick r:id="rId4"/>
              </a:rPr>
              <a:t>https://schema.org/additionalType</a:t>
            </a:r>
            <a:r>
              <a:rPr sz="1200" lang="en"/>
              <a:t>, </a:t>
            </a:r>
            <a:r>
              <a:rPr u="sng" sz="1200" lang="en">
                <a:solidFill>
                  <a:schemeClr val="hlink"/>
                </a:solidFill>
                <a:hlinkClick r:id="rId5"/>
              </a:rPr>
              <a:t>http://schema.org/specialty</a:t>
            </a:r>
            <a:r>
              <a:rPr sz="1200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y="87550" x="492475"/>
            <a:ext cy="908399" cx="792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CollectionPage, AboutPage, ItemPage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5181" x="0"/>
            <a:ext cy="3298437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y="4760475" x="0"/>
            <a:ext cy="3831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1200" lang="en">
                <a:solidFill>
                  <a:schemeClr val="hlink"/>
                </a:solidFill>
                <a:hlinkClick r:id="rId4"/>
              </a:rPr>
              <a:t>https://schema.org/CollectionPage</a:t>
            </a:r>
            <a:r>
              <a:rPr sz="1200" lang="en"/>
              <a:t>, </a:t>
            </a:r>
            <a:r>
              <a:rPr u="sng" sz="1200" lang="en">
                <a:solidFill>
                  <a:schemeClr val="hlink"/>
                </a:solidFill>
                <a:hlinkClick r:id="rId5"/>
              </a:rPr>
              <a:t>http://schema.org/AboutPage</a:t>
            </a:r>
            <a:r>
              <a:rPr sz="1200" lang="en"/>
              <a:t>, </a:t>
            </a:r>
            <a:r>
              <a:rPr u="sng" sz="1200" lang="en">
                <a:solidFill>
                  <a:schemeClr val="hlink"/>
                </a:solidFill>
                <a:hlinkClick r:id="rId6"/>
              </a:rPr>
              <a:t>https://schema.org/ItemPage</a:t>
            </a:r>
            <a:r>
              <a:rPr sz="1200" lang="en"/>
              <a:t> </a:t>
            </a:r>
          </a:p>
          <a:p>
            <a:pPr algn="ctr"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y="2840047" x="685800"/>
            <a:ext cy="1268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156149" x="221450"/>
            <a:ext cy="4878000" cx="8739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"Search engines continue to dominate, topping the list of electronic sources most used to find online content (93%), followed closely by Wikipedia (88%). The key difference in usage between search engines and Wikipedia is the frequency - 75% of students who use search engines do so daily, compared to 20% of those who use Wikipedia."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Perceptions of Libraries, 2010: Context and Community: a Report to the OCLC Membership</a:t>
            </a:r>
            <a:r>
              <a:rPr sz="2000"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OCLC, 2011.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000"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http://www.oclc.org/content/dam/oclc/reports/2010perceptions/2010perceptions_all_singlepage.pdf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000"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http://www.oclc.org/content/dam/oclc/reports/2010perceptions/collegestudents.pdf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77800" marL="279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177800" marL="279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6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60573"/>
            <a:ext cy="5143500" cx="902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subTitle"/>
          </p:nvPr>
        </p:nvSpPr>
        <p:spPr>
          <a:xfrm>
            <a:off y="4531798" x="685800"/>
            <a:ext cy="4901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Machine Understanding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860753"/>
            <a:ext cy="5143499" cx="7422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subTitle"/>
          </p:nvPr>
        </p:nvSpPr>
        <p:spPr>
          <a:xfrm>
            <a:off y="4531798" x="685800"/>
            <a:ext cy="4901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Machine Understanding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3800" x="484550"/>
            <a:ext cy="4123699" cx="81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50956" x="0"/>
            <a:ext cy="4241585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78984" x="0"/>
            <a:ext cy="4185530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629150" x="251460"/>
            <a:ext cy="363300" cx="85052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6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47725" x="1590675"/>
            <a:ext cy="3448050" cx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357312"/>
            <a:ext cy="5143499" cx="642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91" name="Shape 191"/>
          <p:cNvSpPr txBox="1"/>
          <p:nvPr>
            <p:ph idx="1" type="subTitle"/>
          </p:nvPr>
        </p:nvSpPr>
        <p:spPr>
          <a:xfrm>
            <a:off y="2840047" x="685800"/>
            <a:ext cy="1268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subTitle"/>
          </p:nvPr>
        </p:nvSpPr>
        <p:spPr>
          <a:xfrm>
            <a:off y="2840050" x="2000250"/>
            <a:ext cy="1268099" cx="6283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Controlled Vocabulary Work</a:t>
            </a:r>
          </a:p>
          <a:p>
            <a:pPr algn="l"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0000"/>
                </a:solidFill>
              </a:rPr>
              <a:t>Sounding Board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70800" x="2000250"/>
            <a:ext cy="1219200" cx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2225200" x="1009250"/>
            <a:ext cy="2845200" cx="76119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Scott Young:</a:t>
            </a: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 Initiatives Librarian at Montana State University Library. 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@hei_scott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Jason Clark: </a:t>
            </a: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Library Informatics &amp; Computing at Montana State University Library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@jaclark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Patrick O’Brien: </a:t>
            </a: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Web Research Director at Montana State University Library. 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@sempob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Kenning Arlitsch: </a:t>
            </a: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Dean of the Library at Montana State University  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@kenning_msu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b="1"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Doralyn Rossmann:</a:t>
            </a: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Head of Collection Development at Montana State University Library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923"/>
              <a:buFont typeface="Arial"/>
              <a:buNone/>
            </a:pPr>
            <a:r>
              <a:rPr sz="13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@doralyn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14168" x="1721140"/>
            <a:ext cy="1144428" cx="4346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y="140175" x="0"/>
            <a:ext cy="773999" cx="8911200"/>
          </a:xfrm>
          <a:prstGeom prst="rect">
            <a:avLst/>
          </a:prstGeom>
          <a:noFill/>
          <a:ln>
            <a:noFill/>
          </a:ln>
        </p:spPr>
        <p:txBody>
          <a:bodyPr bIns="82275" rIns="82275" lIns="82275" tIns="8227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300" lang="en"/>
              <a:t>Semantic Web Group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979737" x="6119925"/>
            <a:ext cy="1013299" cx="10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51804"/>
            <a:ext cy="5143500" cx="884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/>
        </p:nvSpPr>
        <p:spPr>
          <a:xfrm>
            <a:off y="480700" x="826800"/>
            <a:ext cy="4211099" cx="771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Additional Resources for Digital Collection Markup</a:t>
            </a:r>
          </a:p>
          <a:p>
            <a:pPr rtl="0" lv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 </a:t>
            </a:r>
          </a:p>
          <a:p>
            <a:pPr rtl="0" lvl="0" indent="-3683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sz="2200" lang="en">
                <a:solidFill>
                  <a:schemeClr val="dk1"/>
                </a:solidFill>
                <a:hlinkClick r:id="rId3"/>
              </a:rPr>
              <a:t>https://schema.org/AboutPage</a:t>
            </a:r>
          </a:p>
          <a:p>
            <a:pPr rtl="0" lvl="0" indent="-3683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200" lang="en">
                <a:solidFill>
                  <a:schemeClr val="dk1"/>
                </a:solidFill>
                <a:hlinkClick r:id="rId4"/>
              </a:rPr>
              <a:t>https://schema.org/CollectionPage</a:t>
            </a:r>
          </a:p>
          <a:p>
            <a:pPr rtl="0" lvl="0" indent="-3683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200" lang="en">
                <a:solidFill>
                  <a:schemeClr val="dk1"/>
                </a:solidFill>
                <a:hlinkClick r:id="rId5"/>
              </a:rPr>
              <a:t>https://schema.org/ItemPage</a:t>
            </a:r>
          </a:p>
          <a:p>
            <a:pPr rtl="0" lvl="0" indent="-3683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200" lang="en">
                <a:solidFill>
                  <a:schemeClr val="dk1"/>
                </a:solidFill>
                <a:hlinkClick r:id="rId6"/>
              </a:rPr>
              <a:t>http://www.w3.org/wiki/WebSchemas/additionalTypeProposal</a:t>
            </a:r>
            <a:r>
              <a:rPr sz="2200" lang="en">
                <a:solidFill>
                  <a:schemeClr val="dk1"/>
                </a:solidFill>
              </a:rPr>
              <a:t> </a:t>
            </a:r>
          </a:p>
          <a:p>
            <a:pPr rtl="0" lvl="0" indent="-3683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200" lang="en">
                <a:solidFill>
                  <a:schemeClr val="dk1"/>
                </a:solidFill>
                <a:hlinkClick r:id="rId7"/>
              </a:rPr>
              <a:t>http://www.w3.org/wiki/WebSchemas/MultipleTypesSDO</a:t>
            </a:r>
            <a:r>
              <a:rPr sz="2200" lang="en">
                <a:solidFill>
                  <a:schemeClr val="dk1"/>
                </a:solidFill>
              </a:rPr>
              <a:t> </a:t>
            </a:r>
          </a:p>
          <a:p>
            <a:pPr rtl="0" lvl="0" indent="-3683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sz="2200" lang="en">
                <a:solidFill>
                  <a:schemeClr val="dk1"/>
                </a:solidFill>
                <a:hlinkClick r:id="rId8"/>
              </a:rPr>
              <a:t>http://www.w3.org/wiki/WebSchemas/ExternalEnumerations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139035" x="411479"/>
            <a:ext cy="578643" cx="7406640"/>
          </a:xfrm>
          <a:prstGeom prst="rect">
            <a:avLst/>
          </a:prstGeom>
        </p:spPr>
        <p:txBody>
          <a:bodyPr bIns="31425" rIns="31425" lIns="31425" tIns="31425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3600" lang="en">
                <a:solidFill>
                  <a:srgbClr val="000000"/>
                </a:solidFill>
              </a:rPr>
              <a:t>Why do SEO?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810099" x="411474"/>
            <a:ext cy="3293700" cx="7872900"/>
          </a:xfrm>
          <a:prstGeom prst="rect">
            <a:avLst/>
          </a:prstGeom>
        </p:spPr>
        <p:txBody>
          <a:bodyPr bIns="31425" rIns="31425" lIns="31425" tIns="31425" anchor="t" anchorCtr="0">
            <a:noAutofit/>
          </a:bodyPr>
          <a:lstStyle/>
          <a:p>
            <a:pPr rtl="0" lvl="0" marR="0" indent="-228600" marL="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>
                <a:solidFill>
                  <a:schemeClr val="dk2"/>
                </a:solidFill>
              </a:rPr>
              <a:t>~200 million people in the US use the Internet</a:t>
            </a:r>
            <a:r>
              <a:rPr baseline="30000" sz="2800" lang="en">
                <a:solidFill>
                  <a:schemeClr val="dk2"/>
                </a:solidFill>
              </a:rPr>
              <a:t>1</a:t>
            </a:r>
          </a:p>
          <a:p>
            <a:pPr rtl="0" lvl="1" marR="0" indent="-355600" marL="749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800" lang="en">
                <a:solidFill>
                  <a:schemeClr val="dk2"/>
                </a:solidFill>
              </a:rPr>
              <a:t>81% of U.S. adults </a:t>
            </a:r>
          </a:p>
          <a:p>
            <a:pPr rtl="0" lvl="1" marR="0" indent="-355600" marL="749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800" lang="en">
                <a:solidFill>
                  <a:schemeClr val="dk2"/>
                </a:solidFill>
              </a:rPr>
              <a:t>95% of U.S. teens</a:t>
            </a:r>
          </a:p>
          <a:p>
            <a:pPr rtl="0" lvl="0" marR="0" indent="-228600" marL="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>
                <a:solidFill>
                  <a:schemeClr val="dk2"/>
                </a:solidFill>
              </a:rPr>
              <a:t>The US submits 19+ Billion queries per month to commercial SE</a:t>
            </a:r>
            <a:r>
              <a:rPr baseline="30000" sz="2800" lang="en">
                <a:solidFill>
                  <a:schemeClr val="dk2"/>
                </a:solidFill>
              </a:rPr>
              <a:t>2</a:t>
            </a:r>
          </a:p>
          <a:p>
            <a:pPr rtl="0" lvl="0" marR="0" indent="-228600" marL="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sz="2800" lang="en">
                <a:solidFill>
                  <a:schemeClr val="dk2"/>
                </a:solidFill>
              </a:rPr>
              <a:t>Google owns 67% of these queries</a:t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None/>
            </a:pPr>
            <a:r>
              <a:rPr baseline="30000" sz="1000" lang="en">
                <a:solidFill>
                  <a:schemeClr val="dk2"/>
                </a:solidFill>
              </a:rPr>
              <a:t>1 </a:t>
            </a:r>
            <a:r>
              <a:rPr sz="1000" lang="en">
                <a:solidFill>
                  <a:schemeClr val="dk2"/>
                </a:solidFill>
              </a:rPr>
              <a:t>Pew Research Center. “What Internet users do online: Pew Research Center’s Internet &amp; American Life Project,” 2012. http://pewinternet.org/Trend-Data-(Adults)/Online-Activites-Total.aspx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None/>
            </a:pPr>
            <a:r>
              <a:rPr baseline="30000" sz="1000" lang="en">
                <a:solidFill>
                  <a:schemeClr val="dk2"/>
                </a:solidFill>
              </a:rPr>
              <a:t>2 </a:t>
            </a:r>
            <a:r>
              <a:rPr sz="1000" lang="en">
                <a:solidFill>
                  <a:schemeClr val="dk2"/>
                </a:solidFill>
              </a:rPr>
              <a:t>comScore. “comScore Releases February 2014 U.S. Search Engine Rankings,” February 18, 2014. http://www.comscore.com/Insights/Press_Releases/2014/2/comScore_Releases_January_2014_US_Search_Engine_Rankings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33500" x="395287"/>
            <a:ext cy="2476500" cx="83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Project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idx="1" type="subTitle"/>
          </p:nvPr>
        </p:nvSpPr>
        <p:spPr>
          <a:xfrm>
            <a:off y="2173200" x="444800"/>
            <a:ext cy="797100" cx="835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Designing Your Digital Collections for Web-Scale Search</a:t>
            </a:r>
          </a:p>
          <a:p>
            <a:pPr algn="l"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idx="1" type="subTitle"/>
          </p:nvPr>
        </p:nvSpPr>
        <p:spPr>
          <a:xfrm>
            <a:off y="654900" x="456000"/>
            <a:ext cy="797100" cx="835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Modeling best practices for digital collections markup</a:t>
            </a:r>
          </a:p>
          <a:p>
            <a:pPr algn="l"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y="1926000" x="456000"/>
            <a:ext cy="852000" cx="835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Creating metadata routines for web-scale external vocabularies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y="3564000" x="456000"/>
            <a:ext cy="972000" cx="835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Measuring the impact of applying external vocabularies to digital collections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/>
        </p:nvSpPr>
        <p:spPr>
          <a:xfrm>
            <a:off y="480700" x="826800"/>
            <a:ext cy="4436699" cx="7719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A Controlled Experiment</a:t>
            </a:r>
          </a:p>
          <a:p>
            <a:pPr rtl="0" lvl="0" indent="0" marL="45720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 </a:t>
            </a:r>
          </a:p>
          <a:p>
            <a:pPr rtl="0" lvl="0" indent="-3810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Two collections - 1 optimized, 1 left on its own</a:t>
            </a: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Similar content - photos &amp; historical documents</a:t>
            </a: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Similar size - Around 800 to 1000 items</a:t>
            </a: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Similar date range - Mid 19th to Mid 20th century</a:t>
            </a:r>
          </a:p>
          <a:p>
            <a:pPr rtl="0" lvl="0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chemeClr val="dk1"/>
                </a:solidFill>
              </a:rPr>
              <a:t>Similar topical location - Montana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indent="0" marL="45720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arc.lib.montana.edu/schultz-0010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arc.lib.montana.edu/brook-0771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72491"/>
            <a:ext cy="5143499" cx="879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