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658350" y="4104494"/>
            <a:ext cx="5266890" cy="3888540"/>
          </a:xfrm>
          <a:prstGeom prst="rect">
            <a:avLst/>
          </a:prstGeom>
        </p:spPr>
        <p:txBody>
          <a:bodyPr anchorCtr="0" anchor="ctr" bIns="82275" lIns="82275" rIns="82275" tIns="82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/>
              <a:t>Patrick</a:t>
            </a:r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365917" y="648067"/>
            <a:ext cx="5852519" cy="324053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58350" y="4104494"/>
            <a:ext cx="5266799" cy="3888600"/>
          </a:xfrm>
          <a:prstGeom prst="rect">
            <a:avLst/>
          </a:prstGeom>
        </p:spPr>
        <p:txBody>
          <a:bodyPr anchorCtr="0" anchor="ctr" bIns="82275" lIns="82275" rIns="82275" tIns="822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365928" y="648067"/>
            <a:ext cx="5852399" cy="3240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58350" y="4104494"/>
            <a:ext cx="5266799" cy="3888600"/>
          </a:xfrm>
          <a:prstGeom prst="rect">
            <a:avLst/>
          </a:prstGeom>
        </p:spPr>
        <p:txBody>
          <a:bodyPr anchorCtr="0" anchor="ctr" bIns="82275" lIns="82275" rIns="82275" tIns="822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365928" y="648067"/>
            <a:ext cx="5852399" cy="3240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58350" y="4104494"/>
            <a:ext cx="5266799" cy="3888600"/>
          </a:xfrm>
          <a:prstGeom prst="rect">
            <a:avLst/>
          </a:prstGeom>
        </p:spPr>
        <p:txBody>
          <a:bodyPr anchorCtr="0" anchor="ctr" bIns="82275" lIns="82275" rIns="82275" tIns="822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365928" y="648067"/>
            <a:ext cx="5852399" cy="3240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58350" y="4104494"/>
            <a:ext cx="5266799" cy="3888600"/>
          </a:xfrm>
          <a:prstGeom prst="rect">
            <a:avLst/>
          </a:prstGeom>
        </p:spPr>
        <p:txBody>
          <a:bodyPr anchorCtr="0" anchor="ctr" bIns="82275" lIns="82275" rIns="82275" tIns="82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365932" y="648067"/>
            <a:ext cx="5852399" cy="32405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658350" y="4104494"/>
            <a:ext cx="5266799" cy="3888600"/>
          </a:xfrm>
          <a:prstGeom prst="rect">
            <a:avLst/>
          </a:prstGeom>
        </p:spPr>
        <p:txBody>
          <a:bodyPr anchorCtr="0" anchor="ctr" bIns="82275" lIns="82275" rIns="82275" tIns="822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365928" y="648067"/>
            <a:ext cx="5852399" cy="3240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194" y="685800"/>
            <a:ext cx="609623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2275" lIns="82275" rIns="82275" tIns="82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/>
              <a:t>Patrick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685800" y="456485"/>
            <a:ext cx="7772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81000"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49300"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130300"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511300" rtl="0" algn="ctr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1485185"/>
            <a:ext cx="7772400" cy="308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7800" marL="279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marL="609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marL="939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marL="1320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marL="1701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marL="2070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marL="2451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marL="2832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Chan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85800" y="456485"/>
            <a:ext cx="7772490" cy="858397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81000"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749300"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130300"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511300" rtl="0" algn="ctr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1485185"/>
            <a:ext cx="7772490" cy="3087112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-177800" marL="279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Char char="●"/>
              <a:defRPr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marL="609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2173"/>
              <a:buFont typeface="Arial"/>
              <a:buChar char="●"/>
              <a:defRPr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marL="939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marL="1320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marL="1701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marL="2070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marL="2451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marL="2832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www.w3.org/wiki/WebSchemas/ExternalEnumeration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png"/><Relationship Id="rId4" Type="http://schemas.openxmlformats.org/officeDocument/2006/relationships/hyperlink" Target="https://github.com/jasonclark/getsemantic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Relationship Id="rId4" Type="http://schemas.openxmlformats.org/officeDocument/2006/relationships/hyperlink" Target="https://schema.org/additionalType" TargetMode="External"/><Relationship Id="rId5" Type="http://schemas.openxmlformats.org/officeDocument/2006/relationships/hyperlink" Target="http://schema.org/specialt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Relationship Id="rId4" Type="http://schemas.openxmlformats.org/officeDocument/2006/relationships/hyperlink" Target="https://schema.org/CollectionPage" TargetMode="External"/><Relationship Id="rId5" Type="http://schemas.openxmlformats.org/officeDocument/2006/relationships/hyperlink" Target="http://schema.org/AboutPage" TargetMode="External"/><Relationship Id="rId6" Type="http://schemas.openxmlformats.org/officeDocument/2006/relationships/hyperlink" Target="https://schema.org/ItemPag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developers.google.com/structured-data/testing-tool/" TargetMode="External"/><Relationship Id="rId4" Type="http://schemas.openxmlformats.org/officeDocument/2006/relationships/hyperlink" Target="https://schema.org/AboutPage" TargetMode="External"/><Relationship Id="rId9" Type="http://schemas.openxmlformats.org/officeDocument/2006/relationships/hyperlink" Target="http://www.w3.org/wiki/WebSchemas/ExternalEnumerations" TargetMode="External"/><Relationship Id="rId5" Type="http://schemas.openxmlformats.org/officeDocument/2006/relationships/hyperlink" Target="https://schema.org/CollectionPage" TargetMode="External"/><Relationship Id="rId6" Type="http://schemas.openxmlformats.org/officeDocument/2006/relationships/hyperlink" Target="https://schema.org/ItemPage" TargetMode="External"/><Relationship Id="rId7" Type="http://schemas.openxmlformats.org/officeDocument/2006/relationships/hyperlink" Target="http://www.w3.org/wiki/WebSchemas/additionalTypeProposal" TargetMode="External"/><Relationship Id="rId8" Type="http://schemas.openxmlformats.org/officeDocument/2006/relationships/hyperlink" Target="http://www.w3.org/wiki/WebSchemas/MultipleTypesSDO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arc.lib.montana.edu/schultz-0010/" TargetMode="External"/><Relationship Id="rId4" Type="http://schemas.openxmlformats.org/officeDocument/2006/relationships/hyperlink" Target="http://arc.lib.montana.edu/brook-077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47175" y="87556"/>
            <a:ext cx="7911000" cy="265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RDFa Markup, Schema.org Vocabularies, and DBpedia Topics for Digital Collections 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685800" y="2840050"/>
            <a:ext cx="7772400" cy="170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Closer Look at the Holy Trinity of Structured Data and their Impact on the Findability of Digital Collections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91" y="0"/>
            <a:ext cx="87990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201"/>
            <a:ext cx="9144000" cy="471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709"/>
            <a:ext cx="9144001" cy="492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4336"/>
            <a:ext cx="9143999" cy="44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Wait, what… how?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826800" y="148500"/>
            <a:ext cx="7719899" cy="476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A Revised Digital Library Architecture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Collection Page [home page]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arc.lib.montana.edu/schultz-0010/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About Pages [about page, topics page]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arc.lib.montana.edu/schultz-0010/about.php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arc.lib.montana.edu/schultz-0010/topics.php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Item Pages [individual record page]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arc.lib.montana.edu/schultz-0010/item/31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Sitemap and rel=canonical work</a:t>
            </a:r>
          </a:p>
          <a:p>
            <a:pPr indent="-342900" lvl="1" marL="13716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arc.lib.montana.edu/schultz-0010/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642025" y="87550"/>
            <a:ext cx="7772400" cy="908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External Enumerations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685800" y="1203800"/>
            <a:ext cx="8134800" cy="379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"We define here some specific integration points through which selected externally maintained vocabulary can be published as part of schema.org markup"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www.w3.org/wiki/WebSchemas/ExternalEnumerations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0" y="4618850"/>
            <a:ext cx="91440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Wikipedia (DBpedia) as a Controlled Vocabulary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975"/>
            <a:ext cx="914400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5" y="0"/>
            <a:ext cx="7644549" cy="45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0" y="4618850"/>
            <a:ext cx="91440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github.com/jasonclark/getsemantic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642025" y="87550"/>
            <a:ext cx="7772400" cy="908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additionalTypes, specialty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8797"/>
            <a:ext cx="9144001" cy="89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0950" y="4640100"/>
            <a:ext cx="9133199" cy="49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https://schema.org/additionalType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http://schema.org/specialty</a:t>
            </a:r>
            <a:r>
              <a:rPr lang="en" sz="12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221450" y="156149"/>
            <a:ext cx="8739599" cy="4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"Search engines continue to dominate, topping the list of electronic sources most used to find online content (93%), followed closely by Wikipedia (88%). The key difference in usage between search engines and Wikipedia is the frequency - 75% of students who use search engines do so daily, compared to 20% of those who use Wikipedia."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Perceptions of Libraries, 2010: Context and Community: a Report to the OCLC Membership</a:t>
            </a:r>
            <a:r>
              <a:rPr lang="en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OCLC, 2011.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http://www.oclc.org/content/dam/oclc/reports/2010perceptions/2010perceptions_all_singlepage.pdf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http://www.oclc.org/content/dam/oclc/reports/2010perceptions/collegestudents.pdf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79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279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492475" y="87550"/>
            <a:ext cx="7921799" cy="908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CollectionPage, AboutPage, ItemPage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5181"/>
            <a:ext cx="9144000" cy="329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0" y="4760475"/>
            <a:ext cx="9144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https://schema.org/CollectionPage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http://schema.org/AboutPage</a:t>
            </a:r>
            <a:r>
              <a:rPr lang="en" sz="1200"/>
              <a:t>,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https://schema.org/ItemPage</a:t>
            </a:r>
            <a:r>
              <a:rPr lang="en" sz="1200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58" name="Shape 158"/>
          <p:cNvSpPr txBox="1"/>
          <p:nvPr>
            <p:ph idx="1" type="subTitle"/>
          </p:nvPr>
        </p:nvSpPr>
        <p:spPr>
          <a:xfrm>
            <a:off x="685800" y="2840047"/>
            <a:ext cx="7772400" cy="126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7916"/>
            <a:ext cx="9143998" cy="374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50" y="380225"/>
            <a:ext cx="8607198" cy="433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3" y="0"/>
            <a:ext cx="90228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subTitle"/>
          </p:nvPr>
        </p:nvSpPr>
        <p:spPr>
          <a:xfrm>
            <a:off x="685800" y="4531798"/>
            <a:ext cx="7772400" cy="49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Machine Understanding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753" y="0"/>
            <a:ext cx="742249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subTitle"/>
          </p:nvPr>
        </p:nvSpPr>
        <p:spPr>
          <a:xfrm>
            <a:off x="685800" y="4531798"/>
            <a:ext cx="7772400" cy="49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Machine Understanding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50" y="263800"/>
            <a:ext cx="8168950" cy="41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subTitle"/>
          </p:nvPr>
        </p:nvSpPr>
        <p:spPr>
          <a:xfrm>
            <a:off x="685800" y="4688150"/>
            <a:ext cx="7772400" cy="33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Snapshot of Search Behavior (May 26 to August 23, 2015)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"/>
            <a:ext cx="9143999" cy="468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subTitle"/>
          </p:nvPr>
        </p:nvSpPr>
        <p:spPr>
          <a:xfrm>
            <a:off x="444800" y="833375"/>
            <a:ext cx="8351999" cy="333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Room for improvement based on last slide…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impressions are solid (appearance in search result)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clicks and CTR are average/low (engagement)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0956"/>
            <a:ext cx="9143998" cy="424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04" y="0"/>
            <a:ext cx="88403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984"/>
            <a:ext cx="9143998" cy="418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3005"/>
            <a:ext cx="9144000" cy="361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Goals</a:t>
            </a:r>
          </a:p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x="685800" y="2840047"/>
            <a:ext cx="7772400" cy="126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subTitle"/>
          </p:nvPr>
        </p:nvSpPr>
        <p:spPr>
          <a:xfrm>
            <a:off x="456000" y="654900"/>
            <a:ext cx="8351999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Set up RDFa model so that each item page can be converted to linked data triples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456000" y="2082000"/>
            <a:ext cx="8351999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Streamline metadata routines and apply model to other library collections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56000" y="3564000"/>
            <a:ext cx="8351999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Use longitudinal analytics data to measure impact, make improvements to model, and assess utility of the approach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7760"/>
            <a:ext cx="9144001" cy="456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251460" y="4629150"/>
            <a:ext cx="85052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847725"/>
            <a:ext cx="59626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2" y="0"/>
            <a:ext cx="64293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46" name="Shape 246"/>
          <p:cNvSpPr txBox="1"/>
          <p:nvPr>
            <p:ph idx="1" type="subTitle"/>
          </p:nvPr>
        </p:nvSpPr>
        <p:spPr>
          <a:xfrm>
            <a:off x="685800" y="2840047"/>
            <a:ext cx="7772400" cy="126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subTitle"/>
          </p:nvPr>
        </p:nvSpPr>
        <p:spPr>
          <a:xfrm>
            <a:off x="2000250" y="2840050"/>
            <a:ext cx="6283799" cy="126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Controlled Vocabulary Work</a:t>
            </a:r>
          </a:p>
          <a:p>
            <a:pPr indent="-3810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rgbClr val="000000"/>
                </a:solidFill>
              </a:rPr>
              <a:t>Sounding Board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670800"/>
            <a:ext cx="51435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1009250" y="2225200"/>
            <a:ext cx="7611900" cy="28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Scott Young: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 Initiatives Librarian at Montana State University Library.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@hei_scott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Jason Clark: 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Library Informatics &amp; Computing at Montana State University Library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@jaclark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Patrick O’Brien: 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Web Research Director at Montana State University Library.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@sempob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Kenning Arlitsch: 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Dean of the Library at Montana State University 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@kenning_msu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Doralyn Rossmann: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Head of Collection Development at Montana State University Library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@doralyn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140" y="914168"/>
            <a:ext cx="4346257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0" y="140175"/>
            <a:ext cx="8911200" cy="773999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300"/>
              <a:t>Semantic Web Group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925" y="979737"/>
            <a:ext cx="1060425" cy="101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" y="1333500"/>
            <a:ext cx="83534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826800" y="480700"/>
            <a:ext cx="7719899" cy="421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Resources for Digital Collection Markup + Testing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</a:p>
          <a:p>
            <a:pPr indent="-342900" lvl="0" marL="914400" rtl="0">
              <a:spcBef>
                <a:spcPts val="0"/>
              </a:spcBef>
              <a:buSzPct val="100000"/>
              <a:buChar char="●"/>
            </a:pPr>
            <a:r>
              <a:rPr lang="en" sz="1800" u="sng">
                <a:hlinkClick r:id="rId3"/>
              </a:rPr>
              <a:t>https://developers.google.com/structured-data/testing-tool/</a:t>
            </a:r>
          </a:p>
          <a:p>
            <a:pPr indent="-342900" lvl="0" marL="914400" rtl="0">
              <a:spcBef>
                <a:spcPts val="0"/>
              </a:spcBef>
              <a:buSzPct val="100000"/>
              <a:buChar char="●"/>
            </a:pPr>
            <a:r>
              <a:rPr lang="en" sz="1800" u="sng">
                <a:solidFill>
                  <a:schemeClr val="dk1"/>
                </a:solidFill>
                <a:hlinkClick r:id="rId4"/>
              </a:rPr>
              <a:t>https://schema.org/AboutPage</a:t>
            </a: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u="sng">
                <a:solidFill>
                  <a:schemeClr val="dk1"/>
                </a:solidFill>
                <a:hlinkClick r:id="rId5"/>
              </a:rPr>
              <a:t>https://schema.org/CollectionPage</a:t>
            </a: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u="sng">
                <a:solidFill>
                  <a:schemeClr val="dk1"/>
                </a:solidFill>
                <a:hlinkClick r:id="rId6"/>
              </a:rPr>
              <a:t>https://schema.org/ItemPage</a:t>
            </a: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u="sng">
                <a:solidFill>
                  <a:schemeClr val="dk1"/>
                </a:solidFill>
                <a:hlinkClick r:id="rId7"/>
              </a:rPr>
              <a:t>http://www.w3.org/wiki/WebSchemas/additionalTypeProposal</a:t>
            </a:r>
            <a:r>
              <a:rPr lang="en" sz="1800">
                <a:solidFill>
                  <a:schemeClr val="dk1"/>
                </a:solidFill>
              </a:rPr>
              <a:t> </a:t>
            </a:r>
          </a:p>
          <a:p>
            <a:pPr indent="-3429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u="sng">
                <a:solidFill>
                  <a:schemeClr val="dk1"/>
                </a:solidFill>
                <a:hlinkClick r:id="rId8"/>
              </a:rPr>
              <a:t>http://www.w3.org/wiki/WebSchemas/MultipleTypesSDO</a:t>
            </a:r>
            <a:r>
              <a:rPr lang="en" sz="1800">
                <a:solidFill>
                  <a:schemeClr val="dk1"/>
                </a:solidFill>
              </a:rPr>
              <a:t> </a:t>
            </a:r>
          </a:p>
          <a:p>
            <a:pPr indent="-342900" lvl="0" marL="914400" rtl="0">
              <a:spcBef>
                <a:spcPts val="0"/>
              </a:spcBef>
              <a:buSzPct val="100000"/>
              <a:buChar char="●"/>
            </a:pPr>
            <a:r>
              <a:rPr lang="en" sz="1800" u="sng">
                <a:solidFill>
                  <a:schemeClr val="dk1"/>
                </a:solidFill>
                <a:hlinkClick r:id="rId9"/>
              </a:rPr>
              <a:t>http://www.w3.org/wiki/WebSchemas/ExternalEnumerations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11479" y="139035"/>
            <a:ext cx="7406640" cy="578643"/>
          </a:xfrm>
          <a:prstGeom prst="rect">
            <a:avLst/>
          </a:prstGeom>
        </p:spPr>
        <p:txBody>
          <a:bodyPr anchorCtr="0" anchor="t" bIns="31425" lIns="31425" rIns="31425" tIns="3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Why do SEO?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11474" y="810099"/>
            <a:ext cx="7872900" cy="3293700"/>
          </a:xfrm>
          <a:prstGeom prst="rect">
            <a:avLst/>
          </a:prstGeom>
        </p:spPr>
        <p:txBody>
          <a:bodyPr anchorCtr="0" anchor="t" bIns="31425" lIns="31425" rIns="31425" tIns="31425">
            <a:noAutofit/>
          </a:bodyPr>
          <a:lstStyle/>
          <a:p>
            <a:pPr indent="-50800" lvl="0" marL="317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2800">
                <a:solidFill>
                  <a:schemeClr val="dk2"/>
                </a:solidFill>
              </a:rPr>
              <a:t>~200 million people in the US use the Internet</a:t>
            </a:r>
            <a:r>
              <a:rPr baseline="30000" lang="en" sz="2800">
                <a:solidFill>
                  <a:schemeClr val="dk2"/>
                </a:solidFill>
              </a:rPr>
              <a:t>1</a:t>
            </a:r>
          </a:p>
          <a:p>
            <a:pPr indent="-177800" lvl="1" marL="7493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2800">
                <a:solidFill>
                  <a:schemeClr val="dk2"/>
                </a:solidFill>
              </a:rPr>
              <a:t>81% of U.S. adults </a:t>
            </a:r>
          </a:p>
          <a:p>
            <a:pPr indent="-177800" lvl="1" marL="7493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2800">
                <a:solidFill>
                  <a:schemeClr val="dk2"/>
                </a:solidFill>
              </a:rPr>
              <a:t>95% of U.S. teens</a:t>
            </a:r>
          </a:p>
          <a:p>
            <a:pPr indent="-50800" lvl="0" marL="317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2800">
                <a:solidFill>
                  <a:schemeClr val="dk2"/>
                </a:solidFill>
              </a:rPr>
              <a:t>The US submits 19+ Billion queries per month to commercial SE</a:t>
            </a:r>
            <a:r>
              <a:rPr baseline="30000" lang="en" sz="2800">
                <a:solidFill>
                  <a:schemeClr val="dk2"/>
                </a:solidFill>
              </a:rPr>
              <a:t>2</a:t>
            </a:r>
          </a:p>
          <a:p>
            <a:pPr indent="-50800" lvl="0" marL="317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2800">
                <a:solidFill>
                  <a:schemeClr val="dk2"/>
                </a:solidFill>
              </a:rPr>
              <a:t>Google owns 67% of these queries</a:t>
            </a: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None/>
            </a:pPr>
            <a:r>
              <a:rPr baseline="30000" lang="en" sz="1000">
                <a:solidFill>
                  <a:schemeClr val="dk2"/>
                </a:solidFill>
              </a:rPr>
              <a:t>1 </a:t>
            </a:r>
            <a:r>
              <a:rPr lang="en" sz="1000">
                <a:solidFill>
                  <a:schemeClr val="dk2"/>
                </a:solidFill>
              </a:rPr>
              <a:t>Pew Research Center. “What Internet users do online: Pew Research Center’s Internet &amp; American Life Project,” 2012. http://pewinternet.org/Trend-Data-(Adults)/Online-Activites-Total.aspx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None/>
            </a:pPr>
            <a:r>
              <a:rPr baseline="30000" lang="en" sz="1000">
                <a:solidFill>
                  <a:schemeClr val="dk2"/>
                </a:solidFill>
              </a:rPr>
              <a:t>2 </a:t>
            </a:r>
            <a:r>
              <a:rPr lang="en" sz="1000">
                <a:solidFill>
                  <a:schemeClr val="dk2"/>
                </a:solidFill>
              </a:rPr>
              <a:t>comScore. “comScore Releases February 2014 U.S. Search Engine Rankings,” February 18, 2014. http://www.comscore.com/Insights/Press_Releases/2014/2/comScore_Releases_January_2014_US_Search_Engine_Rankings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Project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subTitle"/>
          </p:nvPr>
        </p:nvSpPr>
        <p:spPr>
          <a:xfrm>
            <a:off x="444800" y="2173200"/>
            <a:ext cx="8351999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Designing Your Digital Collections for Web-Scale Search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subTitle"/>
          </p:nvPr>
        </p:nvSpPr>
        <p:spPr>
          <a:xfrm>
            <a:off x="444800" y="2173200"/>
            <a:ext cx="8351999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Designing Your Library Collections for Web-Scale Search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subTitle"/>
          </p:nvPr>
        </p:nvSpPr>
        <p:spPr>
          <a:xfrm>
            <a:off x="456000" y="654900"/>
            <a:ext cx="8351999" cy="7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Modeling best practices for digital collections markup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456000" y="1926000"/>
            <a:ext cx="8351999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Creating metadata routines for web-scale external vocabularies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56000" y="3564000"/>
            <a:ext cx="8351999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Measuring the impact of applying external vocabularies to digital collections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826800" y="480700"/>
            <a:ext cx="7719899" cy="443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A Controlled Experiment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</a:p>
          <a:p>
            <a:pPr indent="-381000" lvl="0" marL="9144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Two collections - 1 optimized, 1 left on its own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Similar content - photos &amp; historical documents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Similar size - Around 800 to 1000 items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Similar date range - Mid 19th to Mid 20th century</a:t>
            </a:r>
          </a:p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Similar topical location - Montana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marL="45720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arc.lib.montana.edu/schultz-0010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arc.lib.montana.edu/brook-0771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