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  <p:sldMasterId id="2147483665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</p:sldIdLst>
  <p:sldSz cx="10160000" cy="7620000"/>
  <p:notesSz cx="7315200" cy="96012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122" y="84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45439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4170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3606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807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6280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9655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1506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9117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3878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4235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06627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5539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21157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19573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702241" y="4309720"/>
            <a:ext cx="5618063" cy="408289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47091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8326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702241" y="4309720"/>
            <a:ext cx="5618063" cy="408289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49228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37966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5395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93261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670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729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8318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702241" y="4309720"/>
            <a:ext cx="5618063" cy="408289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748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86982" tIns="86982" rIns="86982" bIns="86982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6992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702241" y="4309720"/>
            <a:ext cx="5618063" cy="408289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681038"/>
            <a:ext cx="4535487" cy="34020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2680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55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58369" y="4104513"/>
            <a:ext cx="5266943" cy="3888486"/>
          </a:xfrm>
          <a:prstGeom prst="rect">
            <a:avLst/>
          </a:prstGeom>
        </p:spPr>
        <p:txBody>
          <a:bodyPr lIns="86982" tIns="86982" rIns="86982" bIns="86982" anchor="ctr" anchorCtr="0">
            <a:noAutofit/>
          </a:bodyPr>
          <a:lstStyle/>
          <a:p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47700"/>
            <a:ext cx="4319587" cy="32400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861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508000" y="1704975"/>
            <a:ext cx="4489449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508000" y="2416175"/>
            <a:ext cx="4489449" cy="439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5160962" y="1704975"/>
            <a:ext cx="4491037" cy="71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5160962" y="2416175"/>
            <a:ext cx="4491037" cy="439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4241799" cy="457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5156200" y="2200275"/>
            <a:ext cx="4241799" cy="457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803275" y="4895850"/>
            <a:ext cx="8635999" cy="1514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803275" y="3228975"/>
            <a:ext cx="8635999" cy="1666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000"/>
            </a:lvl1pPr>
            <a:lvl2pPr marL="457200" indent="0" rtl="0">
              <a:buFont typeface="Times New Roman"/>
              <a:buNone/>
              <a:defRPr sz="1800"/>
            </a:lvl2pPr>
            <a:lvl3pPr marL="914400" indent="0" rtl="0">
              <a:buFont typeface="Times New Roman"/>
              <a:buNone/>
              <a:defRPr sz="1600"/>
            </a:lvl3pPr>
            <a:lvl4pPr marL="1371600" indent="0" rtl="0">
              <a:buFont typeface="Times New Roman"/>
              <a:buNone/>
              <a:defRPr sz="1400"/>
            </a:lvl4pPr>
            <a:lvl5pPr marL="1828800" indent="0" rtl="0">
              <a:buFont typeface="Times New Roman"/>
              <a:buNone/>
              <a:defRPr sz="1400"/>
            </a:lvl5pPr>
            <a:lvl6pPr marL="2286000" indent="0" rtl="0">
              <a:buFont typeface="Times New Roman"/>
              <a:buNone/>
              <a:defRPr sz="1400"/>
            </a:lvl6pPr>
            <a:lvl7pPr marL="2743200" indent="0" rtl="0">
              <a:buFont typeface="Times New Roman"/>
              <a:buNone/>
              <a:defRPr sz="1400"/>
            </a:lvl7pPr>
            <a:lvl8pPr marL="3200400" indent="0" rtl="0">
              <a:buFont typeface="Times New Roman"/>
              <a:buNone/>
              <a:defRPr sz="1400"/>
            </a:lvl8pPr>
            <a:lvl9pPr marL="3657600" indent="0" rtl="0"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762000" y="2366963"/>
            <a:ext cx="8635999" cy="1633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 rot="5400000">
            <a:off x="5269705" y="2645569"/>
            <a:ext cx="6097588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875505" y="562768"/>
            <a:ext cx="6097588" cy="632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 rot="5400000">
            <a:off x="2793206" y="169068"/>
            <a:ext cx="4573586" cy="8635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990725" y="5334000"/>
            <a:ext cx="6096000" cy="630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1990725" y="681037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1990725" y="5964237"/>
            <a:ext cx="6096000" cy="893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508000" y="303212"/>
            <a:ext cx="3343274" cy="1290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971925" y="303212"/>
            <a:ext cx="5680075" cy="6503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508000" y="1593850"/>
            <a:ext cx="3343274" cy="5213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/>
        </p:nvSpPr>
        <p:spPr>
          <a:xfrm>
            <a:off x="408350" y="403700"/>
            <a:ext cx="9254525" cy="68757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
Responsive Web Design (RWD)</a:t>
            </a:r>
            <a:endParaRPr lang="en-US" sz="4266" dirty="0" smtClean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6FA8DC"/>
                </a:solidFill>
                <a:latin typeface="verdana"/>
                <a:ea typeface="verdana"/>
                <a:cs typeface="verdana"/>
                <a:sym typeface="verdana"/>
              </a:rPr>
              <a:t>A Developer’s Panel</a:t>
            </a:r>
          </a:p>
          <a:p>
            <a:endParaRPr dirty="0" smtClean="0"/>
          </a:p>
          <a:p>
            <a:endParaRPr dirty="0" smtClean="0"/>
          </a:p>
          <a:p>
            <a:pPr rtl="0">
              <a:lnSpc>
                <a:spcPct val="100000"/>
              </a:lnSpc>
              <a:buNone/>
            </a:pPr>
            <a:endParaRPr lang="en-US" sz="2400" dirty="0" smtClean="0">
              <a:solidFill>
                <a:srgbClr val="FFFFFF"/>
              </a:solidFill>
            </a:endParaRPr>
          </a:p>
          <a:p>
            <a:pPr rtl="0">
              <a:lnSpc>
                <a:spcPct val="100000"/>
              </a:lnSpc>
              <a:buNone/>
            </a:pPr>
            <a:endParaRPr lang="en-US" sz="2400" dirty="0" smtClean="0">
              <a:solidFill>
                <a:srgbClr val="FFFFFF"/>
              </a:solidFill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 dirty="0" err="1" smtClean="0">
                <a:solidFill>
                  <a:srgbClr val="FFFFFF"/>
                </a:solidFill>
              </a:rPr>
              <a:t>HandHeld</a:t>
            </a:r>
            <a:r>
              <a:rPr lang="en-US" sz="2400" dirty="0" smtClean="0">
                <a:solidFill>
                  <a:srgbClr val="FFFFFF"/>
                </a:solidFill>
              </a:rPr>
              <a:t> Librarian VIII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June 18</a:t>
            </a:r>
            <a:r>
              <a:rPr lang="en-US" sz="24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2400" dirty="0">
                <a:solidFill>
                  <a:srgbClr val="FFFFFF"/>
                </a:solidFill>
              </a:rPr>
              <a:t>13</a:t>
            </a:r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Jason Clark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of Digital Access &amp; Web Services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Montana State University Librar</a:t>
            </a:r>
            <a:r>
              <a:rPr lang="en-US" sz="2400" dirty="0">
                <a:solidFill>
                  <a:srgbClr val="FFFFFF"/>
                </a:solidFill>
              </a:rPr>
              <a:t>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Define the Breakpoints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 major breaks</a:t>
            </a:r>
          </a:p>
          <a:p>
            <a:endParaRPr/>
          </a:p>
          <a:p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480 / 768 / 1024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Define the Breakpoints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 major media query rules</a:t>
            </a:r>
          </a:p>
          <a:p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&lt; 480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&lt; 768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&gt; 768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 Fluid Grid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Create Flexible Layouts with Relative Sizing</a:t>
            </a:r>
          </a:p>
          <a:p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trike="sng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| 200 px | 300 px | 800 px |</a:t>
            </a:r>
          </a:p>
          <a:p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| 15.38% | 23.07% | 61.5384% |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Box Sizing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913937" cy="56403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how the browser calculates the width of an element to include (or not include) padding, borders, and margins</a:t>
            </a:r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div.doc {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width: 200px;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padding: 0 30px;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-webkit-box-sizing: border-box; 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-moz-box-sizing: border-box;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box-sizing: border-box;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Flexible Images &amp; Media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Adaptive Sizing</a:t>
            </a:r>
          </a:p>
          <a:p>
            <a:endParaRPr/>
          </a:p>
          <a:p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img {width:100%;}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img {max-width:100%;}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Flexible Images &amp; Media ...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58547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Adaptive Sizing</a:t>
            </a:r>
          </a:p>
          <a:p>
            <a:endParaRPr/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&lt;div class="video-container"&gt;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&lt;iframe src="http://player.vimeo.com/video/6284199?title=0&amp;byline=0&amp;portrait=0" width="800" height="450" frameborder="0"&gt;&lt;/iframe&gt;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&lt;/div&gt;</a:t>
            </a:r>
          </a:p>
          <a:p>
            <a:endParaRPr/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.video-container {position:relative;padding-bottom:56.25%;padding-top: 30px;height:0;overflow:hidden;}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.video-container iframe {position:absolute;top:0;left:0;width:100%;height: 100%;}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Ensure Device Screen Size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meta viewport tag in &lt;head&gt;</a:t>
            </a:r>
          </a:p>
          <a:p>
            <a:endParaRPr/>
          </a:p>
          <a:p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name="viewport" content="width=device-width, initial-scale=1"&gt;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Linearize Layout for Mobile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Turn all block level elements into full width to create single column layout</a:t>
            </a:r>
          </a:p>
          <a:p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width -&gt; 100%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Hide Non-Essential Content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57828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 screen sizes shrink, remove elements from view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Apply a </a:t>
            </a:r>
            <a:r>
              <a:rPr lang="en-US" sz="3733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.hide </a:t>
            </a:r>
            <a:r>
              <a:rPr lang="en-US" sz="3733">
                <a:solidFill>
                  <a:srgbClr val="FFFFFF"/>
                </a:solidFill>
              </a:rPr>
              <a:t>class</a:t>
            </a:r>
          </a:p>
          <a:p>
            <a:endParaRPr/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@media screen and (max-width:480) {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.hide {display:none;}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Gotchas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Hidden page weights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 lean with your markup</a:t>
            </a:r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Minify if performance bottleneck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952491" y="685800"/>
            <a:ext cx="8331214" cy="6248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Minification + Optimization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186" cy="5643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Removing unnecessary characters and spacing from code to reduce size, and optimizing the code to improve load times</a:t>
            </a:r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Minify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www.cleancss.com</a:t>
            </a:r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Optim</a:t>
            </a: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ize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csstidyonline.com</a:t>
            </a:r>
          </a:p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stidyonline.com/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Type of Support?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247650" y="1519237"/>
            <a:ext cx="9683750" cy="54149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see "When can I use…" 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80000"/>
              <a:buFont typeface="Courier New"/>
              <a:buChar char="o"/>
            </a:pPr>
            <a:r>
              <a:rPr lang="en-US" sz="3700" b="0" i="0" u="none" strike="noStrike" cap="none" baseline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http://a.deveria.com/caniuse/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Mobile browsers leading the way</a:t>
            </a:r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Modernizr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59722"/>
              <a:buFont typeface="Courier New"/>
              <a:buChar char="o"/>
            </a:pPr>
            <a:r>
              <a:rPr lang="en-US"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http://www.modernizr.com/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HTML5 enabling script 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80000"/>
              <a:buFont typeface="Courier New"/>
              <a:buChar char="o"/>
            </a:pPr>
            <a:r>
              <a:rPr lang="en-US" sz="3700" b="0" i="0" u="none" strike="noStrike" cap="none" baseline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http://remysharp.com/2009/01/07/html5-enabling-script/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Tools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Twitter Bootstrap</a:t>
            </a:r>
          </a:p>
          <a:p>
            <a:pPr marL="914400" marR="0" lvl="1" indent="-39793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twitter.github.io/bootstrap/</a:t>
            </a:r>
          </a:p>
          <a:p>
            <a:endParaRPr/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Responsify </a:t>
            </a:r>
          </a:p>
          <a:p>
            <a:pPr marL="914400" marR="0" lvl="1" indent="-39793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responsify.it/</a:t>
            </a:r>
          </a:p>
          <a:p>
            <a:endParaRPr/>
          </a:p>
          <a:p>
            <a:pPr marL="381000" marR="0" lvl="0" indent="-28786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960 Grid System</a:t>
            </a:r>
          </a:p>
          <a:p>
            <a:pPr marL="914400" marR="0" lvl="1" indent="-39793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http://960.gs/</a:t>
            </a:r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0" y="1524000"/>
            <a:ext cx="9501186" cy="5643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14300" lvl="1" indent="342900" rtl="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100877"/>
              <a:buFont typeface="Arial"/>
              <a:buChar char="•"/>
            </a:pPr>
            <a:r>
              <a:rPr lang="en-US" sz="3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&amp; CSS3 Cheat Sheets</a:t>
            </a:r>
          </a:p>
          <a:p>
            <a:pPr marL="571500" lvl="2" indent="279400" rtl="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80000"/>
              <a:buFont typeface="Courier New"/>
              <a:buChar char="o"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webresourcesdepot.com/html-5-and-css3-cheat-sheets-collection/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Boilerplate </a:t>
            </a:r>
          </a:p>
          <a:p>
            <a:pPr marL="514350" marR="0" lvl="2" indent="3365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lang="en-US" sz="33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http://html5boilerplate.com/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HTML5rocks</a:t>
            </a:r>
          </a:p>
          <a:p>
            <a:pPr marL="514350" marR="0" lvl="2" indent="3365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0000"/>
              <a:buFont typeface="Courier New"/>
              <a:buChar char="o"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html5rocks.com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Please</a:t>
            </a:r>
          </a:p>
          <a:p>
            <a:pPr marL="514350" marR="0" lvl="2" indent="3365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0000"/>
              <a:buFont typeface="Courier New"/>
              <a:buChar char="o"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html5please.com/#use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Next version of RWD = </a:t>
            </a: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Flexbox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186" cy="58689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flexible box model?</a:t>
            </a:r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body&gt;div#main {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-webkit-flexbox; 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-moz-flexbox;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-ms-flexbox;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-o-flexbox;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height: 500px;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padding: 1em;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background-color: gray;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ctrTitle"/>
          </p:nvPr>
        </p:nvSpPr>
        <p:spPr>
          <a:xfrm>
            <a:off x="755650" y="2133600"/>
            <a:ext cx="8437562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53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Live RWD redesign</a:t>
            </a: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subTitle" idx="1"/>
          </p:nvPr>
        </p:nvSpPr>
        <p:spPr>
          <a:xfrm>
            <a:off x="1673225" y="3549650"/>
            <a:ext cx="7577136" cy="611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lang="en-US" sz="350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Taking off the training wheels</a:t>
            </a:r>
            <a:r>
              <a:rPr lang="en-US" sz="3500" b="0" i="0" u="none" strike="noStrike" cap="none" baseline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....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/>
        </p:nvSpPr>
        <p:spPr>
          <a:xfrm>
            <a:off x="2483400" y="83985"/>
            <a:ext cx="5175157" cy="74479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ctrTitle"/>
          </p:nvPr>
        </p:nvSpPr>
        <p:spPr>
          <a:xfrm>
            <a:off x="755650" y="2133600"/>
            <a:ext cx="8437562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53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Questions? </a:t>
            </a: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type="subTitle" idx="1"/>
          </p:nvPr>
        </p:nvSpPr>
        <p:spPr>
          <a:xfrm>
            <a:off x="1674811" y="3544887"/>
            <a:ext cx="7916861" cy="156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lang="en-US" sz="3500" b="0" i="0" u="none" strike="noStrike" cap="none" baseline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twitter.com/jaclark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lang="en-US" sz="3500" b="0" i="0" u="none" strike="noStrike" cap="none" baseline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www.lib.montana.edu/~jason/talks.php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pinboard.in tag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525" cy="4961125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pinboard.in/u:jasonclark/t:rwd/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47650" y="304800"/>
            <a:ext cx="9664700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twitter </a:t>
            </a:r>
            <a:r>
              <a:rPr lang="en-US" sz="4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as channel (#hashtag)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246062" y="1519237"/>
            <a:ext cx="9710736" cy="48863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59375"/>
              <a:buFont typeface="Times New Roman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</a:p>
          <a:p>
            <a:endParaRPr dirty="0"/>
          </a:p>
          <a:p>
            <a:pPr marL="114300" marR="0" lvl="1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60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@</a:t>
            </a:r>
            <a:r>
              <a:rPr lang="en-US" sz="6000" dirty="0" err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jaclark</a:t>
            </a:r>
            <a:r>
              <a:rPr lang="en-US" sz="6000" b="0" i="0" u="none" strike="noStrike" cap="none" baseline="0" dirty="0" smtClean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6000" dirty="0" smtClean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#</a:t>
            </a:r>
            <a:r>
              <a:rPr lang="en-US" sz="6000" dirty="0" err="1" smtClean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hhlib</a:t>
            </a:r>
            <a:endParaRPr lang="en-US" sz="6000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79400" y="6858000"/>
            <a:ext cx="9450387" cy="5381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http://www.w3.org/History/19921103-hypertext/hypertext/WWW/Link.html</a:t>
            </a:r>
          </a:p>
        </p:txBody>
      </p:sp>
      <p:sp>
        <p:nvSpPr>
          <p:cNvPr id="98" name="Shape 98"/>
          <p:cNvSpPr/>
          <p:nvPr/>
        </p:nvSpPr>
        <p:spPr>
          <a:xfrm>
            <a:off x="736600" y="4114800"/>
            <a:ext cx="8610600" cy="13922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9" name="Shape 99"/>
          <p:cNvSpPr/>
          <p:nvPr/>
        </p:nvSpPr>
        <p:spPr>
          <a:xfrm>
            <a:off x="736600" y="457200"/>
            <a:ext cx="8559800" cy="28956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6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lvl="0" rtl="0">
              <a:lnSpc>
                <a:spcPct val="100000"/>
              </a:lnSpc>
              <a:buNone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design = 3 techniques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04300" y="1519975"/>
            <a:ext cx="9410400" cy="49610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39793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</a:t>
            </a:r>
          </a:p>
          <a:p>
            <a:endParaRPr/>
          </a:p>
          <a:p>
            <a:pPr marL="457200" marR="0" lvl="0" indent="-39793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Fluid Grid</a:t>
            </a:r>
          </a:p>
          <a:p>
            <a:endParaRPr/>
          </a:p>
          <a:p>
            <a:pPr marL="457200" marR="0" lvl="0" indent="-39793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lang="en-US" sz="37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Flexible Images or Media Objects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RWD</a:t>
            </a: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Working Examples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710736" cy="5643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Mobile Feed Widget</a:t>
            </a:r>
          </a:p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www.lib.montana.edu/~jason/files/html5-mobile-feed/</a:t>
            </a:r>
          </a:p>
          <a:p>
            <a:endParaRPr/>
          </a:p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Mobilize Your Site with CSS (Responsive Design)</a:t>
            </a:r>
          </a:p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www.lib.montana.edu/~jason/files/responsive-design/</a:t>
            </a:r>
          </a:p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www.lib.montana.edu/~jason/files/responsive-design.zip</a:t>
            </a:r>
          </a:p>
          <a:p>
            <a:endParaRPr/>
          </a:p>
          <a:p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earn more by viewing source</a:t>
            </a:r>
            <a:r>
              <a:rPr lang="en-US" sz="3000"/>
              <a:t> 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en-US" sz="3000"/>
              <a:t> 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Download from jasonclark.info </a:t>
            </a:r>
            <a:r>
              <a:rPr lang="en-US"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r>
              <a:rPr lang="en-US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github.com/jasonclark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186" cy="5643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switch stylesheets based on width and height of viewport</a:t>
            </a:r>
          </a:p>
          <a:p>
            <a:pPr marL="342900" marR="0" lvl="0" indent="-3619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same content, new view depending on device</a:t>
            </a:r>
          </a:p>
          <a:p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@media screen and (max-device-width:480px) {… mobile styles here… }</a:t>
            </a:r>
          </a:p>
          <a:p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* note “em” measurements based on base sizing of main body font are becoming standard (not pixels)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231775" y="288925"/>
            <a:ext cx="9659937" cy="909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8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 in Action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246062" y="1522412"/>
            <a:ext cx="9501186" cy="5643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11430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&lt;link rel="stylesheet" type="text/css” media="screen and (max-device-width:480px) and (resolution: 163dpi)” href="shetland.css" /&gt;</a:t>
            </a:r>
          </a:p>
          <a:p>
            <a:endParaRPr/>
          </a:p>
          <a:p>
            <a:endParaRPr/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7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Web Design, Ethan Marcotte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http://www.alistapart.com/articles/responsive-web-design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575</Words>
  <Application>Microsoft Office PowerPoint</Application>
  <PresentationFormat>Custom</PresentationFormat>
  <Paragraphs>172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Arial</vt:lpstr>
      <vt:lpstr>Courier New</vt:lpstr>
      <vt:lpstr>Times New Roman</vt:lpstr>
      <vt:lpstr>Verdana</vt:lpstr>
      <vt:lpstr>Verdana</vt:lpstr>
      <vt:lpstr/>
      <vt:lpstr/>
      <vt:lpstr>PowerPoint Presentation</vt:lpstr>
      <vt:lpstr>PowerPoint Presentation</vt:lpstr>
      <vt:lpstr>pinboard.in tag</vt:lpstr>
      <vt:lpstr>twitter as channel (#hashtag)</vt:lpstr>
      <vt:lpstr>PowerPoint Presentation</vt:lpstr>
      <vt:lpstr>Responsive design = 3 techniques</vt:lpstr>
      <vt:lpstr>RWD Working Examples</vt:lpstr>
      <vt:lpstr>Media Queries</vt:lpstr>
      <vt:lpstr>Media Queries in Action</vt:lpstr>
      <vt:lpstr>Define the Breakpoints</vt:lpstr>
      <vt:lpstr>Define the Breakpoints</vt:lpstr>
      <vt:lpstr>A Fluid Grid</vt:lpstr>
      <vt:lpstr>Box Sizing</vt:lpstr>
      <vt:lpstr>Flexible Images &amp; Media</vt:lpstr>
      <vt:lpstr>Flexible Images &amp; Media ...</vt:lpstr>
      <vt:lpstr>Ensure Device Screen Size</vt:lpstr>
      <vt:lpstr>Linearize Layout for Mobile</vt:lpstr>
      <vt:lpstr>Hide Non-Essential Content</vt:lpstr>
      <vt:lpstr>RWD Gotchas</vt:lpstr>
      <vt:lpstr>Minification + Optimization</vt:lpstr>
      <vt:lpstr>What Type of Support?</vt:lpstr>
      <vt:lpstr>RWD Tools</vt:lpstr>
      <vt:lpstr>Resources</vt:lpstr>
      <vt:lpstr>Next version of RWD = Flexbox</vt:lpstr>
      <vt:lpstr>Live RWD redesign </vt:lpstr>
      <vt:lpstr>PowerPoint Presentation</vt:lpstr>
      <vt:lpstr>Questions? 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</dc:creator>
  <cp:lastModifiedBy>jason</cp:lastModifiedBy>
  <cp:revision>3</cp:revision>
  <cp:lastPrinted>2013-06-19T17:29:25Z</cp:lastPrinted>
  <dcterms:created xsi:type="dcterms:W3CDTF">2013-06-17T23:03:14Z</dcterms:created>
  <dcterms:modified xsi:type="dcterms:W3CDTF">2013-06-19T17:29:48Z</dcterms:modified>
</cp:coreProperties>
</file>