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27.xml" ContentType="application/vnd.openxmlformats-officedocument.presentationml.slide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95" r:id="rId3"/>
    <p:sldId id="302" r:id="rId4"/>
    <p:sldId id="257" r:id="rId5"/>
    <p:sldId id="269" r:id="rId6"/>
    <p:sldId id="266" r:id="rId7"/>
    <p:sldId id="310" r:id="rId8"/>
    <p:sldId id="304" r:id="rId9"/>
    <p:sldId id="291" r:id="rId10"/>
    <p:sldId id="292" r:id="rId11"/>
    <p:sldId id="308" r:id="rId12"/>
    <p:sldId id="309" r:id="rId13"/>
    <p:sldId id="305" r:id="rId14"/>
    <p:sldId id="306" r:id="rId15"/>
    <p:sldId id="288" r:id="rId16"/>
    <p:sldId id="307" r:id="rId17"/>
    <p:sldId id="267" r:id="rId18"/>
    <p:sldId id="286" r:id="rId19"/>
    <p:sldId id="268" r:id="rId20"/>
    <p:sldId id="298" r:id="rId21"/>
    <p:sldId id="274" r:id="rId22"/>
    <p:sldId id="300" r:id="rId23"/>
    <p:sldId id="275" r:id="rId24"/>
    <p:sldId id="301" r:id="rId25"/>
    <p:sldId id="303" r:id="rId26"/>
    <p:sldId id="279" r:id="rId27"/>
    <p:sldId id="283" r:id="rId28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7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2302B-A19A-8240-9600-4F61F097D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41E3B-04D4-CA47-846D-FC3954398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47443-A44C-2F49-B7DD-6C8216E88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FECE4-52AA-7B4B-9DE4-557583C5B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836A6-AC39-F74D-80D9-BA47E44C4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E130-173A-9F42-B6F7-949A20BEB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BE479-8C66-ED42-841A-AB4E743E9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52B63-4187-8A4D-A9D4-D51026712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A51D0-BBB4-D942-974B-88E35B6D4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71289-B04F-7B4C-86D6-B28AA576A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3AA08-38F5-0B4C-B0AC-1305054A0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360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360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2138"/>
            <a:ext cx="21177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61571F6-EB0E-EA42-B7F6-F5D8C6338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50838" y="403225"/>
            <a:ext cx="9293225" cy="526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4300">
                <a:solidFill>
                  <a:srgbClr val="FFFFFF"/>
                </a:solidFill>
                <a:latin typeface="Verdana" charset="0"/>
              </a:rPr>
              <a:t>Building Web Applications with HTML5, CSS3, and Javascript:</a:t>
            </a:r>
            <a:endParaRPr lang="en-US" sz="4400"/>
          </a:p>
          <a:p>
            <a:pPr>
              <a:lnSpc>
                <a:spcPct val="95000"/>
              </a:lnSpc>
            </a:pPr>
            <a:r>
              <a:rPr lang="en-US" sz="3200">
                <a:solidFill>
                  <a:srgbClr val="6FA8DC"/>
                </a:solidFill>
                <a:latin typeface="Verdana" charset="0"/>
              </a:rPr>
              <a:t>An Introduction to HTML5</a:t>
            </a:r>
            <a:endParaRPr lang="en-US" sz="4400"/>
          </a:p>
          <a:p>
            <a:pPr>
              <a:lnSpc>
                <a:spcPct val="95000"/>
              </a:lnSpc>
            </a:pPr>
            <a:endParaRPr lang="en-US" sz="2600">
              <a:solidFill>
                <a:srgbClr val="FFFFFF"/>
              </a:solidFill>
              <a:latin typeface="Arial" charset="0"/>
            </a:endParaRPr>
          </a:p>
          <a:p>
            <a:pPr>
              <a:lnSpc>
                <a:spcPct val="95000"/>
              </a:lnSpc>
            </a:pPr>
            <a:endParaRPr lang="en-US">
              <a:solidFill>
                <a:srgbClr val="FFFFFF"/>
              </a:solidFill>
              <a:latin typeface="Arial" charset="0"/>
            </a:endParaRPr>
          </a:p>
          <a:p>
            <a:pPr>
              <a:lnSpc>
                <a:spcPct val="95000"/>
              </a:lnSpc>
            </a:pPr>
            <a:endParaRPr lang="en-US">
              <a:solidFill>
                <a:srgbClr val="FFFFFF"/>
              </a:solidFill>
              <a:latin typeface="Arial" charset="0"/>
            </a:endParaRPr>
          </a:p>
          <a:p>
            <a:pPr>
              <a:lnSpc>
                <a:spcPct val="95000"/>
              </a:lnSpc>
            </a:pPr>
            <a:endParaRPr lang="en-US">
              <a:solidFill>
                <a:srgbClr val="FFFFFF"/>
              </a:solidFill>
              <a:latin typeface="Arial" charset="0"/>
            </a:endParaRPr>
          </a:p>
          <a:p>
            <a:pPr>
              <a:lnSpc>
                <a:spcPct val="95000"/>
              </a:lnSpc>
            </a:pPr>
            <a:endParaRPr lang="en-US">
              <a:solidFill>
                <a:srgbClr val="FFFFFF"/>
              </a:solidFill>
              <a:latin typeface="Arial" charset="0"/>
            </a:endParaRPr>
          </a:p>
          <a:p>
            <a:pPr>
              <a:lnSpc>
                <a:spcPct val="95000"/>
              </a:lnSpc>
            </a:pPr>
            <a:endParaRPr lang="en-US">
              <a:solidFill>
                <a:srgbClr val="FFFFFF"/>
              </a:solidFill>
              <a:latin typeface="Arial" charset="0"/>
            </a:endParaRPr>
          </a:p>
          <a:p>
            <a:pPr>
              <a:lnSpc>
                <a:spcPct val="95000"/>
              </a:lnSpc>
            </a:pPr>
            <a:endParaRPr lang="en-US">
              <a:solidFill>
                <a:srgbClr val="FFFFFF"/>
              </a:solidFill>
              <a:latin typeface="Arial" charset="0"/>
            </a:endParaRPr>
          </a:p>
          <a:p>
            <a:pPr>
              <a:lnSpc>
                <a:spcPct val="95000"/>
              </a:lnSpc>
            </a:pPr>
            <a:r>
              <a:rPr lang="en-US">
                <a:solidFill>
                  <a:srgbClr val="FFFFFF"/>
                </a:solidFill>
                <a:latin typeface="Arial" charset="0"/>
              </a:rPr>
              <a:t>Jason Clark</a:t>
            </a:r>
            <a:endParaRPr lang="en-US"/>
          </a:p>
          <a:p>
            <a:pPr>
              <a:lnSpc>
                <a:spcPct val="95000"/>
              </a:lnSpc>
            </a:pPr>
            <a:r>
              <a:rPr lang="en-US">
                <a:solidFill>
                  <a:srgbClr val="FFFFFF"/>
                </a:solidFill>
                <a:latin typeface="Arial" charset="0"/>
              </a:rPr>
              <a:t>Head of Digital Access &amp; Web Services</a:t>
            </a:r>
            <a:endParaRPr lang="en-US"/>
          </a:p>
          <a:p>
            <a:pPr>
              <a:lnSpc>
                <a:spcPct val="95000"/>
              </a:lnSpc>
            </a:pPr>
            <a:r>
              <a:rPr lang="en-US">
                <a:solidFill>
                  <a:srgbClr val="FFFFFF"/>
                </a:solidFill>
                <a:latin typeface="Arial" charset="0"/>
              </a:rPr>
              <a:t>Montana State University Libraries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Arial" charset="0"/>
              </a:rPr>
              <a:t>History API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Preserve the state of the page</a:t>
            </a:r>
            <a:endParaRPr lang="en-US" smtClean="0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Enabling back button in client-side scripts</a:t>
            </a:r>
            <a:endParaRPr lang="en-US" sz="370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Arial" charset="0"/>
              </a:rPr>
              <a:t>Fullscreen API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Remove browser chrome 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“Turn off the lights”</a:t>
            </a:r>
            <a:endParaRPr lang="en-US" smtClean="0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function launchFullScreen(element) {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  if(element.requestFullScreen) {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    element.requestFullScreen();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  }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}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mtClean="0">
              <a:solidFill>
                <a:srgbClr val="FFFF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&lt;button onclick="launchFullscreen(document.documentElement);"&gt;Go Fullscreen&lt;/button&gt;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Arial" charset="0"/>
              </a:rPr>
              <a:t>Device APIs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Allows access to video and audio input, e.g., from a webcam or microphone.</a:t>
            </a:r>
            <a:endParaRPr lang="en-US" smtClean="0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70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getUserMedia()</a:t>
            </a:r>
            <a:endParaRPr lang="en-US" sz="3700">
              <a:solidFill>
                <a:srgbClr val="FFFF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Arial" charset="0"/>
              </a:rPr>
              <a:t>Page Visibility API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Check the active state of the page</a:t>
            </a:r>
            <a:endParaRPr lang="en-US" smtClean="0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React to changes in use of a page</a:t>
            </a:r>
          </a:p>
          <a:p>
            <a:pPr marL="857250" lvl="2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</a:pPr>
            <a:r>
              <a:rPr lang="en-US" sz="3300" smtClean="0">
                <a:solidFill>
                  <a:srgbClr val="FFFFFF"/>
                </a:solidFill>
                <a:latin typeface="Arial" charset="0"/>
              </a:rPr>
              <a:t>Stop polling for data</a:t>
            </a:r>
          </a:p>
          <a:p>
            <a:pPr marL="857250" lvl="2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</a:pPr>
            <a:r>
              <a:rPr lang="en-US" sz="3300" smtClean="0">
                <a:solidFill>
                  <a:srgbClr val="FFFFFF"/>
                </a:solidFill>
                <a:latin typeface="Arial" charset="0"/>
              </a:rPr>
              <a:t>Pause a video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70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document.hidden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70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document.visibilityState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70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visibilitychange Event</a:t>
            </a:r>
            <a:endParaRPr lang="en-US" sz="3700">
              <a:solidFill>
                <a:srgbClr val="FFFF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Arial" charset="0"/>
              </a:rPr>
              <a:t>Notifications API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60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Display notifications to the user for given event or interactions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60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New emails, tweets or calendar events…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70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if (window.webkitNotifications)</a:t>
            </a:r>
            <a:endParaRPr lang="en-US" sz="3700">
              <a:solidFill>
                <a:srgbClr val="FFFF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Arial" charset="0"/>
              </a:rPr>
              <a:t>Storage APIs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Keep files</a:t>
            </a:r>
            <a:endParaRPr lang="en-US" smtClean="0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Store keys/values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Local databases</a:t>
            </a:r>
            <a:endParaRPr lang="en-US" sz="370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Arial" charset="0"/>
              </a:rPr>
              <a:t>sessionStorage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>
                <a:solidFill>
                  <a:srgbClr val="FFFFFF"/>
                </a:solidFill>
                <a:latin typeface="Arial" charset="0"/>
              </a:rPr>
              <a:t>mega COOKIE</a:t>
            </a:r>
            <a:endParaRPr lang="en-US" smtClean="0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Stores key/value pairs while page is open</a:t>
            </a:r>
            <a:endParaRPr lang="en-US" sz="370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Arial" charset="0"/>
              </a:rPr>
              <a:t>localStorage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>
                <a:solidFill>
                  <a:srgbClr val="FFFFFF"/>
                </a:solidFill>
                <a:latin typeface="Arial" charset="0"/>
              </a:rPr>
              <a:t>mega COOKIE</a:t>
            </a:r>
            <a:endParaRPr lang="en-US" smtClean="0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Stores key/value pairs that persist after page and browser are closed</a:t>
            </a:r>
            <a:endParaRPr lang="en-US" sz="370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5" descr="Screen shot 2011-09-10 at 11.41.29 PM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8" y="0"/>
            <a:ext cx="9432925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>
                <a:solidFill>
                  <a:srgbClr val="FFFFFF"/>
                </a:solidFill>
                <a:latin typeface="Arial" charset="0"/>
              </a:rPr>
              <a:t>Offline Storage – Cache Manifest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868987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Work </a:t>
            </a:r>
            <a:r>
              <a:rPr lang="en-US" sz="3700">
                <a:solidFill>
                  <a:srgbClr val="FFFFFF"/>
                </a:solidFill>
                <a:latin typeface="Arial" charset="0"/>
              </a:rPr>
              <a:t>without a </a:t>
            </a: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connection</a:t>
            </a:r>
          </a:p>
          <a:p>
            <a:pPr marL="1028700" lvl="2" indent="-5143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Times New Roman" charset="0"/>
              <a:buAutoNum type="arabicPeriod"/>
            </a:pPr>
            <a:r>
              <a:rPr lang="en-US" sz="3300" smtClean="0">
                <a:solidFill>
                  <a:srgbClr val="FFFFFF"/>
                </a:solidFill>
                <a:latin typeface="Arial" charset="0"/>
              </a:rPr>
              <a:t>Create cache manifest file</a:t>
            </a:r>
          </a:p>
          <a:p>
            <a:pPr marL="1028700" lvl="2" indent="-5143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Times New Roman" charset="0"/>
              <a:buAutoNum type="arabicPeriod"/>
            </a:pPr>
            <a:r>
              <a:rPr lang="en-US" sz="3300" smtClean="0">
                <a:solidFill>
                  <a:srgbClr val="FFFFFF"/>
                </a:solidFill>
                <a:latin typeface="Arial" charset="0"/>
              </a:rPr>
              <a:t>Set server to allow for manifest file type</a:t>
            </a:r>
          </a:p>
          <a:p>
            <a:pPr marL="1028700" lvl="2" indent="-5143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Times New Roman" charset="0"/>
              <a:buAutoNum type="arabicPeriod"/>
            </a:pPr>
            <a:r>
              <a:rPr lang="en-US" sz="3300" smtClean="0">
                <a:solidFill>
                  <a:srgbClr val="FFFFFF"/>
                </a:solidFill>
                <a:latin typeface="Arial" charset="0"/>
              </a:rPr>
              <a:t>Link to manifest file in HTML &lt;head&gt;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200" smtClean="0">
              <a:solidFill>
                <a:srgbClr val="FFFF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20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CACHE MANIFEST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20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#store the files below 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20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index.html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20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styles.css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20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images/logo.png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20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Scripts/global.js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Verdana" charset="0"/>
              </a:rPr>
              <a:t>pinboard.in #tag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19238"/>
            <a:ext cx="9710737" cy="4886325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4000" smtClean="0">
              <a:solidFill>
                <a:srgbClr val="FFFFFF"/>
              </a:solidFill>
              <a:latin typeface="Verdana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900" smtClean="0">
                <a:solidFill>
                  <a:srgbClr val="FFFFFF"/>
                </a:solidFill>
                <a:latin typeface="Verdana" charset="0"/>
              </a:rPr>
              <a:t>pinboard.in/u:jasonclark/t:lita-html5/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Arial" charset="0"/>
              </a:rPr>
              <a:t>Offline Storage - IndexedDB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My browser can haz database!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Simple key/value store within browser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Up to 5 MB of data storage</a:t>
            </a:r>
            <a:endParaRPr lang="en-US" sz="3300" smtClean="0">
              <a:solidFill>
                <a:srgbClr val="FFFFFF"/>
              </a:solidFill>
              <a:latin typeface="Arial" charset="0"/>
            </a:endParaRPr>
          </a:p>
          <a:p>
            <a:pPr marL="857250" lvl="2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</a:pPr>
            <a:r>
              <a:rPr lang="en-US" sz="3300" smtClean="0">
                <a:solidFill>
                  <a:srgbClr val="FFFFFF"/>
                </a:solidFill>
                <a:latin typeface="Arial" charset="0"/>
              </a:rPr>
              <a:t>W3C discontinued Web SQL Database spec</a:t>
            </a:r>
            <a:endParaRPr lang="en-US" sz="330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55650" y="2133600"/>
            <a:ext cx="8437563" cy="12192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5300">
                <a:solidFill>
                  <a:srgbClr val="FFFFFF"/>
                </a:solidFill>
                <a:latin typeface="Arial" charset="0"/>
              </a:rPr>
              <a:t>Demos &amp; Examples</a:t>
            </a:r>
            <a:r>
              <a:rPr lang="en-US" sz="4800">
                <a:solidFill>
                  <a:srgbClr val="FFFFFF"/>
                </a:solidFill>
                <a:latin typeface="Arial" charset="0"/>
              </a:rPr>
              <a:t> 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73225" y="3549650"/>
            <a:ext cx="7577138" cy="611188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3500">
                <a:solidFill>
                  <a:srgbClr val="3D85C6"/>
                </a:solidFill>
                <a:latin typeface="Arial" charset="0"/>
              </a:rPr>
              <a:t>It's your call....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008813"/>
            <a:ext cx="10160000" cy="611187"/>
          </a:xfrm>
        </p:spPr>
        <p:txBody>
          <a:bodyPr lIns="0" tIns="0" rIns="0" bIns="0"/>
          <a:lstStyle/>
          <a:p>
            <a:pPr marL="457200" lvl="1" indent="-342900" algn="ctr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21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html5-demos.appspot.com/static/getusermedia/photobooth.html</a:t>
            </a:r>
          </a:p>
        </p:txBody>
      </p:sp>
      <p:pic>
        <p:nvPicPr>
          <p:cNvPr id="33795" name="Picture 3" descr="device-api-photobooth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0160000" cy="656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>
                <a:solidFill>
                  <a:srgbClr val="FFFFFF"/>
                </a:solidFill>
                <a:latin typeface="Verdana" charset="0"/>
              </a:rPr>
              <a:t>Demos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Other </a:t>
            </a:r>
            <a:r>
              <a:rPr lang="en-US" sz="3700">
                <a:solidFill>
                  <a:srgbClr val="FFFFFF"/>
                </a:solidFill>
                <a:latin typeface="Arial" charset="0"/>
              </a:rPr>
              <a:t>possible examples: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3200">
                <a:solidFill>
                  <a:srgbClr val="FFFFFF"/>
                </a:solidFill>
                <a:latin typeface="Arial" charset="0"/>
              </a:rPr>
              <a:t>geolocation</a:t>
            </a:r>
            <a:endParaRPr lang="en-US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3200" smtClean="0">
                <a:solidFill>
                  <a:srgbClr val="FFFFFF"/>
                </a:solidFill>
                <a:latin typeface="Arial" charset="0"/>
              </a:rPr>
              <a:t>localStorage</a:t>
            </a:r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</a:pPr>
            <a:r>
              <a:rPr lang="en-US" sz="3200" smtClean="0">
                <a:solidFill>
                  <a:srgbClr val="FFFFFF"/>
                </a:solidFill>
                <a:latin typeface="Arial" charset="0"/>
              </a:rPr>
              <a:t>IndexedDB</a:t>
            </a:r>
            <a:endParaRPr lang="en-US" sz="320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Verdana" charset="0"/>
              </a:rPr>
              <a:t>Resources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956800" cy="5643563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  <a:defRPr/>
            </a:pPr>
            <a:r>
              <a:rPr lang="en-US" sz="3700" dirty="0" smtClean="0">
                <a:solidFill>
                  <a:srgbClr val="FFFFFF"/>
                </a:solidFill>
                <a:latin typeface="Arial" charset="0"/>
              </a:rPr>
              <a:t>WHATWG HTML5 for Developers</a:t>
            </a:r>
          </a:p>
          <a:p>
            <a:pPr marL="857250" lvl="2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Courier New"/>
              <a:buChar char="o"/>
              <a:defRPr/>
            </a:pPr>
            <a:r>
              <a:rPr lang="en-US" sz="3200" dirty="0" smtClean="0">
                <a:solidFill>
                  <a:srgbClr val="FFFFFF"/>
                </a:solidFill>
                <a:latin typeface="Arial" charset="0"/>
              </a:rPr>
              <a:t>http://</a:t>
            </a:r>
            <a:r>
              <a:rPr lang="en-US" sz="3200" dirty="0" err="1" smtClean="0">
                <a:solidFill>
                  <a:srgbClr val="FFFFFF"/>
                </a:solidFill>
                <a:latin typeface="Arial" charset="0"/>
              </a:rPr>
              <a:t>developers.whatwg.org</a:t>
            </a:r>
            <a:r>
              <a:rPr lang="en-US" sz="3200" dirty="0" smtClean="0">
                <a:solidFill>
                  <a:srgbClr val="FFFFFF"/>
                </a:solidFill>
                <a:latin typeface="Arial" charset="0"/>
              </a:rPr>
              <a:t>/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  <a:defRPr/>
            </a:pPr>
            <a:endParaRPr lang="en-US" sz="3700" dirty="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  <a:defRPr/>
            </a:pPr>
            <a:r>
              <a:rPr lang="en-US" sz="3700" dirty="0" smtClean="0">
                <a:solidFill>
                  <a:srgbClr val="FFFFFF"/>
                </a:solidFill>
                <a:latin typeface="Arial" charset="0"/>
              </a:rPr>
              <a:t>HTML5: Mozilla Developer Network</a:t>
            </a:r>
            <a:endParaRPr lang="en-US" dirty="0" smtClean="0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  <a:defRPr/>
            </a:pPr>
            <a:r>
              <a:rPr lang="en-US" sz="2800" dirty="0" smtClean="0">
                <a:solidFill>
                  <a:srgbClr val="FFFFFF"/>
                </a:solidFill>
                <a:latin typeface="Arial"/>
                <a:cs typeface="Arial"/>
              </a:rPr>
              <a:t>https://developer.mozilla.org/en-US/docs/HTML/HTML5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  <a:defRPr/>
            </a:pPr>
            <a:endParaRPr lang="en-US" sz="3700" dirty="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  <a:defRPr/>
            </a:pPr>
            <a:r>
              <a:rPr lang="en-US" sz="3700" dirty="0" smtClean="0">
                <a:solidFill>
                  <a:srgbClr val="FFFFFF"/>
                </a:solidFill>
                <a:latin typeface="Arial" charset="0"/>
              </a:rPr>
              <a:t>Dive into HTML5</a:t>
            </a:r>
            <a:endParaRPr lang="en-US" dirty="0" smtClean="0"/>
          </a:p>
          <a:p>
            <a:pPr marL="857250" lvl="2" indent="-2857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SzPct val="80000"/>
              <a:buFont typeface="Courier New" charset="0"/>
              <a:buChar char="o"/>
              <a:defRPr/>
            </a:pPr>
            <a:r>
              <a:rPr lang="en-US" sz="3200" dirty="0" smtClean="0">
                <a:solidFill>
                  <a:srgbClr val="FFFFFF"/>
                </a:solidFill>
                <a:latin typeface="Arial" charset="0"/>
              </a:rPr>
              <a:t>http://diveintohtml5.info/</a:t>
            </a:r>
            <a:endParaRPr lang="en-US" sz="3200" dirty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Verdana" charset="0"/>
              </a:rPr>
              <a:t>Assignment 3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501188" cy="5643563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  <a:defRPr/>
            </a:pPr>
            <a:r>
              <a:rPr lang="en-US" sz="3700" dirty="0" smtClean="0">
                <a:solidFill>
                  <a:srgbClr val="FFFFFF"/>
                </a:solidFill>
                <a:latin typeface="Arial" charset="0"/>
              </a:rPr>
              <a:t>Take your HTML5 Javascript template</a:t>
            </a:r>
          </a:p>
          <a:p>
            <a:pPr marL="857250" lvl="2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defRPr/>
            </a:pPr>
            <a:r>
              <a:rPr lang="en-US" sz="2800" dirty="0" smtClean="0">
                <a:solidFill>
                  <a:srgbClr val="FFFFFF"/>
                </a:solidFill>
                <a:latin typeface="Arial" charset="0"/>
              </a:rPr>
              <a:t>http://www.lib.montana.edu/~jason/files/html5-mobile-feed/template.js 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  <a:defRPr/>
            </a:pPr>
            <a:endParaRPr lang="en-US" sz="3700" dirty="0" smtClean="0">
              <a:solidFill>
                <a:srgbClr val="FFFFFF"/>
              </a:solidFill>
              <a:latin typeface="Arial" charset="0"/>
            </a:endParaRPr>
          </a:p>
          <a:p>
            <a:pPr marL="1257300" lvl="2" indent="-7429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+mj-lt"/>
              <a:buAutoNum type="arabicPeriod"/>
              <a:defRPr/>
            </a:pPr>
            <a:r>
              <a:rPr lang="en-US" sz="3300" dirty="0" smtClean="0">
                <a:solidFill>
                  <a:srgbClr val="FFFFFF"/>
                </a:solidFill>
                <a:latin typeface="Arial" charset="0"/>
              </a:rPr>
              <a:t>Add section page views</a:t>
            </a:r>
          </a:p>
          <a:p>
            <a:pPr marL="1257300" lvl="2" indent="-7429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+mj-lt"/>
              <a:buAutoNum type="arabicPeriod"/>
              <a:defRPr/>
            </a:pPr>
            <a:r>
              <a:rPr lang="en-US" sz="3300" dirty="0" smtClean="0">
                <a:solidFill>
                  <a:srgbClr val="FFFFFF"/>
                </a:solidFill>
                <a:latin typeface="Arial" charset="0"/>
              </a:rPr>
              <a:t>Add feed parse/display for second page view</a:t>
            </a:r>
          </a:p>
          <a:p>
            <a:pPr marL="1257300" lvl="2" indent="-74295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 typeface="+mj-lt"/>
              <a:buAutoNum type="arabicPeriod"/>
              <a:defRPr/>
            </a:pPr>
            <a:r>
              <a:rPr lang="en-US" sz="3300" dirty="0" smtClean="0">
                <a:solidFill>
                  <a:srgbClr val="FFFFFF"/>
                </a:solidFill>
                <a:latin typeface="Arial" charset="0"/>
              </a:rPr>
              <a:t>Add geolocation showing coordinates on one of the other page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55650" y="2133600"/>
            <a:ext cx="8437563" cy="12192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5300">
                <a:solidFill>
                  <a:srgbClr val="FFFFFF"/>
                </a:solidFill>
                <a:latin typeface="Arial" charset="0"/>
              </a:rPr>
              <a:t>Questions? </a:t>
            </a:r>
            <a:r>
              <a:rPr lang="en-US" sz="4800">
                <a:solidFill>
                  <a:srgbClr val="FFFFFF"/>
                </a:solidFill>
                <a:latin typeface="Arial" charset="0"/>
              </a:rPr>
              <a:t> 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74813" y="3544888"/>
            <a:ext cx="7916862" cy="1565275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3500">
                <a:solidFill>
                  <a:srgbClr val="3D85C6"/>
                </a:solidFill>
                <a:latin typeface="Arial" charset="0"/>
              </a:rPr>
              <a:t>twitter.com/jaclark</a:t>
            </a:r>
            <a:endParaRPr lang="en-US"/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3500">
                <a:solidFill>
                  <a:srgbClr val="3D85C6"/>
                </a:solidFill>
                <a:latin typeface="Arial" charset="0"/>
              </a:rPr>
              <a:t>www.lib.montana.edu/~jason/talks.php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9400" y="6858000"/>
            <a:ext cx="9450388" cy="538163"/>
          </a:xfrm>
        </p:spPr>
        <p:txBody>
          <a:bodyPr lIns="0" tIns="0" rIns="0" bIns="0"/>
          <a:lstStyle/>
          <a:p>
            <a:pPr marL="0" indent="0"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2200" smtClean="0">
                <a:solidFill>
                  <a:srgbClr val="FFFFFF"/>
                </a:solidFill>
                <a:latin typeface="Arial" charset="0"/>
              </a:rPr>
              <a:t>http://www.gesteves.com/experiments/starwars.html</a:t>
            </a:r>
          </a:p>
        </p:txBody>
      </p:sp>
      <p:pic>
        <p:nvPicPr>
          <p:cNvPr id="38915" name="Picture 4" descr="Screen shot 2010-10-24 at 2.43.07 A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160000" cy="583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Verdana" charset="0"/>
              </a:rPr>
              <a:t>twitter #hashtag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19238"/>
            <a:ext cx="9710737" cy="4886325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4000" smtClean="0">
              <a:solidFill>
                <a:srgbClr val="FFFFFF"/>
              </a:solidFill>
              <a:latin typeface="Verdana" charset="0"/>
            </a:endParaRPr>
          </a:p>
          <a:p>
            <a:pPr marL="457200" lvl="1" indent="-342900" algn="ctr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7200" smtClean="0">
                <a:solidFill>
                  <a:srgbClr val="FFFFFF"/>
                </a:solidFill>
                <a:latin typeface="Verdana" charset="0"/>
              </a:rPr>
              <a:t>#litahtml5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>
                <a:solidFill>
                  <a:srgbClr val="FFFFFF"/>
                </a:solidFill>
                <a:latin typeface="Verdana" charset="0"/>
              </a:rPr>
              <a:t>Overview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19238"/>
            <a:ext cx="9450387" cy="4886325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New </a:t>
            </a:r>
            <a:r>
              <a:rPr lang="en-US" sz="3700">
                <a:solidFill>
                  <a:srgbClr val="FFFFFF"/>
                </a:solidFill>
                <a:latin typeface="Arial" charset="0"/>
              </a:rPr>
              <a:t>Features and Functions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>
                <a:solidFill>
                  <a:srgbClr val="FFFFFF"/>
                </a:solidFill>
                <a:latin typeface="Arial" charset="0"/>
              </a:rPr>
              <a:t>Demos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>
                <a:solidFill>
                  <a:srgbClr val="FFFFFF"/>
                </a:solidFill>
                <a:latin typeface="Arial" charset="0"/>
              </a:rPr>
              <a:t>Getting Started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>
                <a:solidFill>
                  <a:srgbClr val="FFFFFF"/>
                </a:solidFill>
                <a:latin typeface="Verdana" charset="0"/>
              </a:rPr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55650" y="2133600"/>
            <a:ext cx="8437563" cy="12192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5300" smtClean="0">
                <a:solidFill>
                  <a:srgbClr val="FFFFFF"/>
                </a:solidFill>
                <a:latin typeface="Arial" charset="0"/>
              </a:rPr>
              <a:t>Javascript APIs</a:t>
            </a:r>
            <a:endParaRPr lang="en-US" sz="480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73225" y="3549650"/>
            <a:ext cx="7577138" cy="611188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3500" smtClean="0">
                <a:solidFill>
                  <a:srgbClr val="3D85C6"/>
                </a:solidFill>
                <a:latin typeface="Arial" charset="0"/>
              </a:rPr>
              <a:t>Desktop programming for the web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Arial" charset="0"/>
              </a:rPr>
              <a:t>Minification + Optimization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Removing unnecessary characters and spacing from code to reduce size, and optimizing the code to improve load times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Minify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http://www.minifyjavascript.com/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Optimize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http://www.jslint.com/</a:t>
            </a:r>
            <a:endParaRPr lang="en-US" sz="370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</a:rPr>
              <a:t>Selector 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</a:rPr>
              <a:t>APIs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dirty="0" smtClean="0">
                <a:solidFill>
                  <a:srgbClr val="FFFFFF"/>
                </a:solidFill>
                <a:latin typeface="Arial" charset="0"/>
              </a:rPr>
              <a:t>Find elements by matching against a group of selectors (tags or attributes in DOM).</a:t>
            </a:r>
            <a:endParaRPr lang="en-US" dirty="0" smtClean="0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endParaRPr lang="en-US" sz="3700" dirty="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700" dirty="0" err="1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querySelector</a:t>
            </a:r>
            <a:r>
              <a:rPr lang="en-US" sz="3700" dirty="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() 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700" dirty="0" err="1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querySelectorAll</a:t>
            </a:r>
            <a:r>
              <a:rPr lang="en-US" sz="3700" dirty="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700" dirty="0" smtClean="0">
              <a:solidFill>
                <a:srgbClr val="FFFF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700" dirty="0" smtClean="0">
              <a:solidFill>
                <a:srgbClr val="FFFF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z="3300" dirty="0" err="1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v</a:t>
            </a:r>
            <a:r>
              <a:rPr lang="en-US" sz="3300" dirty="0" err="1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ar</a:t>
            </a:r>
            <a:r>
              <a:rPr lang="en-US" sz="3300" dirty="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 list = </a:t>
            </a:r>
            <a:r>
              <a:rPr lang="en-US" sz="3300" dirty="0" err="1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document.querySelectorAll('li.old</a:t>
            </a:r>
            <a:r>
              <a:rPr lang="en-US" sz="3300" dirty="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en-US" sz="3300" dirty="0" err="1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li.new</a:t>
            </a:r>
            <a:r>
              <a:rPr lang="en-US" sz="3300" dirty="0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');</a:t>
            </a:r>
            <a:endParaRPr lang="en-US" sz="3300" dirty="0">
              <a:solidFill>
                <a:srgbClr val="FFFF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>
                <a:solidFill>
                  <a:srgbClr val="FFFFFF"/>
                </a:solidFill>
                <a:latin typeface="Arial" charset="0"/>
              </a:rPr>
              <a:t>Geolocation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5833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>
                <a:solidFill>
                  <a:srgbClr val="FFFFFF"/>
                </a:solidFill>
                <a:latin typeface="Arial" charset="0"/>
              </a:rPr>
              <a:t>w3c API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>
                <a:solidFill>
                  <a:srgbClr val="FFFFFF"/>
                </a:solidFill>
                <a:latin typeface="Arial" charset="0"/>
              </a:rPr>
              <a:t>accurate </a:t>
            </a:r>
            <a:endParaRPr lang="en-US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>
                <a:solidFill>
                  <a:srgbClr val="FFFFFF"/>
                </a:solidFill>
                <a:latin typeface="Arial" charset="0"/>
              </a:rPr>
              <a:t>supported in Firefox 3.6, Safari </a:t>
            </a: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4</a:t>
            </a: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endParaRPr lang="en-US" sz="3700" smtClean="0">
              <a:solidFill>
                <a:srgbClr val="FFFFFF"/>
              </a:solidFill>
              <a:latin typeface="Arial" charset="0"/>
            </a:endParaRPr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None/>
            </a:pPr>
            <a:r>
              <a:rPr lang="en-US" smtClean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</a:rPr>
              <a:t>navigator.geolocation.getCurrentPosition();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231775" y="288925"/>
            <a:ext cx="9659938" cy="909638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sz="4800" smtClean="0">
                <a:solidFill>
                  <a:srgbClr val="FFFFFF"/>
                </a:solidFill>
                <a:latin typeface="Arial" charset="0"/>
              </a:rPr>
              <a:t>File API, Drag &amp; Drop API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063" y="1522413"/>
            <a:ext cx="9501187" cy="5643562"/>
          </a:xfrm>
        </p:spPr>
        <p:txBody>
          <a:bodyPr lIns="0" tIns="0" rIns="0" bIns="0"/>
          <a:lstStyle/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Creating, reading, &amp; uploading of files</a:t>
            </a:r>
            <a:endParaRPr lang="en-US" smtClean="0"/>
          </a:p>
          <a:p>
            <a:pPr marL="457200" lvl="1" indent="-342900" eaLnBrk="1" hangingPunct="1">
              <a:lnSpc>
                <a:spcPct val="95000"/>
              </a:lnSpc>
              <a:spcBef>
                <a:spcPct val="0"/>
              </a:spcBef>
              <a:buClr>
                <a:srgbClr val="FFFFFF"/>
              </a:buClr>
              <a:buFontTx/>
              <a:buChar char="•"/>
            </a:pPr>
            <a:r>
              <a:rPr lang="en-US" sz="3700" smtClean="0">
                <a:solidFill>
                  <a:srgbClr val="FFFFFF"/>
                </a:solidFill>
                <a:latin typeface="Arial" charset="0"/>
              </a:rPr>
              <a:t>Drag &amp; drop API in combination with a draggable attribute</a:t>
            </a:r>
            <a:endParaRPr lang="en-US" sz="370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2437</TotalTime>
  <Words>568</Words>
  <Application>Microsoft Macintosh PowerPoint</Application>
  <PresentationFormat>Custom</PresentationFormat>
  <Paragraphs>147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Times New Roman</vt:lpstr>
      <vt:lpstr>ＭＳ Ｐゴシック</vt:lpstr>
      <vt:lpstr>Arial</vt:lpstr>
      <vt:lpstr>Calibri</vt:lpstr>
      <vt:lpstr>Verdana</vt:lpstr>
      <vt:lpstr>Courier</vt:lpstr>
      <vt:lpstr>Courier New</vt:lpstr>
      <vt:lpstr>Default Design</vt:lpstr>
      <vt:lpstr>Slide 1</vt:lpstr>
      <vt:lpstr>pinboard.in #tag</vt:lpstr>
      <vt:lpstr>twitter #hashtag</vt:lpstr>
      <vt:lpstr>Overview</vt:lpstr>
      <vt:lpstr>Javascript APIs</vt:lpstr>
      <vt:lpstr>Minification + Optimization</vt:lpstr>
      <vt:lpstr>Selector APIs</vt:lpstr>
      <vt:lpstr>Geolocation</vt:lpstr>
      <vt:lpstr>File API, Drag &amp; Drop API</vt:lpstr>
      <vt:lpstr>History API</vt:lpstr>
      <vt:lpstr>Fullscreen API</vt:lpstr>
      <vt:lpstr>Device APIs</vt:lpstr>
      <vt:lpstr>Page Visibility API</vt:lpstr>
      <vt:lpstr>Notifications API</vt:lpstr>
      <vt:lpstr>Storage APIs</vt:lpstr>
      <vt:lpstr>sessionStorage</vt:lpstr>
      <vt:lpstr>localStorage</vt:lpstr>
      <vt:lpstr>Slide 18</vt:lpstr>
      <vt:lpstr>Offline Storage – Cache Manifest</vt:lpstr>
      <vt:lpstr>Offline Storage - IndexedDB</vt:lpstr>
      <vt:lpstr>Demos &amp; Examples </vt:lpstr>
      <vt:lpstr>Slide 22</vt:lpstr>
      <vt:lpstr>Demos</vt:lpstr>
      <vt:lpstr>Resources</vt:lpstr>
      <vt:lpstr>Assignment 3</vt:lpstr>
      <vt:lpstr>Questions?  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Jason Clark</cp:lastModifiedBy>
  <cp:revision>46</cp:revision>
  <dcterms:created xsi:type="dcterms:W3CDTF">2013-03-07T22:32:22Z</dcterms:created>
  <dcterms:modified xsi:type="dcterms:W3CDTF">2013-03-07T23:01:57Z</dcterms:modified>
</cp:coreProperties>
</file>