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70.xml" ContentType="application/vnd.openxmlformats-officedocument.presentationml.slide+xml"/>
  <Override PartName="/ppt/slides/slide37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56.xml" ContentType="application/vnd.openxmlformats-officedocument.presentationml.slide+xml"/>
  <Override PartName="/ppt/slides/slide24.xml" ContentType="application/vnd.openxmlformats-officedocument.presentationml.slide+xml"/>
  <Override PartName="/ppt/slides/slide61.xml" ContentType="application/vnd.openxmlformats-officedocument.presentationml.slide+xml"/>
  <Override PartName="/ppt/slides/slide50.xml" ContentType="application/vnd.openxmlformats-officedocument.presentationml.slide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slides/slide68.xml" ContentType="application/vnd.openxmlformats-officedocument.presentationml.slide+xml"/>
  <Override PartName="/ppt/slides/slide53.xml" ContentType="application/vnd.openxmlformats-officedocument.presentationml.slide+xml"/>
  <Override PartName="/ppt/slides/slide40.xml" ContentType="application/vnd.openxmlformats-officedocument.presentationml.slide+xml"/>
  <Override PartName="/ppt/slides/slide1.xml" ContentType="application/vnd.openxmlformats-officedocument.presentationml.slide+xml"/>
  <Override PartName="/ppt/slides/slide44.xml" ContentType="application/vnd.openxmlformats-officedocument.presentationml.slide+xml"/>
  <Override PartName="/ppt/slides/slide46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58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4.xml" ContentType="application/vnd.openxmlformats-officedocument.presentationml.slide+xml"/>
  <Override PartName="/ppt/slides/slide28.xml" ContentType="application/vnd.openxmlformats-officedocument.presentationml.slide+xml"/>
  <Override PartName="/ppt/slides/slide14.xml" ContentType="application/vnd.openxmlformats-officedocument.presentationml.slide+xml"/>
  <Override PartName="/ppt/slides/slide52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62.xml" ContentType="application/vnd.openxmlformats-officedocument.presentationml.slide+xml"/>
  <Override PartName="/ppt/slides/slide69.xml" ContentType="application/vnd.openxmlformats-officedocument.presentationml.slide+xml"/>
  <Override PartName="/ppt/slides/slide65.xml" ContentType="application/vnd.openxmlformats-officedocument.presentationml.slide+xml"/>
  <Override PartName="/ppt/slides/slide48.xml" ContentType="application/vnd.openxmlformats-officedocument.presentationml.slide+xml"/>
  <Override PartName="/ppt/slides/slide2.xml" ContentType="application/vnd.openxmlformats-officedocument.presentationml.slide+xml"/>
  <Override PartName="/ppt/slides/slide67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54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34.xml" ContentType="application/vnd.openxmlformats-officedocument.presentationml.slide+xml"/>
  <Override PartName="/ppt/slides/slide60.xml" ContentType="application/vnd.openxmlformats-officedocument.presentationml.slide+xml"/>
  <Override PartName="/ppt/slides/slide10.xml" ContentType="application/vnd.openxmlformats-officedocument.presentationml.slide+xml"/>
  <Override PartName="/ppt/slides/slide51.xml" ContentType="application/vnd.openxmlformats-officedocument.presentationml.slide+xml"/>
  <Override PartName="/ppt/slides/slide57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38.xml" ContentType="application/vnd.openxmlformats-officedocument.presentationml.slide+xml"/>
  <Override PartName="/ppt/slides/slide12.xml" ContentType="application/vnd.openxmlformats-officedocument.presentationml.slide+xml"/>
  <Override PartName="/ppt/slides/slide64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6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59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55.xml" ContentType="application/vnd.openxmlformats-officedocument.presentationml.slide+xml"/>
  <Override PartName="/ppt/slides/slide5.xml" ContentType="application/vnd.openxmlformats-officedocument.presentationml.slide+xml"/>
  <Override PartName="/ppt/slides/slide6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83" r:id="rId4"/>
    <p:sldMasterId id="2147483684" r:id="rId5"/>
    <p:sldMasterId id="214748368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2.xml" Type="http://schemas.openxmlformats.org/officeDocument/2006/relationships/slide" Id="rId39"/><Relationship Target="slides/slide31.xml" Type="http://schemas.openxmlformats.org/officeDocument/2006/relationships/slide" Id="rId38"/><Relationship Target="slides/slide30.xml" Type="http://schemas.openxmlformats.org/officeDocument/2006/relationships/slide" Id="rId37"/><Relationship Target="slides/slide29.xml" Type="http://schemas.openxmlformats.org/officeDocument/2006/relationships/slide" Id="rId36"/><Relationship Target="slides/slide23.xml" Type="http://schemas.openxmlformats.org/officeDocument/2006/relationships/slide" Id="rId30"/><Relationship Target="slides/slide24.xml" Type="http://schemas.openxmlformats.org/officeDocument/2006/relationships/slide" Id="rId31"/><Relationship Target="slides/slide64.xml" Type="http://schemas.openxmlformats.org/officeDocument/2006/relationships/slide" Id="rId71"/><Relationship Target="slides/slide27.xml" Type="http://schemas.openxmlformats.org/officeDocument/2006/relationships/slide" Id="rId34"/><Relationship Target="slides/slide63.xml" Type="http://schemas.openxmlformats.org/officeDocument/2006/relationships/slide" Id="rId70"/><Relationship Target="slides/slide28.xml" Type="http://schemas.openxmlformats.org/officeDocument/2006/relationships/slide" Id="rId35"/><Relationship Target="slides/slide25.xml" Type="http://schemas.openxmlformats.org/officeDocument/2006/relationships/slide" Id="rId32"/><Relationship Target="slides/slide26.xml" Type="http://schemas.openxmlformats.org/officeDocument/2006/relationships/slide" Id="rId33"/><Relationship Target="slides/slide68.xml" Type="http://schemas.openxmlformats.org/officeDocument/2006/relationships/slide" Id="rId75"/><Relationship Target="slides/slide67.xml" Type="http://schemas.openxmlformats.org/officeDocument/2006/relationships/slide" Id="rId74"/><Relationship Target="slides/slide66.xml" Type="http://schemas.openxmlformats.org/officeDocument/2006/relationships/slide" Id="rId73"/><Relationship Target="slides/slide65.xml" Type="http://schemas.openxmlformats.org/officeDocument/2006/relationships/slide" Id="rId72"/><Relationship Target="slides/slide70.xml" Type="http://schemas.openxmlformats.org/officeDocument/2006/relationships/slide" Id="rId77"/><Relationship Target="slides/slide69.xml" Type="http://schemas.openxmlformats.org/officeDocument/2006/relationships/slide" Id="rId76"/><Relationship Target="slides/slide41.xml" Type="http://schemas.openxmlformats.org/officeDocument/2006/relationships/slide" Id="rId48"/><Relationship Target="slides/slide40.xml" Type="http://schemas.openxmlformats.org/officeDocument/2006/relationships/slide" Id="rId47"/><Relationship Target="slides/slide42.xml" Type="http://schemas.openxmlformats.org/officeDocument/2006/relationships/slide" Id="rId49"/><Relationship Target="presProps.xml" Type="http://schemas.openxmlformats.org/officeDocument/2006/relationships/presProps" Id="rId2"/><Relationship Target="theme/theme5.xml" Type="http://schemas.openxmlformats.org/officeDocument/2006/relationships/theme" Id="rId1"/><Relationship Target="slides/slide33.xml" Type="http://schemas.openxmlformats.org/officeDocument/2006/relationships/slide" Id="rId40"/><Relationship Target="slideMasters/slideMaster1.xml" Type="http://schemas.openxmlformats.org/officeDocument/2006/relationships/slideMaster" Id="rId4"/><Relationship Target="slides/slide34.xml" Type="http://schemas.openxmlformats.org/officeDocument/2006/relationships/slide" Id="rId41"/><Relationship Target="tableStyles.xml" Type="http://schemas.openxmlformats.org/officeDocument/2006/relationships/tableStyles" Id="rId3"/><Relationship Target="slides/slide35.xml" Type="http://schemas.openxmlformats.org/officeDocument/2006/relationships/slide" Id="rId42"/><Relationship Target="slides/slide36.xml" Type="http://schemas.openxmlformats.org/officeDocument/2006/relationships/slide" Id="rId43"/><Relationship Target="slides/slide37.xml" Type="http://schemas.openxmlformats.org/officeDocument/2006/relationships/slide" Id="rId44"/><Relationship Target="slides/slide38.xml" Type="http://schemas.openxmlformats.org/officeDocument/2006/relationships/slide" Id="rId45"/><Relationship Target="slides/slide39.xml" Type="http://schemas.openxmlformats.org/officeDocument/2006/relationships/slide" Id="rId46"/><Relationship Target="slides/slide2.xml" Type="http://schemas.openxmlformats.org/officeDocument/2006/relationships/slide" Id="rId9"/><Relationship Target="slideMasters/slideMaster3.xml" Type="http://schemas.openxmlformats.org/officeDocument/2006/relationships/slideMaster" Id="rId6"/><Relationship Target="slideMasters/slideMaster2.xml" Type="http://schemas.openxmlformats.org/officeDocument/2006/relationships/slideMaster" Id="rId5"/><Relationship Target="slides/slide1.xml" Type="http://schemas.openxmlformats.org/officeDocument/2006/relationships/slide" Id="rId8"/><Relationship Target="notesMasters/notesMaster1.xml" Type="http://schemas.openxmlformats.org/officeDocument/2006/relationships/notesMaster" Id="rId7"/><Relationship Target="slides/slide51.xml" Type="http://schemas.openxmlformats.org/officeDocument/2006/relationships/slide" Id="rId58"/><Relationship Target="slides/slide52.xml" Type="http://schemas.openxmlformats.org/officeDocument/2006/relationships/slide" Id="rId59"/><Relationship Target="slides/slide12.xml" Type="http://schemas.openxmlformats.org/officeDocument/2006/relationships/slide" Id="rId19"/><Relationship Target="slides/slide11.xml" Type="http://schemas.openxmlformats.org/officeDocument/2006/relationships/slide" Id="rId18"/><Relationship Target="slides/slide10.xml" Type="http://schemas.openxmlformats.org/officeDocument/2006/relationships/slide" Id="rId17"/><Relationship Target="slides/slide9.xml" Type="http://schemas.openxmlformats.org/officeDocument/2006/relationships/slide" Id="rId16"/><Relationship Target="slides/slide8.xml" Type="http://schemas.openxmlformats.org/officeDocument/2006/relationships/slide" Id="rId15"/><Relationship Target="slides/slide7.xml" Type="http://schemas.openxmlformats.org/officeDocument/2006/relationships/slide" Id="rId14"/><Relationship Target="slides/slide5.xml" Type="http://schemas.openxmlformats.org/officeDocument/2006/relationships/slide" Id="rId12"/><Relationship Target="slides/slide6.xml" Type="http://schemas.openxmlformats.org/officeDocument/2006/relationships/slide" Id="rId13"/><Relationship Target="slides/slide3.xml" Type="http://schemas.openxmlformats.org/officeDocument/2006/relationships/slide" Id="rId10"/><Relationship Target="slides/slide4.xml" Type="http://schemas.openxmlformats.org/officeDocument/2006/relationships/slide" Id="rId11"/><Relationship Target="slides/slide50.xml" Type="http://schemas.openxmlformats.org/officeDocument/2006/relationships/slide" Id="rId57"/><Relationship Target="slides/slide49.xml" Type="http://schemas.openxmlformats.org/officeDocument/2006/relationships/slide" Id="rId56"/><Relationship Target="slides/slide48.xml" Type="http://schemas.openxmlformats.org/officeDocument/2006/relationships/slide" Id="rId55"/><Relationship Target="slides/slide47.xml" Type="http://schemas.openxmlformats.org/officeDocument/2006/relationships/slide" Id="rId54"/><Relationship Target="slides/slide46.xml" Type="http://schemas.openxmlformats.org/officeDocument/2006/relationships/slide" Id="rId53"/><Relationship Target="slides/slide45.xml" Type="http://schemas.openxmlformats.org/officeDocument/2006/relationships/slide" Id="rId52"/><Relationship Target="slides/slide44.xml" Type="http://schemas.openxmlformats.org/officeDocument/2006/relationships/slide" Id="rId51"/><Relationship Target="slides/slide43.xml" Type="http://schemas.openxmlformats.org/officeDocument/2006/relationships/slide" Id="rId50"/><Relationship Target="slides/slide62.xml" Type="http://schemas.openxmlformats.org/officeDocument/2006/relationships/slide" Id="rId69"/><Relationship Target="slides/slide22.xml" Type="http://schemas.openxmlformats.org/officeDocument/2006/relationships/slide" Id="rId29"/><Relationship Target="slides/slide19.xml" Type="http://schemas.openxmlformats.org/officeDocument/2006/relationships/slide" Id="rId26"/><Relationship Target="slides/slide18.xml" Type="http://schemas.openxmlformats.org/officeDocument/2006/relationships/slide" Id="rId25"/><Relationship Target="slides/slide21.xml" Type="http://schemas.openxmlformats.org/officeDocument/2006/relationships/slide" Id="rId28"/><Relationship Target="slides/slide20.xml" Type="http://schemas.openxmlformats.org/officeDocument/2006/relationships/slide" Id="rId27"/><Relationship Target="slides/slide14.xml" Type="http://schemas.openxmlformats.org/officeDocument/2006/relationships/slide" Id="rId21"/><Relationship Target="slides/slide15.xml" Type="http://schemas.openxmlformats.org/officeDocument/2006/relationships/slide" Id="rId22"/><Relationship Target="slides/slide53.xml" Type="http://schemas.openxmlformats.org/officeDocument/2006/relationships/slide" Id="rId60"/><Relationship Target="slides/slide16.xml" Type="http://schemas.openxmlformats.org/officeDocument/2006/relationships/slide" Id="rId23"/><Relationship Target="slides/slide17.xml" Type="http://schemas.openxmlformats.org/officeDocument/2006/relationships/slide" Id="rId24"/><Relationship Target="slides/slide13.xml" Type="http://schemas.openxmlformats.org/officeDocument/2006/relationships/slide" Id="rId20"/><Relationship Target="slides/slide59.xml" Type="http://schemas.openxmlformats.org/officeDocument/2006/relationships/slide" Id="rId66"/><Relationship Target="slides/slide58.xml" Type="http://schemas.openxmlformats.org/officeDocument/2006/relationships/slide" Id="rId65"/><Relationship Target="slides/slide61.xml" Type="http://schemas.openxmlformats.org/officeDocument/2006/relationships/slide" Id="rId68"/><Relationship Target="slides/slide60.xml" Type="http://schemas.openxmlformats.org/officeDocument/2006/relationships/slide" Id="rId67"/><Relationship Target="slides/slide55.xml" Type="http://schemas.openxmlformats.org/officeDocument/2006/relationships/slide" Id="rId62"/><Relationship Target="slides/slide54.xml" Type="http://schemas.openxmlformats.org/officeDocument/2006/relationships/slide" Id="rId61"/><Relationship Target="slides/slide57.xml" Type="http://schemas.openxmlformats.org/officeDocument/2006/relationships/slide" Id="rId64"/><Relationship Target="slides/slide56.xml" Type="http://schemas.openxmlformats.org/officeDocument/2006/relationships/slide" Id="rId63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4" name="Shape 1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1" name="Shape 2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2" name="Shape 242"/>
          <p:cNvSpPr txBox="1"/>
          <p:nvPr>
            <p:ph idx="1" type="body"/>
          </p:nvPr>
        </p:nvSpPr>
        <p:spPr>
          <a:xfrm>
            <a:off y="4104494" x="658350"/>
            <a:ext cy="3888540" cx="5266890"/>
          </a:xfrm>
          <a:prstGeom prst="rect">
            <a:avLst/>
          </a:prstGeom>
          <a:noFill/>
          <a:ln>
            <a:noFill/>
          </a:ln>
        </p:spPr>
        <p:txBody>
          <a:bodyPr bIns="82275" rIns="82275" lIns="82275" tIns="8227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300" i="0"/>
          </a:p>
        </p:txBody>
      </p:sp>
      <p:sp>
        <p:nvSpPr>
          <p:cNvPr id="243" name="Shape 243"/>
          <p:cNvSpPr/>
          <p:nvPr>
            <p:ph idx="2" type="sldImg"/>
          </p:nvPr>
        </p:nvSpPr>
        <p:spPr>
          <a:xfrm>
            <a:off y="647700" x="1130300"/>
            <a:ext cy="3241674" cx="4322762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7" name="Shape 2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y="4343400" x="685800"/>
            <a:ext cy="4114799" cx="5486399"/>
          </a:xfrm>
          <a:prstGeom prst="rect">
            <a:avLst/>
          </a:prstGeom>
          <a:noFill/>
          <a:ln>
            <a:noFill/>
          </a:ln>
        </p:spPr>
        <p:txBody>
          <a:bodyPr bIns="45650" rIns="91300" lIns="91300" tIns="45650" anchor="t" anchorCtr="0">
            <a:noAutofit/>
          </a:bodyPr>
          <a:lstStyle/>
          <a:p>
            <a:pPr algn="l" rtl="0" lvl="1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Similar situation in other MWDL partners and in spot checks across the nation</a:t>
            </a:r>
          </a:p>
          <a:p>
            <a:pPr algn="l" rtl="0" lvl="1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250" name="Shape 250"/>
          <p:cNvSpPr txBox="1"/>
          <p:nvPr>
            <p:ph idx="12" type="sldNum"/>
          </p:nvPr>
        </p:nvSpPr>
        <p:spPr>
          <a:xfrm>
            <a:off y="8685210" x="3884614"/>
            <a:ext cy="457199" cx="2971799"/>
          </a:xfrm>
          <a:prstGeom prst="rect">
            <a:avLst/>
          </a:prstGeom>
          <a:noFill/>
          <a:ln>
            <a:noFill/>
          </a:ln>
        </p:spPr>
        <p:txBody>
          <a:bodyPr bIns="45650" rIns="91300" lIns="91300" tIns="4565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400" lang="en-US" i="0"/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5" name="Shape 2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100" lang="en-US" i="0"/>
              <a:t>*  Google Index Ratio = URLs submitted / URLs Indexed by Google for about 150 collections containing ~170,00 URLs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100" lang="en-US" i="0"/>
              <a:t>**Highest index ratio achieved for Collections with over 500 URLs submitted to Google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100" i="0"/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100" i="0"/>
          </a:p>
        </p:txBody>
      </p:sp>
      <p:sp>
        <p:nvSpPr>
          <p:cNvPr id="258" name="Shape 258"/>
          <p:cNvSpPr txBox="1"/>
          <p:nvPr>
            <p:ph idx="12" type="sldNum"/>
          </p:nvPr>
        </p:nvSpPr>
        <p:spPr>
          <a:xfrm>
            <a:off y="8684925" x="3884026"/>
            <a:ext cy="457513" cx="2972420"/>
          </a:xfrm>
          <a:prstGeom prst="rect">
            <a:avLst/>
          </a:prstGeom>
          <a:noFill/>
          <a:ln>
            <a:noFill/>
          </a:ln>
        </p:spPr>
        <p:txBody>
          <a:bodyPr bIns="44850" rIns="89725" lIns="89725" tIns="4485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6" name="Shape 2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y="4343400" x="685800"/>
            <a:ext cy="4114799" cx="5486399"/>
          </a:xfrm>
          <a:prstGeom prst="rect">
            <a:avLst/>
          </a:prstGeom>
          <a:noFill/>
          <a:ln>
            <a:noFill/>
          </a:ln>
        </p:spPr>
        <p:txBody>
          <a:bodyPr bIns="89600" rIns="89600" lIns="89600" tIns="896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  <p:sp>
        <p:nvSpPr>
          <p:cNvPr id="268" name="Shape 26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7" name="Shape 2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8" name="Shape 278"/>
          <p:cNvSpPr txBox="1"/>
          <p:nvPr>
            <p:ph idx="1" type="body"/>
          </p:nvPr>
        </p:nvSpPr>
        <p:spPr>
          <a:xfrm>
            <a:off y="4343400" x="685800"/>
            <a:ext cy="4114799" cx="5486399"/>
          </a:xfrm>
          <a:prstGeom prst="rect">
            <a:avLst/>
          </a:prstGeom>
          <a:noFill/>
          <a:ln>
            <a:noFill/>
          </a:ln>
        </p:spPr>
        <p:txBody>
          <a:bodyPr bIns="89600" rIns="89600" lIns="89600" tIns="896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  <p:sp>
        <p:nvSpPr>
          <p:cNvPr id="279" name="Shape 27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7" name="Shape 2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8" name="Shape 28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2400" lang="en-US" i="0"/>
              <a:t>26% </a:t>
            </a:r>
            <a:r>
              <a:rPr strike="noStrike" u="none" b="0" cap="none" baseline="0" sz="1100" lang="en-US" i="0"/>
              <a:t>Three law journals GS Index ~ 26%</a:t>
            </a:r>
          </a:p>
          <a:p>
            <a:pPr algn="l" rtl="0" lvl="1" marR="0" indent="-172393" marL="616894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strike="noStrike" u="none" b="0" cap="none" baseline="0" sz="1100" lang="en-US" i="0"/>
              <a:t>Range 14% - 38%</a:t>
            </a:r>
          </a:p>
          <a:p>
            <a:pPr algn="l" rtl="0" lvl="1" marR="0" indent="-172393" marL="616894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strike="noStrike" u="none" b="0" cap="none" baseline="0" sz="1100" lang="en-US" i="0"/>
              <a:t>360 Articles</a:t>
            </a:r>
          </a:p>
          <a:p>
            <a:pPr algn="l" rtl="0" lvl="0" marR="0" indent="-168244" marL="168244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strike="noStrike" u="none" b="0" cap="none" baseline="0" sz="1100" lang="en-US" i="0"/>
              <a:t>38% (68/179)  Utah Law Review</a:t>
            </a:r>
          </a:p>
          <a:p>
            <a:pPr algn="l" rtl="0" lvl="0" marR="0" indent="-168244" marL="168244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strike="noStrike" u="none" b="0" cap="none" baseline="0" sz="1100" lang="en-US" i="0"/>
              <a:t>14% (15/104)  Journal Law &amp; Family Studies</a:t>
            </a:r>
          </a:p>
          <a:p>
            <a:pPr algn="l" rtl="0" lvl="0" marR="0" indent="-168244" marL="168244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strike="noStrike" u="none" b="0" cap="none" baseline="0" sz="1100" lang="en-US" i="0"/>
              <a:t>14% (12/81)  Utah Environmental Law Review 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100" i="0"/>
          </a:p>
        </p:txBody>
      </p:sp>
      <p:sp>
        <p:nvSpPr>
          <p:cNvPr id="290" name="Shape 290"/>
          <p:cNvSpPr txBox="1"/>
          <p:nvPr>
            <p:ph idx="12" type="sldNum"/>
          </p:nvPr>
        </p:nvSpPr>
        <p:spPr>
          <a:xfrm>
            <a:off y="8684925" x="3884026"/>
            <a:ext cy="457513" cx="2972420"/>
          </a:xfrm>
          <a:prstGeom prst="rect">
            <a:avLst/>
          </a:prstGeom>
          <a:noFill/>
          <a:ln>
            <a:noFill/>
          </a:ln>
        </p:spPr>
        <p:txBody>
          <a:bodyPr bIns="44850" rIns="89725" lIns="89725" tIns="4485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9" name="Shape 2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0" name="Shape 300"/>
          <p:cNvSpPr txBox="1"/>
          <p:nvPr>
            <p:ph idx="1" type="body"/>
          </p:nvPr>
        </p:nvSpPr>
        <p:spPr>
          <a:xfrm>
            <a:off y="4343400" x="685800"/>
            <a:ext cy="4114799" cx="5486399"/>
          </a:xfrm>
          <a:prstGeom prst="rect">
            <a:avLst/>
          </a:prstGeom>
          <a:noFill/>
          <a:ln>
            <a:noFill/>
          </a:ln>
        </p:spPr>
        <p:txBody>
          <a:bodyPr bIns="89600" rIns="89600" lIns="89600" tIns="896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  <p:sp>
        <p:nvSpPr>
          <p:cNvPr id="301" name="Shape 30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6" name="Shape 3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7" name="Shape 307"/>
          <p:cNvSpPr txBox="1"/>
          <p:nvPr>
            <p:ph idx="1" type="body"/>
          </p:nvPr>
        </p:nvSpPr>
        <p:spPr>
          <a:xfrm>
            <a:off y="4343400" x="685800"/>
            <a:ext cy="4114799" cx="5486399"/>
          </a:xfrm>
          <a:prstGeom prst="rect">
            <a:avLst/>
          </a:prstGeom>
          <a:noFill/>
          <a:ln>
            <a:noFill/>
          </a:ln>
        </p:spPr>
        <p:txBody>
          <a:bodyPr bIns="89600" rIns="89600" lIns="89600" tIns="896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  <p:sp>
        <p:nvSpPr>
          <p:cNvPr id="308" name="Shape 30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4" name="Shape 3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5" name="Shape 3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6" name="Shape 31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0" name="Shape 3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1" name="Shape 3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2" name="Shape 32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1" name="Shape 1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7" name="Shape 3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8" name="Shape 32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100" lang="en-US" i="0"/>
              <a:t>Google Knowledge Graph Card</a:t>
            </a:r>
          </a:p>
        </p:txBody>
      </p:sp>
      <p:sp>
        <p:nvSpPr>
          <p:cNvPr id="330" name="Shape 330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4" name="Shape 3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5" name="Shape 3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6" name="Shape 33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9" name="Shape 3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0" name="Shape 3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5" name="Shape 3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6" name="Shape 3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7" name="Shape 34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2" name="Shape 3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3" name="Shape 3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4" name="Shape 35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0" name="Shape 3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1" name="Shape 3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2" name="Shape 36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7" name="Shape 3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8" name="Shape 3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9" name="Shape 36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3" name="Shape 3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4" name="Shape 37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75" name="Shape 3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100" lang="en-US" i="0"/>
              <a:t>Can OCLC provide service to guide Wikipedia article creation?</a:t>
            </a:r>
          </a:p>
        </p:txBody>
      </p:sp>
      <p:sp>
        <p:nvSpPr>
          <p:cNvPr id="376" name="Shape 376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0" name="Shape 3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1" name="Shape 3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2" name="Shape 38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5" name="Shape 3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6" name="Shape 3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7" name="Shape 38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7" name="Shape 1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1" name="Shape 3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2" name="Shape 3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3" name="Shape 39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7" name="Shape 3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8" name="Shape 3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9" name="Shape 39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4" name="Shape 4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5" name="Shape 40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06" name="Shape 4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100" lang="en-US" i="0"/>
              <a:t>Google Knowledge Graph Card</a:t>
            </a:r>
          </a:p>
        </p:txBody>
      </p:sp>
      <p:sp>
        <p:nvSpPr>
          <p:cNvPr id="407" name="Shape 407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1" name="Shape 4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2" name="Shape 4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3" name="Shape 41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7" name="Shape 4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8" name="Shape 41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19" name="Shape 419"/>
          <p:cNvSpPr txBox="1"/>
          <p:nvPr>
            <p:ph idx="1" type="body"/>
          </p:nvPr>
        </p:nvSpPr>
        <p:spPr>
          <a:xfrm>
            <a:off y="4343400" x="685800"/>
            <a:ext cy="4114799" cx="5486399"/>
          </a:xfrm>
          <a:prstGeom prst="rect">
            <a:avLst/>
          </a:prstGeom>
          <a:noFill/>
          <a:ln>
            <a:noFill/>
          </a:ln>
        </p:spPr>
        <p:txBody>
          <a:bodyPr bIns="45650" rIns="91300" lIns="91300" tIns="45650" anchor="t" anchorCtr="0">
            <a:noAutofit/>
          </a:bodyPr>
          <a:lstStyle/>
          <a:p>
            <a:pPr algn="l" rtl="0" lvl="1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strike="noStrike" u="none" b="0" cap="none" baseline="0" sz="1800" lang="en-US" i="0"/>
              <a:t>staff sometimes work in conflict with one another</a:t>
            </a:r>
          </a:p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420" name="Shape 420"/>
          <p:cNvSpPr txBox="1"/>
          <p:nvPr>
            <p:ph idx="12" type="sldNum"/>
          </p:nvPr>
        </p:nvSpPr>
        <p:spPr>
          <a:xfrm>
            <a:off y="8685210" x="3884614"/>
            <a:ext cy="457199" cx="2971799"/>
          </a:xfrm>
          <a:prstGeom prst="rect">
            <a:avLst/>
          </a:prstGeom>
          <a:noFill/>
          <a:ln>
            <a:noFill/>
          </a:ln>
        </p:spPr>
        <p:txBody>
          <a:bodyPr bIns="45650" rIns="91300" lIns="91300" tIns="4565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400" lang="en-US" i="0"/>
              <a:t> 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3" name="Shape 4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4" name="Shape 42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25" name="Shape 4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0" name="Shape 4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1" name="Shape 43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32" name="Shape 432"/>
          <p:cNvSpPr txBox="1"/>
          <p:nvPr>
            <p:ph idx="1" type="body"/>
          </p:nvPr>
        </p:nvSpPr>
        <p:spPr>
          <a:xfrm>
            <a:off y="4343400" x="685800"/>
            <a:ext cy="4114799" cx="5486399"/>
          </a:xfrm>
          <a:prstGeom prst="rect">
            <a:avLst/>
          </a:prstGeom>
          <a:noFill/>
          <a:ln>
            <a:noFill/>
          </a:ln>
        </p:spPr>
        <p:txBody>
          <a:bodyPr bIns="45650" rIns="91300" lIns="91300" tIns="4565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strike="noStrike" u="none" b="0" cap="none" baseline="0" sz="1800" lang="en-US" i="0"/>
              <a:t>04/02/2013 – Zotero Work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strike="noStrike" u="none" b="0" cap="none" baseline="0" sz="1800" lang="en-US" i="0"/>
              <a:t>3720 PDF</a:t>
            </a:r>
          </a:p>
          <a:p>
            <a:pPr algn="l" rtl="0" lvl="0" marR="0" indent="0" mar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strike="noStrike" u="none" b="0" cap="none" baseline="0" sz="1800" lang="en-US" i="0"/>
              <a:t>4400 Total</a:t>
            </a:r>
          </a:p>
          <a:p>
            <a:pPr algn="l" rtl="0" lvl="0" marR="0" indent="0" mar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strike="noStrike" u="none" b="0" cap="none" baseline="0" sz="1800" i="0"/>
          </a:p>
          <a:p>
            <a:pPr algn="l" rtl="0" lvl="0" marR="0" indent="0" mar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433" name="Shape 433"/>
          <p:cNvSpPr txBox="1"/>
          <p:nvPr>
            <p:ph idx="12" type="sldNum"/>
          </p:nvPr>
        </p:nvSpPr>
        <p:spPr>
          <a:xfrm>
            <a:off y="8685210" x="3884614"/>
            <a:ext cy="457199" cx="2971799"/>
          </a:xfrm>
          <a:prstGeom prst="rect">
            <a:avLst/>
          </a:prstGeom>
          <a:noFill/>
          <a:ln>
            <a:noFill/>
          </a:ln>
        </p:spPr>
        <p:txBody>
          <a:bodyPr bIns="45650" rIns="91300" lIns="91300" tIns="4565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400" lang="en-US" i="0"/>
              <a:t> 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6" name="Shape 4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7" name="Shape 4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8" name="Shape 43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7" name="Shape 4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8" name="Shape 45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9" name="Shape 459"/>
          <p:cNvSpPr txBox="1"/>
          <p:nvPr>
            <p:ph idx="1" type="body"/>
          </p:nvPr>
        </p:nvSpPr>
        <p:spPr>
          <a:xfrm>
            <a:off y="4343712" x="304938"/>
            <a:ext cy="4113863" cx="617188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205940" marL="205940">
              <a:lnSpc>
                <a:spcPct val="80000"/>
              </a:lnSpc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800" i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4" name="Shape 4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5" name="Shape 47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6" name="Shape 476"/>
          <p:cNvSpPr txBox="1"/>
          <p:nvPr>
            <p:ph idx="1" type="body"/>
          </p:nvPr>
        </p:nvSpPr>
        <p:spPr>
          <a:xfrm>
            <a:off y="4343712" x="304938"/>
            <a:ext cy="4113863" cx="617188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205940" marL="205940">
              <a:lnSpc>
                <a:spcPct val="80000"/>
              </a:lnSpc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800" i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2" name="Shape 2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0" name="Shape 4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1" name="Shape 4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2" name="Shape 48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6" name="Shape 4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7" name="Shape 4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8" name="Shape 48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2" name="Shape 4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3" name="Shape 4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4" name="Shape 49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8" name="Shape 4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9" name="Shape 4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0" name="Shape 50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6" name="Shape 5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7" name="Shape 5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8" name="Shape 50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3" name="Shape 5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4" name="Shape 51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15" name="Shape 5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0" name="Shape 5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1" name="Shape 52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22" name="Shape 5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7" name="Shape 5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8" name="Shape 52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29" name="Shape 5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5" name="Shape 5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6" name="Shape 55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57" name="Shape 5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https://accounts.google.com/SignUp?continue=https%3A%2F%2Faccounts.google.com%2FManageAccount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2" name="Shape 5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3" name="Shape 56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64" name="Shape 5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8" name="Shape 2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9" name="Shape 5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0" name="Shape 57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71" name="Shape 5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76" name="Shape 5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7" name="Shape 57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78" name="Shape 5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87" name="Shape 5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8" name="Shape 588"/>
          <p:cNvSpPr/>
          <p:nvPr>
            <p:ph idx="2" type="sldImg"/>
          </p:nvPr>
        </p:nvSpPr>
        <p:spPr>
          <a:xfrm>
            <a:off y="685800" x="1143225"/>
            <a:ext cy="3429000" cx="457218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89" name="Shape 589"/>
          <p:cNvSpPr txBox="1"/>
          <p:nvPr>
            <p:ph idx="1" type="body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bIns="82275" rIns="82275" lIns="82275" tIns="822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300" lang="en-US"/>
              <a:t>Patrick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0" name="Shape 6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1" name="Shape 601"/>
          <p:cNvSpPr/>
          <p:nvPr>
            <p:ph idx="2" type="sldImg"/>
          </p:nvPr>
        </p:nvSpPr>
        <p:spPr>
          <a:xfrm>
            <a:off y="685800" x="1143225"/>
            <a:ext cy="3429000" cx="457218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02" name="Shape 602"/>
          <p:cNvSpPr txBox="1"/>
          <p:nvPr>
            <p:ph idx="1" type="body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bIns="82275" rIns="82275" lIns="82275" tIns="822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300" lang="en-US"/>
              <a:t>Patrick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7" name="Shape 6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8" name="Shape 60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09" name="Shape 6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14" name="Shape 6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5" name="Shape 61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16" name="Shape 6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0" name="Shape 6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1" name="Shape 62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22" name="Shape 6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7" name="Shape 6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8" name="Shape 62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29" name="Shape 6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33" name="Shape 6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4" name="Shape 63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35" name="Shape 6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39" name="Shape 6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0" name="Shape 64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41" name="Shape 6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4" name="Shape 2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5" name="Shape 2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47" name="Shape 6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8" name="Shape 64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49" name="Shape 6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54" name="Shape 6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5" name="Shape 65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56" name="Shape 6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82275" rIns="82275" lIns="82275" tIns="8227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1" name="Shape 6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2" name="Shape 66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63" name="Shape 6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82275" rIns="82275" lIns="82275" tIns="8227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7" name="Shape 6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8" name="Shape 66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69" name="Shape 6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hotel, lodge, lodging</a:t>
            </a:r>
          </a:p>
          <a:p>
            <a:pPr>
              <a:spcBef>
                <a:spcPts val="0"/>
              </a:spcBef>
              <a:buNone/>
            </a:pPr>
            <a:r>
              <a:rPr lang="en-US"/>
              <a:t>http://arc.lib.montana.edu/schultz-0010/item.php?id=358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76" name="Shape 6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7" name="Shape 67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78" name="Shape 6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82" name="Shape 6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3" name="Shape 68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84" name="Shape 6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88" name="Shape 6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9" name="Shape 68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90" name="Shape 6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94" name="Shape 6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5" name="Shape 69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96" name="Shape 6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01" name="Shape 7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2" name="Shape 702"/>
          <p:cNvSpPr txBox="1"/>
          <p:nvPr>
            <p:ph idx="1" type="body"/>
          </p:nvPr>
        </p:nvSpPr>
        <p:spPr>
          <a:xfrm>
            <a:off y="4104494" x="658350"/>
            <a:ext cy="3888600" cx="5266799"/>
          </a:xfrm>
          <a:prstGeom prst="rect">
            <a:avLst/>
          </a:prstGeom>
        </p:spPr>
        <p:txBody>
          <a:bodyPr bIns="82275" rIns="82275" lIns="82275" tIns="8227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  <p:sp>
        <p:nvSpPr>
          <p:cNvPr id="703" name="Shape 703"/>
          <p:cNvSpPr/>
          <p:nvPr>
            <p:ph idx="2" type="sldImg"/>
          </p:nvPr>
        </p:nvSpPr>
        <p:spPr>
          <a:xfrm>
            <a:off y="648067" x="1097482"/>
            <a:ext cy="3240599" cx="4389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07" name="Shape 7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8" name="Shape 70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09" name="Shape 7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0" name="Shape 2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13" name="Shape 7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4" name="Shape 71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15" name="Shape 7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7" name="Shape 2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y="4343400" x="685800"/>
            <a:ext cy="4114799" cx="5486399"/>
          </a:xfrm>
          <a:prstGeom prst="rect">
            <a:avLst/>
          </a:prstGeom>
          <a:noFill/>
          <a:ln>
            <a:noFill/>
          </a:ln>
        </p:spPr>
        <p:txBody>
          <a:bodyPr bIns="89600" rIns="89600" lIns="89600" tIns="896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4" name="Shape 2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y="4343400" x="685800"/>
            <a:ext cy="4114799" cx="5486399"/>
          </a:xfrm>
          <a:prstGeom prst="rect">
            <a:avLst/>
          </a:prstGeom>
          <a:noFill/>
          <a:ln>
            <a:noFill/>
          </a:ln>
        </p:spPr>
        <p:txBody>
          <a:bodyPr bIns="45650" rIns="91300" lIns="91300" tIns="45650" anchor="t" anchorCtr="0">
            <a:noAutofit/>
          </a:bodyPr>
          <a:lstStyle/>
          <a:p>
            <a:pPr algn="l" rtl="0" lvl="1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strike="noStrike" u="none" b="0" cap="none" baseline="0" sz="1800" lang="en-US" i="0"/>
              <a:t>“The IMLS assessment model will “identify effective museum and library services through performance monitoring” among other things.</a:t>
            </a:r>
            <a:r>
              <a:rPr strike="noStrike" u="none" b="0" cap="none" baseline="30000" sz="1800" lang="en-US" i="0"/>
              <a:t>**</a:t>
            </a:r>
          </a:p>
          <a:p>
            <a:pPr algn="l" rtl="0" lvl="1" marR="0" indent="0" mar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237" name="Shape 237"/>
          <p:cNvSpPr txBox="1"/>
          <p:nvPr>
            <p:ph idx="12" type="sldNum"/>
          </p:nvPr>
        </p:nvSpPr>
        <p:spPr>
          <a:xfrm>
            <a:off y="8685210" x="3884614"/>
            <a:ext cy="457199" cx="2971799"/>
          </a:xfrm>
          <a:prstGeom prst="rect">
            <a:avLst/>
          </a:prstGeom>
          <a:noFill/>
          <a:ln>
            <a:noFill/>
          </a:ln>
        </p:spPr>
        <p:txBody>
          <a:bodyPr bIns="45650" rIns="91300" lIns="91300" tIns="4565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400" lang="en-US" i="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3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4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5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6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7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8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9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0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1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2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3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4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25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26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27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28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29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0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31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32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33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34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35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y="2130425" x="685800"/>
            <a:ext cy="1470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1pPr>
            <a:lvl2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y="3886200" x="1371600"/>
            <a:ext cy="1752899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1pPr>
            <a:lvl2pPr algn="ctr" rtl="0" marR="0" indent="0" marL="4572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2pPr>
            <a:lvl3pPr algn="ctr" rtl="0" marR="0" indent="0" marL="9144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3pPr>
            <a:lvl4pPr algn="ctr" rtl="0" marR="0" indent="0" marL="1371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4pPr>
            <a:lvl5pPr algn="ctr" rtl="0" marR="0" indent="0" marL="18288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5pPr>
            <a:lvl6pPr algn="ctr" rtl="0" marR="0" indent="0" marL="2286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6pPr>
            <a:lvl7pPr algn="ctr" rtl="0" marR="0" indent="0" marL="2743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7pPr>
            <a:lvl8pPr algn="ctr" rtl="0" marR="0" indent="0" marL="3200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8pPr>
            <a:lvl9pPr algn="ctr" rtl="0" marR="0" indent="0" marL="3657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 rot="5400000">
            <a:off y="2171687" x="4732349"/>
            <a:ext cy="2057400" cx="5851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 rot="5400000">
            <a:off y="190488" x="541350"/>
            <a:ext cy="6019798" cx="5851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63500" marL="34290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algn="l" rtl="0" indent="69850" marL="74295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algn="l" rtl="0" indent="76200" marL="114300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algn="l" rtl="0" indent="25400" marL="160020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algn="l" rtl="0" indent="25400" marL="205740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algn="l" rtl="0" indent="254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indent="254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indent="254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indent="254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y="6356350" x="457200"/>
            <a:ext cy="365099" cx="2133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y="6356350" x="6553200"/>
            <a:ext cy="365099" cx="2133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SEO"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y="274318" x="274318"/>
            <a:ext cy="822900" cx="8595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buFont typeface="Calibri"/>
              <a:buAutoNum type="arabicPeriod"/>
              <a:defRPr/>
            </a:lvl1pPr>
            <a:lvl2pPr rtl="0">
              <a:spcBef>
                <a:spcPts val="0"/>
              </a:spcBef>
              <a:buFont typeface="Calibri"/>
              <a:buAutoNum type="alphaLcPeriod"/>
              <a:defRPr/>
            </a:lvl2pPr>
            <a:lvl3pPr rtl="0">
              <a:spcBef>
                <a:spcPts val="0"/>
              </a:spcBef>
              <a:buFont typeface="Calibri"/>
              <a:buAutoNum type="romanLcPeriod"/>
              <a:defRPr/>
            </a:lvl3pPr>
            <a:lvl4pPr rtl="0">
              <a:spcBef>
                <a:spcPts val="0"/>
              </a:spcBef>
              <a:buFont typeface="Calibri"/>
              <a:buAutoNum type="arabicPeriod"/>
              <a:defRPr/>
            </a:lvl4pPr>
            <a:lvl5pPr rtl="0">
              <a:spcBef>
                <a:spcPts val="0"/>
              </a:spcBef>
              <a:buFont typeface="Calibri"/>
              <a:buAutoNum type="alphaLcPeriod"/>
              <a:defRPr/>
            </a:lvl5pPr>
            <a:lvl6pPr rtl="0">
              <a:spcBef>
                <a:spcPts val="0"/>
              </a:spcBef>
              <a:buFont typeface="Calibri"/>
              <a:buAutoNum type="romanLcPeriod"/>
              <a:defRPr/>
            </a:lvl6pPr>
            <a:lvl7pPr rtl="0">
              <a:spcBef>
                <a:spcPts val="0"/>
              </a:spcBef>
              <a:buFont typeface="Calibri"/>
              <a:buAutoNum type="arabicPeriod"/>
              <a:defRPr/>
            </a:lvl7pPr>
            <a:lvl8pPr rtl="0">
              <a:spcBef>
                <a:spcPts val="0"/>
              </a:spcBef>
              <a:buFont typeface="Calibri"/>
              <a:buAutoNum type="alphaLcPeriod"/>
              <a:defRPr/>
            </a:lvl8pPr>
            <a:lvl9pPr rtl="0">
              <a:spcBef>
                <a:spcPts val="0"/>
              </a:spcBef>
              <a:buFont typeface="Calibri"/>
              <a:buAutoNum type="romanLcPeriod"/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1645918" x="274318"/>
            <a:ext cy="4937700" cx="8595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buFont typeface="Calibri"/>
              <a:buChar char="●"/>
              <a:defRPr/>
            </a:lvl1pPr>
            <a:lvl2pPr rtl="0">
              <a:spcBef>
                <a:spcPts val="0"/>
              </a:spcBef>
              <a:buFont typeface="Calibri"/>
              <a:buChar char="○"/>
              <a:defRPr/>
            </a:lvl2pPr>
            <a:lvl3pPr rtl="0">
              <a:spcBef>
                <a:spcPts val="0"/>
              </a:spcBef>
              <a:buFont typeface="Calibri"/>
              <a:buChar char="■"/>
              <a:defRPr/>
            </a:lvl3pPr>
            <a:lvl4pPr rtl="0">
              <a:spcBef>
                <a:spcPts val="0"/>
              </a:spcBef>
              <a:buFont typeface="Calibri"/>
              <a:buChar char="●"/>
              <a:defRPr/>
            </a:lvl4pPr>
            <a:lvl5pPr rtl="0">
              <a:spcBef>
                <a:spcPts val="0"/>
              </a:spcBef>
              <a:buFont typeface="Calibri"/>
              <a:buChar char="○"/>
              <a:defRPr/>
            </a:lvl5pPr>
            <a:lvl6pPr rtl="0">
              <a:spcBef>
                <a:spcPts val="0"/>
              </a:spcBef>
              <a:buFont typeface="Calibri"/>
              <a:buChar char="■"/>
              <a:defRPr/>
            </a:lvl6pPr>
            <a:lvl7pPr rtl="0">
              <a:spcBef>
                <a:spcPts val="0"/>
              </a:spcBef>
              <a:buFont typeface="Calibri"/>
              <a:buChar char="●"/>
              <a:defRPr/>
            </a:lvl7pPr>
            <a:lvl8pPr rtl="0">
              <a:spcBef>
                <a:spcPts val="0"/>
              </a:spcBef>
              <a:buFont typeface="Calibri"/>
              <a:buChar char="○"/>
              <a:defRPr/>
            </a:lvl8pPr>
            <a:lvl9pPr rtl="0">
              <a:spcBef>
                <a:spcPts val="0"/>
              </a:spcBef>
              <a:buFont typeface="Calibri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 txBox="1"/>
          <p:nvPr>
            <p:ph type="ctrTitle"/>
          </p:nvPr>
        </p:nvSpPr>
        <p:spPr>
          <a:xfrm>
            <a:off y="2130425" x="685800"/>
            <a:ext cy="1470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4400"/>
            </a:lvl1pPr>
            <a:lvl2pPr algn="l" rtl="0" marR="0" indent="0" marL="0">
              <a:spcBef>
                <a:spcPts val="0"/>
              </a:spcBef>
              <a:buSzPct val="100000"/>
              <a:defRPr sz="4400"/>
            </a:lvl2pPr>
            <a:lvl3pPr algn="l" rtl="0" marR="0" indent="0" marL="0">
              <a:spcBef>
                <a:spcPts val="0"/>
              </a:spcBef>
              <a:buSzPct val="100000"/>
              <a:defRPr sz="4400"/>
            </a:lvl3pPr>
            <a:lvl4pPr algn="l" rtl="0" marR="0" indent="0" marL="0">
              <a:spcBef>
                <a:spcPts val="0"/>
              </a:spcBef>
              <a:buSzPct val="100000"/>
              <a:defRPr sz="4400"/>
            </a:lvl4pPr>
            <a:lvl5pPr algn="l" rtl="0" marR="0" indent="0" marL="0">
              <a:spcBef>
                <a:spcPts val="0"/>
              </a:spcBef>
              <a:buSzPct val="100000"/>
              <a:defRPr sz="4400"/>
            </a:lvl5pPr>
            <a:lvl6pPr algn="l" rtl="0" marR="0" indent="0" marL="0">
              <a:spcBef>
                <a:spcPts val="0"/>
              </a:spcBef>
              <a:buSzPct val="100000"/>
              <a:defRPr sz="4400"/>
            </a:lvl6pPr>
            <a:lvl7pPr algn="l" rtl="0" marR="0" indent="0" marL="0">
              <a:spcBef>
                <a:spcPts val="0"/>
              </a:spcBef>
              <a:buSzPct val="100000"/>
              <a:defRPr sz="4400"/>
            </a:lvl7pPr>
            <a:lvl8pPr algn="l" rtl="0" marR="0" indent="0" marL="0">
              <a:spcBef>
                <a:spcPts val="0"/>
              </a:spcBef>
              <a:buSzPct val="100000"/>
              <a:defRPr sz="4400"/>
            </a:lvl8pPr>
            <a:lvl9pPr algn="l" rtl="0" marR="0" indent="0" marL="0">
              <a:spcBef>
                <a:spcPts val="0"/>
              </a:spcBef>
              <a:buSzPct val="100000"/>
              <a:defRPr sz="4400"/>
            </a:lvl9pPr>
          </a:lstStyle>
          <a:p/>
        </p:txBody>
      </p:sp>
      <p:sp>
        <p:nvSpPr>
          <p:cNvPr id="65" name="Shape 65"/>
          <p:cNvSpPr txBox="1"/>
          <p:nvPr>
            <p:ph idx="1" type="subTitle"/>
          </p:nvPr>
        </p:nvSpPr>
        <p:spPr>
          <a:xfrm>
            <a:off y="3886200" x="1371600"/>
            <a:ext cy="1752899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640"/>
              </a:spcBef>
              <a:buClr>
                <a:schemeClr val="dk1"/>
              </a:buClr>
              <a:buSzPct val="100000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algn="ctr" rtl="0" marR="0" indent="0" marL="457200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algn="ctr" rtl="0" marR="0" indent="0" marL="91440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algn="ctr" rtl="0" marR="0" indent="0" marL="1371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algn="ctr" rtl="0" marR="0" indent="0" marL="18288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algn="ctr" rtl="0" marR="0" indent="0" marL="22860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algn="ctr" rtl="0" marR="0" indent="0" marL="27432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algn="ctr" rtl="0" marR="0" indent="0" marL="32004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algn="ctr" rtl="0" marR="0" indent="0" marL="3657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buClr>
                <a:srgbClr val="1C4587"/>
              </a:buClr>
              <a:buFont typeface="Calibri"/>
              <a:defRPr>
                <a:solidFill>
                  <a:srgbClr val="1C4587"/>
                </a:solidFill>
              </a:defRPr>
            </a:lvl1pPr>
            <a:lvl2pPr algn="l" rtl="0" indent="-107950" marL="742950">
              <a:spcBef>
                <a:spcPts val="560"/>
              </a:spcBef>
              <a:buClr>
                <a:srgbClr val="1C4587"/>
              </a:buClr>
              <a:buFont typeface="Calibri"/>
              <a:defRPr>
                <a:solidFill>
                  <a:srgbClr val="1C4587"/>
                </a:solidFill>
              </a:defRPr>
            </a:lvl2pPr>
            <a:lvl3pPr algn="l" rtl="0" indent="-76200" marL="1143000">
              <a:spcBef>
                <a:spcPts val="480"/>
              </a:spcBef>
              <a:buClr>
                <a:srgbClr val="1C4587"/>
              </a:buClr>
              <a:buFont typeface="Calibri"/>
              <a:defRPr>
                <a:solidFill>
                  <a:srgbClr val="1C4587"/>
                </a:solidFill>
              </a:defRPr>
            </a:lvl3pPr>
            <a:lvl4pPr algn="l" rtl="0" indent="-101600" marL="1600200">
              <a:spcBef>
                <a:spcPts val="400"/>
              </a:spcBef>
              <a:buClr>
                <a:srgbClr val="1C4587"/>
              </a:buClr>
              <a:buFont typeface="Calibri"/>
              <a:defRPr>
                <a:solidFill>
                  <a:srgbClr val="1C4587"/>
                </a:solidFill>
              </a:defRPr>
            </a:lvl4pPr>
            <a:lvl5pPr algn="l" rtl="0" indent="-101600" marL="2057400">
              <a:spcBef>
                <a:spcPts val="400"/>
              </a:spcBef>
              <a:buClr>
                <a:srgbClr val="1C4587"/>
              </a:buClr>
              <a:buFont typeface="Calibri"/>
              <a:defRPr>
                <a:solidFill>
                  <a:srgbClr val="1C4587"/>
                </a:solidFill>
              </a:defRPr>
            </a:lvl5pPr>
            <a:lvl6pPr algn="l" rtl="0" indent="-101600" marL="2514600">
              <a:spcBef>
                <a:spcPts val="400"/>
              </a:spcBef>
              <a:buClr>
                <a:srgbClr val="1C4587"/>
              </a:buClr>
              <a:buFont typeface="Calibri"/>
              <a:defRPr>
                <a:solidFill>
                  <a:srgbClr val="1C4587"/>
                </a:solidFill>
              </a:defRPr>
            </a:lvl6pPr>
            <a:lvl7pPr algn="l" rtl="0" indent="-101600" marL="2971800">
              <a:spcBef>
                <a:spcPts val="400"/>
              </a:spcBef>
              <a:buClr>
                <a:srgbClr val="1C4587"/>
              </a:buClr>
              <a:buFont typeface="Calibri"/>
              <a:defRPr>
                <a:solidFill>
                  <a:srgbClr val="1C4587"/>
                </a:solidFill>
              </a:defRPr>
            </a:lvl7pPr>
            <a:lvl8pPr algn="l" rtl="0" indent="-101600" marL="3429000">
              <a:spcBef>
                <a:spcPts val="400"/>
              </a:spcBef>
              <a:buClr>
                <a:srgbClr val="1C4587"/>
              </a:buClr>
              <a:buFont typeface="Calibri"/>
              <a:defRPr>
                <a:solidFill>
                  <a:srgbClr val="1C4587"/>
                </a:solidFill>
              </a:defRPr>
            </a:lvl8pPr>
            <a:lvl9pPr algn="l" rtl="0" indent="-101600" marL="3886200">
              <a:spcBef>
                <a:spcPts val="400"/>
              </a:spcBef>
              <a:buClr>
                <a:srgbClr val="1C4587"/>
              </a:buClr>
              <a:buFont typeface="Calibri"/>
              <a:defRPr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y="4406900" x="722312"/>
            <a:ext cy="13619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745925" x="722325"/>
            <a:ext cy="36603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Clr>
                <a:srgbClr val="888888"/>
              </a:buClr>
              <a:buFont typeface="Calibri"/>
              <a:defRPr/>
            </a:lvl1pPr>
            <a:lvl2pPr rtl="0" indent="0" marL="457200">
              <a:spcBef>
                <a:spcPts val="0"/>
              </a:spcBef>
              <a:buClr>
                <a:srgbClr val="888888"/>
              </a:buClr>
              <a:buFont typeface="Calibri"/>
              <a:defRPr/>
            </a:lvl2pPr>
            <a:lvl3pPr rtl="0" indent="0" marL="914400">
              <a:spcBef>
                <a:spcPts val="0"/>
              </a:spcBef>
              <a:buClr>
                <a:srgbClr val="888888"/>
              </a:buClr>
              <a:buFont typeface="Calibri"/>
              <a:defRPr/>
            </a:lvl3pPr>
            <a:lvl4pPr rtl="0" indent="0" marL="1371600">
              <a:spcBef>
                <a:spcPts val="0"/>
              </a:spcBef>
              <a:buClr>
                <a:srgbClr val="888888"/>
              </a:buClr>
              <a:buFont typeface="Calibri"/>
              <a:defRPr/>
            </a:lvl4pPr>
            <a:lvl5pPr rtl="0" indent="0" marL="1828800">
              <a:spcBef>
                <a:spcPts val="0"/>
              </a:spcBef>
              <a:buClr>
                <a:srgbClr val="888888"/>
              </a:buClr>
              <a:buFont typeface="Calibri"/>
              <a:defRPr/>
            </a:lvl5pPr>
            <a:lvl6pPr rtl="0" indent="0" marL="2286000">
              <a:spcBef>
                <a:spcPts val="0"/>
              </a:spcBef>
              <a:buClr>
                <a:srgbClr val="888888"/>
              </a:buClr>
              <a:buFont typeface="Calibri"/>
              <a:defRPr/>
            </a:lvl6pPr>
            <a:lvl7pPr rtl="0" indent="0" marL="2743200">
              <a:spcBef>
                <a:spcPts val="0"/>
              </a:spcBef>
              <a:buClr>
                <a:srgbClr val="888888"/>
              </a:buClr>
              <a:buFont typeface="Calibri"/>
              <a:defRPr/>
            </a:lvl7pPr>
            <a:lvl8pPr rtl="0" indent="0" marL="3200400">
              <a:spcBef>
                <a:spcPts val="0"/>
              </a:spcBef>
              <a:buClr>
                <a:srgbClr val="888888"/>
              </a:buClr>
              <a:buFont typeface="Calibri"/>
              <a:defRPr/>
            </a:lvl8pPr>
            <a:lvl9pPr rtl="0" indent="0" marL="3657600">
              <a:spcBef>
                <a:spcPts val="0"/>
              </a:spcBef>
              <a:buClr>
                <a:srgbClr val="888888"/>
              </a:buClr>
              <a:buFont typeface="Calibri"/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y="1600200" x="457200"/>
            <a:ext cy="4526100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1pPr>
            <a:lvl2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2pPr>
            <a:lvl3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3pPr>
            <a:lvl4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4pPr>
            <a:lvl5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5pPr>
            <a:lvl6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6pPr>
            <a:lvl7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7pPr>
            <a:lvl8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8pPr>
            <a:lvl9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2" type="body"/>
          </p:nvPr>
        </p:nvSpPr>
        <p:spPr>
          <a:xfrm>
            <a:off y="1600200" x="4648200"/>
            <a:ext cy="4526100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1pPr>
            <a:lvl2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2pPr>
            <a:lvl3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3pPr>
            <a:lvl4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4pPr>
            <a:lvl5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5pPr>
            <a:lvl6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6pPr>
            <a:lvl7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7pPr>
            <a:lvl8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8pPr>
            <a:lvl9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1535112" x="457200"/>
            <a:ext cy="639600" cx="4040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2" type="body"/>
          </p:nvPr>
        </p:nvSpPr>
        <p:spPr>
          <a:xfrm>
            <a:off y="2174875" x="457200"/>
            <a:ext cy="3951300" cx="4040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3" type="body"/>
          </p:nvPr>
        </p:nvSpPr>
        <p:spPr>
          <a:xfrm>
            <a:off y="1535112" x="4645025"/>
            <a:ext cy="639600" cx="4041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4" type="body"/>
          </p:nvPr>
        </p:nvSpPr>
        <p:spPr>
          <a:xfrm>
            <a:off y="2174875" x="4645025"/>
            <a:ext cy="3951300" cx="4041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y="273050" x="457200"/>
            <a:ext cy="1161900" cx="3008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y="273050" x="3575050"/>
            <a:ext cy="5853299" cx="5111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5" name="Shape 95"/>
          <p:cNvSpPr txBox="1"/>
          <p:nvPr>
            <p:ph idx="2" type="body"/>
          </p:nvPr>
        </p:nvSpPr>
        <p:spPr>
          <a:xfrm>
            <a:off y="1435100" x="457200"/>
            <a:ext cy="4691099" cx="3008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96" name="Shape 96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defRPr/>
            </a:lvl1pPr>
            <a:lvl2pPr algn="l" rtl="0" indent="-107950" marL="742950">
              <a:spcBef>
                <a:spcPts val="560"/>
              </a:spcBef>
              <a:defRPr/>
            </a:lvl2pPr>
            <a:lvl3pPr algn="l" rtl="0" indent="-76200" marL="1143000">
              <a:spcBef>
                <a:spcPts val="480"/>
              </a:spcBef>
              <a:defRPr/>
            </a:lvl3pPr>
            <a:lvl4pPr algn="l" rtl="0" indent="-101600" marL="1600200">
              <a:spcBef>
                <a:spcPts val="400"/>
              </a:spcBef>
              <a:defRPr/>
            </a:lvl4pPr>
            <a:lvl5pPr algn="l" rtl="0" indent="-101600" marL="2057400">
              <a:spcBef>
                <a:spcPts val="400"/>
              </a:spcBef>
              <a:defRPr/>
            </a:lvl5pPr>
            <a:lvl6pPr algn="l" rtl="0" indent="-101600" marL="2514600">
              <a:spcBef>
                <a:spcPts val="400"/>
              </a:spcBef>
              <a:defRPr/>
            </a:lvl6pPr>
            <a:lvl7pPr algn="l" rtl="0" indent="-101600" marL="2971800">
              <a:spcBef>
                <a:spcPts val="400"/>
              </a:spcBef>
              <a:defRPr/>
            </a:lvl7pPr>
            <a:lvl8pPr algn="l" rtl="0" indent="-101600" marL="3429000">
              <a:spcBef>
                <a:spcPts val="400"/>
              </a:spcBef>
              <a:defRPr/>
            </a:lvl8pPr>
            <a:lvl9pPr algn="l" rtl="0" indent="-101600" marL="3886200">
              <a:spcBef>
                <a:spcPts val="40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y="4800600" x="1792288"/>
            <a:ext cy="566699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9" name="Shape 99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5367337" x="1792288"/>
            <a:ext cy="804899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101" name="Shape 101"/>
          <p:cNvSpPr txBox="1"/>
          <p:nvPr>
            <p:ph idx="10" type="dt"/>
          </p:nvPr>
        </p:nvSpPr>
        <p:spPr>
          <a:xfrm>
            <a:off y="6356350" x="457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02" name="Shape 102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y="6356350" x="6553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 rot="5400000">
            <a:off y="-251550" x="2308949"/>
            <a:ext cy="8229600" cx="4526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algn="l" rtl="0" indent="-107950" marL="74295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algn="l" rtl="0" indent="-76200" marL="114300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algn="l" rtl="0" indent="-101600" marL="160020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algn="l" rtl="0" indent="-101600" marL="205740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107" name="Shape 107"/>
          <p:cNvSpPr txBox="1"/>
          <p:nvPr>
            <p:ph idx="10" type="dt"/>
          </p:nvPr>
        </p:nvSpPr>
        <p:spPr>
          <a:xfrm>
            <a:off y="6356350" x="457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08" name="Shape 108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y="6356350" x="6553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 rot="5400000">
            <a:off y="2171687" x="4732349"/>
            <a:ext cy="2057400" cx="5851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 rot="5400000">
            <a:off y="190488" x="541350"/>
            <a:ext cy="6019799" cx="5851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algn="l" rtl="0" indent="-107950" marL="74295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algn="l" rtl="0" indent="-76200" marL="114300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algn="l" rtl="0" indent="-101600" marL="160020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algn="l" rtl="0" indent="-101600" marL="205740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113" name="Shape 113"/>
          <p:cNvSpPr txBox="1"/>
          <p:nvPr>
            <p:ph idx="10" type="dt"/>
          </p:nvPr>
        </p:nvSpPr>
        <p:spPr>
          <a:xfrm>
            <a:off y="6356350" x="457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14" name="Shape 114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y="6356350" x="6553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SEO"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y="274319" x="274319"/>
            <a:ext cy="822900" cx="85952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buSzPct val="100000"/>
              <a:buAutoNum type="arabicPeriod"/>
              <a:defRPr sz="3800"/>
            </a:lvl1pPr>
            <a:lvl2pPr rtl="0">
              <a:spcBef>
                <a:spcPts val="0"/>
              </a:spcBef>
              <a:buSzPct val="100000"/>
              <a:buAutoNum type="alphaLcPeriod"/>
              <a:defRPr sz="3800"/>
            </a:lvl2pPr>
            <a:lvl3pPr rtl="0">
              <a:spcBef>
                <a:spcPts val="0"/>
              </a:spcBef>
              <a:buSzPct val="100000"/>
              <a:buAutoNum type="romanLcPeriod"/>
              <a:defRPr sz="3800"/>
            </a:lvl3pPr>
            <a:lvl4pPr rtl="0">
              <a:spcBef>
                <a:spcPts val="0"/>
              </a:spcBef>
              <a:buSzPct val="100000"/>
              <a:buAutoNum type="arabicPeriod"/>
              <a:defRPr sz="3800"/>
            </a:lvl4pPr>
            <a:lvl5pPr rtl="0">
              <a:spcBef>
                <a:spcPts val="0"/>
              </a:spcBef>
              <a:buSzPct val="100000"/>
              <a:buAutoNum type="alphaLcPeriod"/>
              <a:defRPr sz="3800"/>
            </a:lvl5pPr>
            <a:lvl6pPr rtl="0">
              <a:spcBef>
                <a:spcPts val="0"/>
              </a:spcBef>
              <a:buSzPct val="100000"/>
              <a:buAutoNum type="romanLcPeriod"/>
              <a:defRPr sz="3800"/>
            </a:lvl6pPr>
            <a:lvl7pPr rtl="0">
              <a:spcBef>
                <a:spcPts val="0"/>
              </a:spcBef>
              <a:buSzPct val="100000"/>
              <a:buAutoNum type="arabicPeriod"/>
              <a:defRPr sz="3800"/>
            </a:lvl7pPr>
            <a:lvl8pPr rtl="0">
              <a:spcBef>
                <a:spcPts val="0"/>
              </a:spcBef>
              <a:buSzPct val="100000"/>
              <a:buAutoNum type="alphaLcPeriod"/>
              <a:defRPr sz="3800"/>
            </a:lvl8pPr>
            <a:lvl9pPr rtl="0">
              <a:spcBef>
                <a:spcPts val="0"/>
              </a:spcBef>
              <a:buSzPct val="100000"/>
              <a:buAutoNum type="romanLcPeriod"/>
              <a:defRPr sz="3800"/>
            </a:lvl9pPr>
          </a:lstStyle>
          <a:p/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1645919" x="274319"/>
            <a:ext cy="4937700" cx="85952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buSzPct val="100000"/>
              <a:buChar char="●"/>
              <a:defRPr sz="2300"/>
            </a:lvl1pPr>
            <a:lvl2pPr rtl="0">
              <a:spcBef>
                <a:spcPts val="0"/>
              </a:spcBef>
              <a:buSzPct val="100000"/>
              <a:buChar char="○"/>
              <a:defRPr sz="2200"/>
            </a:lvl2pPr>
            <a:lvl3pPr rtl="0">
              <a:spcBef>
                <a:spcPts val="0"/>
              </a:spcBef>
              <a:buSzPct val="100000"/>
              <a:buChar char="■"/>
              <a:defRPr sz="1600"/>
            </a:lvl3pPr>
            <a:lvl4pPr rtl="0">
              <a:spcBef>
                <a:spcPts val="0"/>
              </a:spcBef>
              <a:buSzPct val="100000"/>
              <a:buChar char="●"/>
              <a:defRPr sz="2400"/>
            </a:lvl4pPr>
            <a:lvl5pPr rtl="0">
              <a:spcBef>
                <a:spcPts val="0"/>
              </a:spcBef>
              <a:buSzPct val="100000"/>
              <a:buChar char="○"/>
              <a:defRPr sz="2400"/>
            </a:lvl5pPr>
            <a:lvl6pPr rtl="0">
              <a:spcBef>
                <a:spcPts val="0"/>
              </a:spcBef>
              <a:buSzPct val="100000"/>
              <a:buChar char="■"/>
              <a:defRPr sz="2400"/>
            </a:lvl6pPr>
            <a:lvl7pPr rtl="0">
              <a:spcBef>
                <a:spcPts val="0"/>
              </a:spcBef>
              <a:buSzPct val="100000"/>
              <a:buChar char="●"/>
              <a:defRPr sz="2400"/>
            </a:lvl7pPr>
            <a:lvl8pPr rtl="0">
              <a:spcBef>
                <a:spcPts val="0"/>
              </a:spcBef>
              <a:buSzPct val="100000"/>
              <a:buChar char="○"/>
              <a:defRPr sz="2400"/>
            </a:lvl8pPr>
            <a:lvl9pPr rtl="0">
              <a:spcBef>
                <a:spcPts val="0"/>
              </a:spcBef>
              <a:buSzPct val="100000"/>
              <a:buChar char="■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 txBox="1"/>
          <p:nvPr>
            <p:ph type="ctrTitle"/>
          </p:nvPr>
        </p:nvSpPr>
        <p:spPr>
          <a:xfrm>
            <a:off y="2130425" x="685800"/>
            <a:ext cy="1470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4400"/>
            </a:lvl1pPr>
            <a:lvl2pPr algn="l" rtl="0" marR="0" indent="0" marL="0">
              <a:spcBef>
                <a:spcPts val="0"/>
              </a:spcBef>
              <a:buSzPct val="100000"/>
              <a:defRPr sz="4400"/>
            </a:lvl2pPr>
            <a:lvl3pPr algn="l" rtl="0" marR="0" indent="0" marL="0">
              <a:spcBef>
                <a:spcPts val="0"/>
              </a:spcBef>
              <a:buSzPct val="100000"/>
              <a:defRPr sz="4400"/>
            </a:lvl3pPr>
            <a:lvl4pPr algn="l" rtl="0" marR="0" indent="0" marL="0">
              <a:spcBef>
                <a:spcPts val="0"/>
              </a:spcBef>
              <a:buSzPct val="100000"/>
              <a:defRPr sz="4400"/>
            </a:lvl4pPr>
            <a:lvl5pPr algn="l" rtl="0" marR="0" indent="0" marL="0">
              <a:spcBef>
                <a:spcPts val="0"/>
              </a:spcBef>
              <a:buSzPct val="100000"/>
              <a:defRPr sz="4400"/>
            </a:lvl5pPr>
            <a:lvl6pPr algn="l" rtl="0" marR="0" indent="0" marL="0">
              <a:spcBef>
                <a:spcPts val="0"/>
              </a:spcBef>
              <a:buSzPct val="100000"/>
              <a:defRPr sz="4400"/>
            </a:lvl6pPr>
            <a:lvl7pPr algn="l" rtl="0" marR="0" indent="0" marL="0">
              <a:spcBef>
                <a:spcPts val="0"/>
              </a:spcBef>
              <a:buSzPct val="100000"/>
              <a:defRPr sz="4400"/>
            </a:lvl7pPr>
            <a:lvl8pPr algn="l" rtl="0" marR="0" indent="0" marL="0">
              <a:spcBef>
                <a:spcPts val="0"/>
              </a:spcBef>
              <a:buSzPct val="100000"/>
              <a:defRPr sz="4400"/>
            </a:lvl8pPr>
            <a:lvl9pPr algn="l" rtl="0" marR="0" indent="0" marL="0">
              <a:spcBef>
                <a:spcPts val="0"/>
              </a:spcBef>
              <a:buSzPct val="100000"/>
              <a:defRPr sz="4400"/>
            </a:lvl9pPr>
          </a:lstStyle>
          <a:p/>
        </p:txBody>
      </p:sp>
      <p:sp>
        <p:nvSpPr>
          <p:cNvPr id="126" name="Shape 126"/>
          <p:cNvSpPr txBox="1"/>
          <p:nvPr>
            <p:ph idx="1" type="subTitle"/>
          </p:nvPr>
        </p:nvSpPr>
        <p:spPr>
          <a:xfrm>
            <a:off y="3886200" x="1371600"/>
            <a:ext cy="1752899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640"/>
              </a:spcBef>
              <a:buClr>
                <a:schemeClr val="dk1"/>
              </a:buClr>
              <a:buSzPct val="100000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algn="ctr" rtl="0" marR="0" indent="0" marL="457200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algn="ctr" rtl="0" marR="0" indent="0" marL="91440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algn="ctr" rtl="0" marR="0" indent="0" marL="1371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algn="ctr" rtl="0" marR="0" indent="0" marL="18288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algn="ctr" rtl="0" marR="0" indent="0" marL="22860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algn="ctr" rtl="0" marR="0" indent="0" marL="27432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algn="ctr" rtl="0" marR="0" indent="0" marL="32004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algn="ctr" rtl="0" marR="0" indent="0" marL="3657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y="135715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buClr>
                <a:srgbClr val="3D85C6"/>
              </a:buClr>
              <a:buFont typeface="Calibri"/>
              <a:defRPr>
                <a:solidFill>
                  <a:srgbClr val="1C4587"/>
                </a:solidFill>
              </a:defRPr>
            </a:lvl1pPr>
            <a:lvl2pPr algn="l" rtl="0" indent="-107950" marL="742950">
              <a:spcBef>
                <a:spcPts val="560"/>
              </a:spcBef>
              <a:buClr>
                <a:srgbClr val="6D9EEB"/>
              </a:buClr>
              <a:buFont typeface="Calibri"/>
              <a:defRPr>
                <a:solidFill>
                  <a:srgbClr val="1C4587"/>
                </a:solidFill>
              </a:defRPr>
            </a:lvl2pPr>
            <a:lvl3pPr algn="l" rtl="0" indent="-76200" marL="1143000">
              <a:spcBef>
                <a:spcPts val="480"/>
              </a:spcBef>
              <a:buClr>
                <a:srgbClr val="1C4587"/>
              </a:buClr>
              <a:buFont typeface="Calibri"/>
              <a:defRPr>
                <a:solidFill>
                  <a:srgbClr val="1C4587"/>
                </a:solidFill>
              </a:defRPr>
            </a:lvl3pPr>
            <a:lvl4pPr algn="l" rtl="0" indent="-101600" marL="1600200">
              <a:spcBef>
                <a:spcPts val="400"/>
              </a:spcBef>
              <a:buClr>
                <a:srgbClr val="1C4587"/>
              </a:buClr>
              <a:buFont typeface="Calibri"/>
              <a:defRPr>
                <a:solidFill>
                  <a:srgbClr val="1C4587"/>
                </a:solidFill>
              </a:defRPr>
            </a:lvl4pPr>
            <a:lvl5pPr algn="l" rtl="0" indent="-101600" marL="2057400">
              <a:spcBef>
                <a:spcPts val="400"/>
              </a:spcBef>
              <a:buClr>
                <a:srgbClr val="1C4587"/>
              </a:buClr>
              <a:buFont typeface="Calibri"/>
              <a:defRPr>
                <a:solidFill>
                  <a:srgbClr val="1C4587"/>
                </a:solidFill>
              </a:defRPr>
            </a:lvl5pPr>
            <a:lvl6pPr algn="l" rtl="0" indent="-101600" marL="2514600">
              <a:spcBef>
                <a:spcPts val="400"/>
              </a:spcBef>
              <a:buClr>
                <a:srgbClr val="1C4587"/>
              </a:buClr>
              <a:buFont typeface="Calibri"/>
              <a:defRPr>
                <a:solidFill>
                  <a:srgbClr val="1C4587"/>
                </a:solidFill>
              </a:defRPr>
            </a:lvl6pPr>
            <a:lvl7pPr algn="l" rtl="0" indent="-101600" marL="2971800">
              <a:spcBef>
                <a:spcPts val="400"/>
              </a:spcBef>
              <a:buClr>
                <a:srgbClr val="1C4587"/>
              </a:buClr>
              <a:buFont typeface="Calibri"/>
              <a:defRPr>
                <a:solidFill>
                  <a:srgbClr val="1C4587"/>
                </a:solidFill>
              </a:defRPr>
            </a:lvl7pPr>
            <a:lvl8pPr algn="l" rtl="0" indent="-101600" marL="3429000">
              <a:spcBef>
                <a:spcPts val="400"/>
              </a:spcBef>
              <a:buClr>
                <a:srgbClr val="1C4587"/>
              </a:buClr>
              <a:buFont typeface="Calibri"/>
              <a:defRPr>
                <a:solidFill>
                  <a:srgbClr val="1C4587"/>
                </a:solidFill>
              </a:defRPr>
            </a:lvl8pPr>
            <a:lvl9pPr algn="l" rtl="0" indent="-101600" marL="3886200">
              <a:spcBef>
                <a:spcPts val="400"/>
              </a:spcBef>
              <a:buClr>
                <a:srgbClr val="1C4587"/>
              </a:buClr>
              <a:buFont typeface="Calibri"/>
              <a:defRPr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y="4406900" x="722312"/>
            <a:ext cy="13619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y="745925" x="722325"/>
            <a:ext cy="36605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Clr>
                <a:srgbClr val="888888"/>
              </a:buClr>
              <a:buFont typeface="Calibri"/>
              <a:defRPr/>
            </a:lvl1pPr>
            <a:lvl2pPr rtl="0" indent="0" marL="457200">
              <a:spcBef>
                <a:spcPts val="0"/>
              </a:spcBef>
              <a:buClr>
                <a:srgbClr val="888888"/>
              </a:buClr>
              <a:buFont typeface="Calibri"/>
              <a:defRPr/>
            </a:lvl2pPr>
            <a:lvl3pPr rtl="0" indent="0" marL="914400">
              <a:spcBef>
                <a:spcPts val="0"/>
              </a:spcBef>
              <a:buClr>
                <a:srgbClr val="888888"/>
              </a:buClr>
              <a:buFont typeface="Calibri"/>
              <a:defRPr/>
            </a:lvl3pPr>
            <a:lvl4pPr rtl="0" indent="0" marL="1371600">
              <a:spcBef>
                <a:spcPts val="0"/>
              </a:spcBef>
              <a:buClr>
                <a:srgbClr val="888888"/>
              </a:buClr>
              <a:buFont typeface="Calibri"/>
              <a:defRPr/>
            </a:lvl4pPr>
            <a:lvl5pPr rtl="0" indent="0" marL="1828800">
              <a:spcBef>
                <a:spcPts val="0"/>
              </a:spcBef>
              <a:buClr>
                <a:srgbClr val="888888"/>
              </a:buClr>
              <a:buFont typeface="Calibri"/>
              <a:defRPr/>
            </a:lvl5pPr>
            <a:lvl6pPr rtl="0" indent="0" marL="2286000">
              <a:spcBef>
                <a:spcPts val="0"/>
              </a:spcBef>
              <a:buClr>
                <a:srgbClr val="888888"/>
              </a:buClr>
              <a:buFont typeface="Calibri"/>
              <a:defRPr/>
            </a:lvl6pPr>
            <a:lvl7pPr rtl="0" indent="0" marL="2743200">
              <a:spcBef>
                <a:spcPts val="0"/>
              </a:spcBef>
              <a:buClr>
                <a:srgbClr val="888888"/>
              </a:buClr>
              <a:buFont typeface="Calibri"/>
              <a:defRPr/>
            </a:lvl7pPr>
            <a:lvl8pPr rtl="0" indent="0" marL="3200400">
              <a:spcBef>
                <a:spcPts val="0"/>
              </a:spcBef>
              <a:buClr>
                <a:srgbClr val="888888"/>
              </a:buClr>
              <a:buFont typeface="Calibri"/>
              <a:defRPr/>
            </a:lvl8pPr>
            <a:lvl9pPr rtl="0" indent="0" marL="3657600">
              <a:spcBef>
                <a:spcPts val="0"/>
              </a:spcBef>
              <a:buClr>
                <a:srgbClr val="888888"/>
              </a:buClr>
              <a:buFont typeface="Calibri"/>
              <a:defRPr/>
            </a:lvl9pPr>
          </a:lstStyle>
          <a:p/>
        </p:txBody>
      </p:sp>
      <p:sp>
        <p:nvSpPr>
          <p:cNvPr id="135" name="Shape 135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36" name="Shape 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y="1600200" x="457200"/>
            <a:ext cy="4526100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1pPr>
            <a:lvl2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2pPr>
            <a:lvl3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3pPr>
            <a:lvl4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4pPr>
            <a:lvl5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5pPr>
            <a:lvl6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6pPr>
            <a:lvl7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7pPr>
            <a:lvl8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8pPr>
            <a:lvl9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2" type="body"/>
          </p:nvPr>
        </p:nvSpPr>
        <p:spPr>
          <a:xfrm>
            <a:off y="1600200" x="4648200"/>
            <a:ext cy="4526100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1pPr>
            <a:lvl2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2pPr>
            <a:lvl3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3pPr>
            <a:lvl4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4pPr>
            <a:lvl5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5pPr>
            <a:lvl6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6pPr>
            <a:lvl7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7pPr>
            <a:lvl8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8pPr>
            <a:lvl9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y="1535112" x="457200"/>
            <a:ext cy="639600" cx="4040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144" name="Shape 144"/>
          <p:cNvSpPr txBox="1"/>
          <p:nvPr>
            <p:ph idx="2" type="body"/>
          </p:nvPr>
        </p:nvSpPr>
        <p:spPr>
          <a:xfrm>
            <a:off y="2174875" x="457200"/>
            <a:ext cy="3951300" cx="4040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5" name="Shape 145"/>
          <p:cNvSpPr txBox="1"/>
          <p:nvPr>
            <p:ph idx="3" type="body"/>
          </p:nvPr>
        </p:nvSpPr>
        <p:spPr>
          <a:xfrm>
            <a:off y="1535112" x="4645025"/>
            <a:ext cy="639600" cx="4041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146" name="Shape 146"/>
          <p:cNvSpPr txBox="1"/>
          <p:nvPr>
            <p:ph idx="4" type="body"/>
          </p:nvPr>
        </p:nvSpPr>
        <p:spPr>
          <a:xfrm>
            <a:off y="2174875" x="4645025"/>
            <a:ext cy="3951300" cx="4041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7" name="Shape 147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0" name="Shape 150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4406900" x="722312"/>
            <a:ext cy="13619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y="745925" x="722325"/>
            <a:ext cy="36603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defRPr/>
            </a:lvl1pPr>
            <a:lvl2pPr rtl="0" indent="0" marL="457200">
              <a:spcBef>
                <a:spcPts val="0"/>
              </a:spcBef>
              <a:defRPr/>
            </a:lvl2pPr>
            <a:lvl3pPr rtl="0" indent="0" marL="914400">
              <a:spcBef>
                <a:spcPts val="0"/>
              </a:spcBef>
              <a:defRPr/>
            </a:lvl3pPr>
            <a:lvl4pPr rtl="0" indent="0" marL="1371600">
              <a:spcBef>
                <a:spcPts val="0"/>
              </a:spcBef>
              <a:defRPr/>
            </a:lvl4pPr>
            <a:lvl5pPr rtl="0" indent="0" marL="1828800">
              <a:spcBef>
                <a:spcPts val="0"/>
              </a:spcBef>
              <a:defRPr/>
            </a:lvl5pPr>
            <a:lvl6pPr rtl="0" indent="0" marL="2286000">
              <a:spcBef>
                <a:spcPts val="0"/>
              </a:spcBef>
              <a:defRPr/>
            </a:lvl6pPr>
            <a:lvl7pPr rtl="0" indent="0" marL="2743200">
              <a:spcBef>
                <a:spcPts val="0"/>
              </a:spcBef>
              <a:defRPr/>
            </a:lvl7pPr>
            <a:lvl8pPr rtl="0" indent="0" marL="3200400">
              <a:spcBef>
                <a:spcPts val="0"/>
              </a:spcBef>
              <a:defRPr/>
            </a:lvl8pPr>
            <a:lvl9pPr rtl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2" name="Shape 152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53" name="Shape 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y="273050" x="457200"/>
            <a:ext cy="1161900" cx="3008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y="273050" x="3575050"/>
            <a:ext cy="5853299" cx="5111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6" name="Shape 156"/>
          <p:cNvSpPr txBox="1"/>
          <p:nvPr>
            <p:ph idx="2" type="body"/>
          </p:nvPr>
        </p:nvSpPr>
        <p:spPr>
          <a:xfrm>
            <a:off y="1435100" x="457200"/>
            <a:ext cy="4691099" cx="3008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157" name="Shape 157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y="4800600" x="1792288"/>
            <a:ext cy="566699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60" name="Shape 160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y="5367337" x="1792288"/>
            <a:ext cy="804899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162" name="Shape 162"/>
          <p:cNvSpPr txBox="1"/>
          <p:nvPr>
            <p:ph idx="10" type="dt"/>
          </p:nvPr>
        </p:nvSpPr>
        <p:spPr>
          <a:xfrm>
            <a:off y="6356350" x="457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63" name="Shape 163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64" name="Shape 164"/>
          <p:cNvSpPr txBox="1"/>
          <p:nvPr>
            <p:ph idx="12" type="sldNum"/>
          </p:nvPr>
        </p:nvSpPr>
        <p:spPr>
          <a:xfrm>
            <a:off y="6356350" x="6553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 rot="5400000">
            <a:off y="-251550" x="2308949"/>
            <a:ext cy="8229600" cx="4526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algn="l" rtl="0" indent="-107950" marL="74295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algn="l" rtl="0" indent="-76200" marL="114300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algn="l" rtl="0" indent="-101600" marL="160020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algn="l" rtl="0" indent="-101600" marL="205740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168" name="Shape 168"/>
          <p:cNvSpPr txBox="1"/>
          <p:nvPr>
            <p:ph idx="10" type="dt"/>
          </p:nvPr>
        </p:nvSpPr>
        <p:spPr>
          <a:xfrm>
            <a:off y="6356350" x="457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69" name="Shape 169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70" name="Shape 170"/>
          <p:cNvSpPr txBox="1"/>
          <p:nvPr>
            <p:ph idx="12" type="sldNum"/>
          </p:nvPr>
        </p:nvSpPr>
        <p:spPr>
          <a:xfrm>
            <a:off y="6356350" x="6553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71" name="Shape 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 rot="5400000">
            <a:off y="2171687" x="4732349"/>
            <a:ext cy="2057400" cx="5851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 rot="5400000">
            <a:off y="190488" x="541350"/>
            <a:ext cy="6019799" cx="5851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algn="l" rtl="0" indent="-107950" marL="74295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algn="l" rtl="0" indent="-76200" marL="114300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algn="l" rtl="0" indent="-101600" marL="160020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algn="l" rtl="0" indent="-101600" marL="205740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174" name="Shape 174"/>
          <p:cNvSpPr txBox="1"/>
          <p:nvPr>
            <p:ph idx="10" type="dt"/>
          </p:nvPr>
        </p:nvSpPr>
        <p:spPr>
          <a:xfrm>
            <a:off y="6356350" x="457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75" name="Shape 175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76" name="Shape 176"/>
          <p:cNvSpPr txBox="1"/>
          <p:nvPr>
            <p:ph idx="12" type="sldNum"/>
          </p:nvPr>
        </p:nvSpPr>
        <p:spPr>
          <a:xfrm>
            <a:off y="6356350" x="6553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SEO"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y="274319" x="274319"/>
            <a:ext cy="822900" cx="85952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buSzPct val="100000"/>
              <a:buAutoNum type="arabicPeriod"/>
              <a:defRPr sz="3800"/>
            </a:lvl1pPr>
            <a:lvl2pPr rtl="0">
              <a:spcBef>
                <a:spcPts val="0"/>
              </a:spcBef>
              <a:buSzPct val="100000"/>
              <a:buAutoNum type="alphaLcPeriod"/>
              <a:defRPr sz="3800"/>
            </a:lvl2pPr>
            <a:lvl3pPr rtl="0">
              <a:spcBef>
                <a:spcPts val="0"/>
              </a:spcBef>
              <a:buSzPct val="100000"/>
              <a:buAutoNum type="romanLcPeriod"/>
              <a:defRPr sz="3800"/>
            </a:lvl3pPr>
            <a:lvl4pPr rtl="0">
              <a:spcBef>
                <a:spcPts val="0"/>
              </a:spcBef>
              <a:buSzPct val="100000"/>
              <a:buAutoNum type="arabicPeriod"/>
              <a:defRPr sz="3800"/>
            </a:lvl4pPr>
            <a:lvl5pPr rtl="0">
              <a:spcBef>
                <a:spcPts val="0"/>
              </a:spcBef>
              <a:buSzPct val="100000"/>
              <a:buAutoNum type="alphaLcPeriod"/>
              <a:defRPr sz="3800"/>
            </a:lvl5pPr>
            <a:lvl6pPr rtl="0">
              <a:spcBef>
                <a:spcPts val="0"/>
              </a:spcBef>
              <a:buSzPct val="100000"/>
              <a:buAutoNum type="romanLcPeriod"/>
              <a:defRPr sz="3800"/>
            </a:lvl6pPr>
            <a:lvl7pPr rtl="0">
              <a:spcBef>
                <a:spcPts val="0"/>
              </a:spcBef>
              <a:buSzPct val="100000"/>
              <a:buAutoNum type="arabicPeriod"/>
              <a:defRPr sz="3800"/>
            </a:lvl7pPr>
            <a:lvl8pPr rtl="0">
              <a:spcBef>
                <a:spcPts val="0"/>
              </a:spcBef>
              <a:buSzPct val="100000"/>
              <a:buAutoNum type="alphaLcPeriod"/>
              <a:defRPr sz="3800"/>
            </a:lvl8pPr>
            <a:lvl9pPr rtl="0">
              <a:spcBef>
                <a:spcPts val="0"/>
              </a:spcBef>
              <a:buSzPct val="100000"/>
              <a:buAutoNum type="romanLcPeriod"/>
              <a:defRPr sz="3800"/>
            </a:lvl9pPr>
          </a:lstStyle>
          <a:p/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y="1645919" x="274319"/>
            <a:ext cy="4937700" cx="85952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buSzPct val="100000"/>
              <a:buChar char="●"/>
              <a:defRPr sz="2300"/>
            </a:lvl1pPr>
            <a:lvl2pPr rtl="0">
              <a:spcBef>
                <a:spcPts val="0"/>
              </a:spcBef>
              <a:buSzPct val="100000"/>
              <a:buChar char="○"/>
              <a:defRPr sz="2200"/>
            </a:lvl2pPr>
            <a:lvl3pPr rtl="0">
              <a:spcBef>
                <a:spcPts val="0"/>
              </a:spcBef>
              <a:buSzPct val="100000"/>
              <a:buChar char="■"/>
              <a:defRPr sz="1600"/>
            </a:lvl3pPr>
            <a:lvl4pPr rtl="0">
              <a:spcBef>
                <a:spcPts val="0"/>
              </a:spcBef>
              <a:buSzPct val="100000"/>
              <a:buChar char="●"/>
              <a:defRPr sz="2400"/>
            </a:lvl4pPr>
            <a:lvl5pPr rtl="0">
              <a:spcBef>
                <a:spcPts val="0"/>
              </a:spcBef>
              <a:buSzPct val="100000"/>
              <a:buChar char="○"/>
              <a:defRPr sz="2400"/>
            </a:lvl5pPr>
            <a:lvl6pPr rtl="0">
              <a:spcBef>
                <a:spcPts val="0"/>
              </a:spcBef>
              <a:buSzPct val="100000"/>
              <a:buChar char="■"/>
              <a:defRPr sz="2400"/>
            </a:lvl6pPr>
            <a:lvl7pPr rtl="0">
              <a:spcBef>
                <a:spcPts val="0"/>
              </a:spcBef>
              <a:buSzPct val="100000"/>
              <a:buChar char="●"/>
              <a:defRPr sz="2400"/>
            </a:lvl7pPr>
            <a:lvl8pPr rtl="0">
              <a:spcBef>
                <a:spcPts val="0"/>
              </a:spcBef>
              <a:buSzPct val="100000"/>
              <a:buChar char="○"/>
              <a:defRPr sz="2400"/>
            </a:lvl8pPr>
            <a:lvl9pPr rtl="0">
              <a:spcBef>
                <a:spcPts val="0"/>
              </a:spcBef>
              <a:buSzPct val="100000"/>
              <a:buChar char="■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y="1600200" x="457200"/>
            <a:ext cy="4526100" cx="4038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y="1600200" x="4648200"/>
            <a:ext cy="4526100" cx="4038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y="273050" x="457200"/>
            <a:ext cy="1161900" cx="30083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273050" x="3575050"/>
            <a:ext cy="5853298" cx="51116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y="1435100" x="457200"/>
            <a:ext cy="4691099" cx="30083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y="4800600" x="1792288"/>
            <a:ext cy="566698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5367337" x="1792288"/>
            <a:ext cy="804899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y="6356350" x="457200"/>
            <a:ext cy="365099" cx="2133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y="6356350" x="6553200"/>
            <a:ext cy="365099" cx="2133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 rot="5400000">
            <a:off y="-251550" x="2308949"/>
            <a:ext cy="8229600" cx="4526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63500" marL="34290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algn="l" rtl="0" indent="69850" marL="74295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algn="l" rtl="0" indent="76200" marL="114300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algn="l" rtl="0" indent="25400" marL="160020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algn="l" rtl="0" indent="25400" marL="205740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algn="l" rtl="0" indent="254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indent="254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indent="254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indent="254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y="6356350" x="457200"/>
            <a:ext cy="365099" cx="2133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y="6356350" x="6553200"/>
            <a:ext cy="365099" cx="2133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1.xml" Type="http://schemas.openxmlformats.org/officeDocument/2006/relationships/slideLayout" Id="rId2"/><Relationship Target="../slideLayouts/slideLayout11.xml" Type="http://schemas.openxmlformats.org/officeDocument/2006/relationships/slideLayout" Id="rId12"/><Relationship Target="../theme/theme1.xml" Type="http://schemas.openxmlformats.org/officeDocument/2006/relationships/theme" Id="rId13"/><Relationship Target="../media/image00.jpg" Type="http://schemas.openxmlformats.org/officeDocument/2006/relationships/image" Id="rId1"/><Relationship Target="../slideLayouts/slideLayout3.xml" Type="http://schemas.openxmlformats.org/officeDocument/2006/relationships/slideLayout" Id="rId4"/><Relationship Target="../slideLayouts/slideLayout9.xml" Type="http://schemas.openxmlformats.org/officeDocument/2006/relationships/slideLayout" Id="rId10"/><Relationship Target="../slideLayouts/slideLayout2.xml" Type="http://schemas.openxmlformats.org/officeDocument/2006/relationships/slideLayout" Id="rId3"/><Relationship Target="../slideLayouts/slideLayout10.xml" Type="http://schemas.openxmlformats.org/officeDocument/2006/relationships/slideLayout" Id="rId11"/><Relationship Target="../slideLayouts/slideLayout8.xml" Type="http://schemas.openxmlformats.org/officeDocument/2006/relationships/slideLayout" Id="rId9"/><Relationship Target="../slideLayouts/slideLayout5.xml" Type="http://schemas.openxmlformats.org/officeDocument/2006/relationships/slideLayout" Id="rId6"/><Relationship Target="../slideLayouts/slideLayout4.xml" Type="http://schemas.openxmlformats.org/officeDocument/2006/relationships/slideLayout" Id="rId5"/><Relationship Target="../slideLayouts/slideLayout7.xml" Type="http://schemas.openxmlformats.org/officeDocument/2006/relationships/slideLayout" Id="rId8"/><Relationship Target="../slideLayouts/slideLayout6.xml" Type="http://schemas.openxmlformats.org/officeDocument/2006/relationships/slideLayout" Id="rId7"/></Relationships>
</file>

<file path=ppt/slideMasters/_rels/slideMaster2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4"/><Relationship Target="../slideLayouts/slideLayout22.xml" Type="http://schemas.openxmlformats.org/officeDocument/2006/relationships/slideLayout" Id="rId12"/><Relationship Target="../slideLayouts/slideLayout12.xml" Type="http://schemas.openxmlformats.org/officeDocument/2006/relationships/slideLayout" Id="rId2"/><Relationship Target="../slideLayouts/slideLayout23.xml" Type="http://schemas.openxmlformats.org/officeDocument/2006/relationships/slideLayout" Id="rId13"/><Relationship Target="../media/image06.jpg" Type="http://schemas.openxmlformats.org/officeDocument/2006/relationships/image" Id="rId1"/><Relationship Target="../slideLayouts/slideLayout20.xml" Type="http://schemas.openxmlformats.org/officeDocument/2006/relationships/slideLayout" Id="rId10"/><Relationship Target="../slideLayouts/slideLayout14.xml" Type="http://schemas.openxmlformats.org/officeDocument/2006/relationships/slideLayout" Id="rId4"/><Relationship Target="../slideLayouts/slideLayout21.xml" Type="http://schemas.openxmlformats.org/officeDocument/2006/relationships/slideLayout" Id="rId11"/><Relationship Target="../slideLayouts/slideLayout13.xml" Type="http://schemas.openxmlformats.org/officeDocument/2006/relationships/slideLayout" Id="rId3"/><Relationship Target="../slideLayouts/slideLayout19.xml" Type="http://schemas.openxmlformats.org/officeDocument/2006/relationships/slideLayout" Id="rId9"/><Relationship Target="../slideLayouts/slideLayout16.xml" Type="http://schemas.openxmlformats.org/officeDocument/2006/relationships/slideLayout" Id="rId6"/><Relationship Target="../slideLayouts/slideLayout15.xml" Type="http://schemas.openxmlformats.org/officeDocument/2006/relationships/slideLayout" Id="rId5"/><Relationship Target="../slideLayouts/slideLayout18.xml" Type="http://schemas.openxmlformats.org/officeDocument/2006/relationships/slideLayout" Id="rId8"/><Relationship Target="../slideLayouts/slideLayout17.xml" Type="http://schemas.openxmlformats.org/officeDocument/2006/relationships/slideLayout" Id="rId7"/></Relationships>
</file>

<file path=ppt/slideMasters/_rels/slideMaster3.xml.rels><?xml version="1.0" encoding="UTF-8" standalone="yes"?><Relationships xmlns="http://schemas.openxmlformats.org/package/2006/relationships"><Relationship Target="../theme/theme4.xml" Type="http://schemas.openxmlformats.org/officeDocument/2006/relationships/theme" Id="rId14"/><Relationship Target="../slideLayouts/slideLayout34.xml" Type="http://schemas.openxmlformats.org/officeDocument/2006/relationships/slideLayout" Id="rId12"/><Relationship Target="../slideLayouts/slideLayout24.xml" Type="http://schemas.openxmlformats.org/officeDocument/2006/relationships/slideLayout" Id="rId2"/><Relationship Target="../slideLayouts/slideLayout35.xml" Type="http://schemas.openxmlformats.org/officeDocument/2006/relationships/slideLayout" Id="rId13"/><Relationship Target="../media/image07.jpg" Type="http://schemas.openxmlformats.org/officeDocument/2006/relationships/image" Id="rId1"/><Relationship Target="../slideLayouts/slideLayout32.xml" Type="http://schemas.openxmlformats.org/officeDocument/2006/relationships/slideLayout" Id="rId10"/><Relationship Target="../slideLayouts/slideLayout26.xml" Type="http://schemas.openxmlformats.org/officeDocument/2006/relationships/slideLayout" Id="rId4"/><Relationship Target="../slideLayouts/slideLayout33.xml" Type="http://schemas.openxmlformats.org/officeDocument/2006/relationships/slideLayout" Id="rId11"/><Relationship Target="../slideLayouts/slideLayout25.xml" Type="http://schemas.openxmlformats.org/officeDocument/2006/relationships/slideLayout" Id="rId3"/><Relationship Target="../slideLayouts/slideLayout31.xml" Type="http://schemas.openxmlformats.org/officeDocument/2006/relationships/slideLayout" Id="rId9"/><Relationship Target="../slideLayouts/slideLayout28.xml" Type="http://schemas.openxmlformats.org/officeDocument/2006/relationships/slideLayout" Id="rId6"/><Relationship Target="../slideLayouts/slideLayout27.xml" Type="http://schemas.openxmlformats.org/officeDocument/2006/relationships/slideLayout" Id="rId5"/><Relationship Target="../slideLayouts/slideLayout30.xml" Type="http://schemas.openxmlformats.org/officeDocument/2006/relationships/slideLayout" Id="rId8"/><Relationship Target="../slideLayouts/slideLayout29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" name="Shape 5"/>
          <p:cNvPicPr preferRelativeResize="0"/>
          <p:nvPr/>
        </p:nvPicPr>
        <p:blipFill rotWithShape="1">
          <a:blip r:embed="rId1"/>
          <a:srcRect t="0" b="0" r="0" l="0"/>
          <a:stretch/>
        </p:blipFill>
        <p:spPr>
          <a:xfrm>
            <a:off y="0" x="0"/>
            <a:ext cy="6858000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6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1pPr>
            <a:lvl2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381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4587"/>
              </a:buClr>
              <a:buFont typeface="Calibri"/>
              <a:buChar char="❖"/>
              <a:defRPr/>
            </a:lvl1pPr>
            <a:lvl2pPr algn="l" rtl="0" marR="0" indent="44449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C4587"/>
              </a:buClr>
              <a:buFont typeface="Calibri"/>
              <a:buChar char="●"/>
              <a:defRPr/>
            </a:lvl2pPr>
            <a:lvl3pPr algn="l" rtl="0" marR="0" indent="50799" marL="11430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C4587"/>
              </a:buClr>
              <a:buFont typeface="Calibri"/>
              <a:buChar char="■"/>
              <a:defRPr/>
            </a:lvl3pPr>
            <a:lvl4pPr algn="l" rtl="0" marR="0" indent="0" marL="1600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4587"/>
              </a:buClr>
              <a:buFont typeface="Calibri"/>
              <a:buChar char="●"/>
              <a:defRPr/>
            </a:lvl4pPr>
            <a:lvl5pPr algn="l" rtl="0" marR="0" indent="0" marL="2057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4587"/>
              </a:buClr>
              <a:buFont typeface="Calibri"/>
              <a:buChar char="◆"/>
              <a:defRPr/>
            </a:lvl5pPr>
            <a:lvl6pPr algn="l" rtl="0" marR="0" indent="25400" marL="2514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4587"/>
              </a:buClr>
              <a:buFont typeface="Calibri"/>
              <a:buChar char="➢"/>
              <a:defRPr/>
            </a:lvl6pPr>
            <a:lvl7pPr algn="l" rtl="0" marR="0" indent="25400" marL="29718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4587"/>
              </a:buClr>
              <a:buFont typeface="Calibri"/>
              <a:buChar char="■"/>
              <a:defRPr/>
            </a:lvl7pPr>
            <a:lvl8pPr algn="l" rtl="0" marR="0" indent="25400" marL="3429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4587"/>
              </a:buClr>
              <a:buFont typeface="Calibri"/>
              <a:buChar char="●"/>
              <a:defRPr/>
            </a:lvl8pPr>
            <a:lvl9pPr algn="l" rtl="0" marR="0" indent="25400" marL="3886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4587"/>
              </a:buClr>
              <a:buFont typeface="Calibri"/>
              <a:buChar char="◆"/>
              <a:defRPr/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9" name="Shape 59"/>
          <p:cNvPicPr preferRelativeResize="0"/>
          <p:nvPr/>
        </p:nvPicPr>
        <p:blipFill rotWithShape="1">
          <a:blip r:embed="rId1"/>
          <a:srcRect t="0" b="0" r="0" l="0"/>
          <a:stretch/>
        </p:blipFill>
        <p:spPr>
          <a:xfrm>
            <a:off y="0" x="0"/>
            <a:ext cy="6858000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0">
              <a:spcBef>
                <a:spcPts val="0"/>
              </a:spcBef>
              <a:buSzPct val="100000"/>
              <a:buFont typeface="Calibri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buSzPct val="100000"/>
              <a:buFont typeface="Calibri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buSzPct val="100000"/>
              <a:buFont typeface="Calibri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buSzPct val="100000"/>
              <a:buFont typeface="Calibri"/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0">
              <a:spcBef>
                <a:spcPts val="0"/>
              </a:spcBef>
              <a:buSzPct val="100000"/>
              <a:buFont typeface="Calibri"/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0">
              <a:spcBef>
                <a:spcPts val="0"/>
              </a:spcBef>
              <a:buSzPct val="100000"/>
              <a:buFont typeface="Calibri"/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0">
              <a:spcBef>
                <a:spcPts val="0"/>
              </a:spcBef>
              <a:buSzPct val="100000"/>
              <a:buFont typeface="Calibri"/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0">
              <a:spcBef>
                <a:spcPts val="0"/>
              </a:spcBef>
              <a:buSzPct val="100000"/>
              <a:buFont typeface="Calibri"/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9700" marL="342900">
              <a:spcBef>
                <a:spcPts val="640"/>
              </a:spcBef>
              <a:buClr>
                <a:srgbClr val="1C4587"/>
              </a:buClr>
              <a:buSzPct val="87500"/>
              <a:buFont typeface="Calibri"/>
              <a:buChar char="❖"/>
              <a:defRPr sz="32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07950" marL="742950">
              <a:spcBef>
                <a:spcPts val="560"/>
              </a:spcBef>
              <a:buClr>
                <a:srgbClr val="1C4587"/>
              </a:buClr>
              <a:buSzPct val="85714"/>
              <a:buFont typeface="Calibri"/>
              <a:buChar char="●"/>
              <a:defRPr sz="28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76200" marL="1143000">
              <a:spcBef>
                <a:spcPts val="480"/>
              </a:spcBef>
              <a:buClr>
                <a:srgbClr val="1C4587"/>
              </a:buClr>
              <a:buSzPct val="83333"/>
              <a:buFont typeface="Calibri"/>
              <a:buChar char="■"/>
              <a:defRPr sz="2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01600" marL="1600200">
              <a:spcBef>
                <a:spcPts val="400"/>
              </a:spcBef>
              <a:buClr>
                <a:srgbClr val="1C4587"/>
              </a:buClr>
              <a:buSzPct val="80000"/>
              <a:buFont typeface="Calibri"/>
              <a:buChar char="●"/>
              <a:defRPr sz="2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01600" marL="2057400">
              <a:spcBef>
                <a:spcPts val="400"/>
              </a:spcBef>
              <a:buClr>
                <a:srgbClr val="1C4587"/>
              </a:buClr>
              <a:buSzPct val="80000"/>
              <a:buFont typeface="Calibri"/>
              <a:buChar char="◆"/>
              <a:defRPr sz="2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01600" marL="2514600">
              <a:spcBef>
                <a:spcPts val="400"/>
              </a:spcBef>
              <a:buClr>
                <a:srgbClr val="1C4587"/>
              </a:buClr>
              <a:buSzPct val="100000"/>
              <a:buFont typeface="Calibri"/>
              <a:buChar char="➢"/>
              <a:defRPr sz="2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01600" marL="2971800">
              <a:spcBef>
                <a:spcPts val="400"/>
              </a:spcBef>
              <a:buClr>
                <a:srgbClr val="1C4587"/>
              </a:buClr>
              <a:buSzPct val="100000"/>
              <a:buFont typeface="Calibri"/>
              <a:buChar char="■"/>
              <a:defRPr sz="2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01600" marL="3429000">
              <a:spcBef>
                <a:spcPts val="400"/>
              </a:spcBef>
              <a:buClr>
                <a:srgbClr val="1C4587"/>
              </a:buClr>
              <a:buSzPct val="100000"/>
              <a:buFont typeface="Calibri"/>
              <a:buChar char="●"/>
              <a:defRPr sz="2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01600" marL="3886200">
              <a:spcBef>
                <a:spcPts val="400"/>
              </a:spcBef>
              <a:buClr>
                <a:srgbClr val="1C4587"/>
              </a:buClr>
              <a:buSzPct val="100000"/>
              <a:buFont typeface="Calibri"/>
              <a:buChar char="◆"/>
              <a:defRPr sz="2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20" name="Shape 120"/>
          <p:cNvPicPr preferRelativeResize="0"/>
          <p:nvPr/>
        </p:nvPicPr>
        <p:blipFill rotWithShape="1">
          <a:blip r:embed="rId1"/>
          <a:srcRect t="0" b="0" r="0" l="0"/>
          <a:stretch/>
        </p:blipFill>
        <p:spPr>
          <a:xfrm>
            <a:off y="0" x="0"/>
            <a:ext cy="6858000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0">
              <a:spcBef>
                <a:spcPts val="0"/>
              </a:spcBef>
              <a:buSzPct val="100000"/>
              <a:buFont typeface="Calibri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buSzPct val="100000"/>
              <a:buFont typeface="Calibri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buSzPct val="100000"/>
              <a:buFont typeface="Calibri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buSzPct val="100000"/>
              <a:buFont typeface="Calibri"/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0">
              <a:spcBef>
                <a:spcPts val="0"/>
              </a:spcBef>
              <a:buSzPct val="100000"/>
              <a:buFont typeface="Calibri"/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0">
              <a:spcBef>
                <a:spcPts val="0"/>
              </a:spcBef>
              <a:buSzPct val="100000"/>
              <a:buFont typeface="Calibri"/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0">
              <a:spcBef>
                <a:spcPts val="0"/>
              </a:spcBef>
              <a:buSzPct val="100000"/>
              <a:buFont typeface="Calibri"/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0">
              <a:spcBef>
                <a:spcPts val="0"/>
              </a:spcBef>
              <a:buSzPct val="100000"/>
              <a:buFont typeface="Calibri"/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9700" marL="342900">
              <a:spcBef>
                <a:spcPts val="640"/>
              </a:spcBef>
              <a:buClr>
                <a:srgbClr val="1C4587"/>
              </a:buClr>
              <a:buSzPct val="87500"/>
              <a:buFont typeface="Calibri"/>
              <a:buChar char="❖"/>
              <a:defRPr sz="32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07950" marL="742950">
              <a:spcBef>
                <a:spcPts val="560"/>
              </a:spcBef>
              <a:buClr>
                <a:srgbClr val="1C4587"/>
              </a:buClr>
              <a:buSzPct val="85714"/>
              <a:buFont typeface="Calibri"/>
              <a:buChar char="●"/>
              <a:defRPr sz="28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76200" marL="1143000">
              <a:spcBef>
                <a:spcPts val="480"/>
              </a:spcBef>
              <a:buClr>
                <a:srgbClr val="1C4587"/>
              </a:buClr>
              <a:buSzPct val="83333"/>
              <a:buFont typeface="Calibri"/>
              <a:buChar char="■"/>
              <a:defRPr sz="2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01600" marL="1600200">
              <a:spcBef>
                <a:spcPts val="400"/>
              </a:spcBef>
              <a:buClr>
                <a:srgbClr val="1C4587"/>
              </a:buClr>
              <a:buSzPct val="80000"/>
              <a:buFont typeface="Calibri"/>
              <a:buChar char="●"/>
              <a:defRPr sz="2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01600" marL="2057400">
              <a:spcBef>
                <a:spcPts val="400"/>
              </a:spcBef>
              <a:buClr>
                <a:srgbClr val="1C4587"/>
              </a:buClr>
              <a:buSzPct val="80000"/>
              <a:buFont typeface="Calibri"/>
              <a:buChar char="◆"/>
              <a:defRPr sz="2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01600" marL="2514600">
              <a:spcBef>
                <a:spcPts val="400"/>
              </a:spcBef>
              <a:buClr>
                <a:srgbClr val="1C4587"/>
              </a:buClr>
              <a:buSzPct val="100000"/>
              <a:buFont typeface="Calibri"/>
              <a:buChar char="➢"/>
              <a:defRPr sz="2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01600" marL="2971800">
              <a:spcBef>
                <a:spcPts val="400"/>
              </a:spcBef>
              <a:buClr>
                <a:srgbClr val="1C4587"/>
              </a:buClr>
              <a:buSzPct val="100000"/>
              <a:buFont typeface="Calibri"/>
              <a:buChar char="■"/>
              <a:defRPr sz="2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01600" marL="3429000">
              <a:spcBef>
                <a:spcPts val="400"/>
              </a:spcBef>
              <a:buClr>
                <a:srgbClr val="1C4587"/>
              </a:buClr>
              <a:buSzPct val="100000"/>
              <a:buFont typeface="Calibri"/>
              <a:buChar char="●"/>
              <a:defRPr sz="2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01600" marL="3886200">
              <a:spcBef>
                <a:spcPts val="400"/>
              </a:spcBef>
              <a:buClr>
                <a:srgbClr val="1C4587"/>
              </a:buClr>
              <a:buSzPct val="100000"/>
              <a:buFont typeface="Calibri"/>
              <a:buChar char="◆"/>
              <a:defRPr sz="2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6.xml" Type="http://schemas.openxmlformats.org/officeDocument/2006/relationships/slideLayout" Id="rId1"/><Relationship Target="https://en.wikipedia.org/wiki/Clark_Stanley" Type="http://schemas.openxmlformats.org/officeDocument/2006/relationships/hyperlink" TargetMode="External" Id="rId4"/><Relationship Target="http://www.flickr.com/photos/22245459@N06/2386354917" Type="http://schemas.openxmlformats.org/officeDocument/2006/relationships/hyperlink" TargetMode="External" Id="rId3"/><Relationship Target="../media/image04.jpg" Type="http://schemas.openxmlformats.org/officeDocument/2006/relationships/image" Id="rId5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png" Type="http://schemas.openxmlformats.org/officeDocument/2006/relationships/image" Id="rId4"/><Relationship Target="../media/image08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11.png" Type="http://schemas.openxmlformats.org/officeDocument/2006/relationships/image" Id="rId4"/><Relationship Target="../media/image13.png" Type="http://schemas.openxmlformats.org/officeDocument/2006/relationships/image" Id="rId3"/><Relationship Target="../media/image12.png" Type="http://schemas.openxmlformats.org/officeDocument/2006/relationships/image" Id="rId5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17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25.pn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22.pn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18.pn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9.pn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9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24.png" Type="http://schemas.openxmlformats.org/officeDocument/2006/relationships/image" Id="rId3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23.png" Type="http://schemas.openxmlformats.org/officeDocument/2006/relationships/image" Id="rId3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27.png" Type="http://schemas.openxmlformats.org/officeDocument/2006/relationships/image" Id="rId3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26.png" Type="http://schemas.openxmlformats.org/officeDocument/2006/relationships/image" Id="rId3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1.xml.rels><?xml version="1.0" encoding="UTF-8" standalone="yes"?><Relationships xmlns="http://schemas.openxmlformats.org/package/2006/relationships"><Relationship Target="../notesSlides/notesSlide4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2.xml.rels><?xml version="1.0" encoding="UTF-8" standalone="yes"?><Relationships xmlns="http://schemas.openxmlformats.org/package/2006/relationships"><Relationship Target="../notesSlides/notesSlide4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3.xml.rels><?xml version="1.0" encoding="UTF-8" standalone="yes"?><Relationships xmlns="http://schemas.openxmlformats.org/package/2006/relationships"><Relationship Target="../notesSlides/notesSlide4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4.xml.rels><?xml version="1.0" encoding="UTF-8" standalone="yes"?><Relationships xmlns="http://schemas.openxmlformats.org/package/2006/relationships"><Relationship Target="../notesSlides/notesSlide44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20.png" Type="http://schemas.openxmlformats.org/officeDocument/2006/relationships/image" Id="rId3"/></Relationships>
</file>

<file path=ppt/slides/_rels/slide45.xml.rels><?xml version="1.0" encoding="UTF-8" standalone="yes"?><Relationships xmlns="http://schemas.openxmlformats.org/package/2006/relationships"><Relationship Target="../notesSlides/notesSlide45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46.xml.rels><?xml version="1.0" encoding="UTF-8" standalone="yes"?><Relationships xmlns="http://schemas.openxmlformats.org/package/2006/relationships"><Relationship Target="../notesSlides/notesSlide46.xml" Type="http://schemas.openxmlformats.org/officeDocument/2006/relationships/notesSlide" Id="rId2"/><Relationship Target="../slideLayouts/slideLayout25.xml" Type="http://schemas.openxmlformats.org/officeDocument/2006/relationships/slideLayout" Id="rId1"/></Relationships>
</file>

<file path=ppt/slides/_rels/slide47.xml.rels><?xml version="1.0" encoding="UTF-8" standalone="yes"?><Relationships xmlns="http://schemas.openxmlformats.org/package/2006/relationships"><Relationship Target="../notesSlides/notesSlide47.xml" Type="http://schemas.openxmlformats.org/officeDocument/2006/relationships/notesSlide" Id="rId2"/><Relationship Target="../slideLayouts/slideLayout25.xml" Type="http://schemas.openxmlformats.org/officeDocument/2006/relationships/slideLayout" Id="rId1"/></Relationships>
</file>

<file path=ppt/slides/_rels/slide48.xml.rels><?xml version="1.0" encoding="UTF-8" standalone="yes"?><Relationships xmlns="http://schemas.openxmlformats.org/package/2006/relationships"><Relationship Target="../notesSlides/notesSlide48.xml" Type="http://schemas.openxmlformats.org/officeDocument/2006/relationships/notesSlide" Id="rId2"/><Relationship Target="../slideLayouts/slideLayout25.xml" Type="http://schemas.openxmlformats.org/officeDocument/2006/relationships/slideLayout" Id="rId1"/><Relationship Target="https://accounts.google.com/SignUp?continue=https%3A%2F%2Faccounts.google.com%2FManageAccount" Type="http://schemas.openxmlformats.org/officeDocument/2006/relationships/hyperlink" TargetMode="External" Id="rId3"/></Relationships>
</file>

<file path=ppt/slides/_rels/slide49.xml.rels><?xml version="1.0" encoding="UTF-8" standalone="yes"?><Relationships xmlns="http://schemas.openxmlformats.org/package/2006/relationships"><Relationship Target="../notesSlides/notesSlide49.xml" Type="http://schemas.openxmlformats.org/officeDocument/2006/relationships/notesSlide" Id="rId2"/><Relationship Target="../slideLayouts/slideLayout25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0.xml.rels><?xml version="1.0" encoding="UTF-8" standalone="yes"?><Relationships xmlns="http://schemas.openxmlformats.org/package/2006/relationships"><Relationship Target="../notesSlides/notesSlide50.xml" Type="http://schemas.openxmlformats.org/officeDocument/2006/relationships/notesSlide" Id="rId2"/><Relationship Target="../slideLayouts/slideLayout25.xml" Type="http://schemas.openxmlformats.org/officeDocument/2006/relationships/slideLayout" Id="rId1"/></Relationships>
</file>

<file path=ppt/slides/_rels/slide51.xml.rels><?xml version="1.0" encoding="UTF-8" standalone="yes"?><Relationships xmlns="http://schemas.openxmlformats.org/package/2006/relationships"><Relationship Target="../notesSlides/notesSlide51.xml" Type="http://schemas.openxmlformats.org/officeDocument/2006/relationships/notesSlide" Id="rId2"/><Relationship Target="../slideLayouts/slideLayout25.xml" Type="http://schemas.openxmlformats.org/officeDocument/2006/relationships/slideLayout" Id="rId1"/><Relationship Target="../media/image21.png" Type="http://schemas.openxmlformats.org/officeDocument/2006/relationships/image" Id="rId3"/></Relationships>
</file>

<file path=ppt/slides/_rels/slide52.xml.rels><?xml version="1.0" encoding="UTF-8" standalone="yes"?><Relationships xmlns="http://schemas.openxmlformats.org/package/2006/relationships"><Relationship Target="../notesSlides/notesSlide52.xml" Type="http://schemas.openxmlformats.org/officeDocument/2006/relationships/notesSlide" Id="rId2"/><Relationship Target="../slideLayouts/slideLayout29.xml" Type="http://schemas.openxmlformats.org/officeDocument/2006/relationships/slideLayout" Id="rId1"/><Relationship Target="../media/image28.png" Type="http://schemas.openxmlformats.org/officeDocument/2006/relationships/image" Id="rId3"/></Relationships>
</file>

<file path=ppt/slides/_rels/slide53.xml.rels><?xml version="1.0" encoding="UTF-8" standalone="yes"?><Relationships xmlns="http://schemas.openxmlformats.org/package/2006/relationships"><Relationship Target="../notesSlides/notesSlide53.xml" Type="http://schemas.openxmlformats.org/officeDocument/2006/relationships/notesSlide" Id="rId2"/><Relationship Target="../slideLayouts/slideLayout35.xml" Type="http://schemas.openxmlformats.org/officeDocument/2006/relationships/slideLayout" Id="rId1"/><Relationship Target="../media/image36.png" Type="http://schemas.openxmlformats.org/officeDocument/2006/relationships/image" Id="rId3"/></Relationships>
</file>

<file path=ppt/slides/_rels/slide54.xml.rels><?xml version="1.0" encoding="UTF-8" standalone="yes"?><Relationships xmlns="http://schemas.openxmlformats.org/package/2006/relationships"><Relationship Target="../notesSlides/notesSlide54.xml" Type="http://schemas.openxmlformats.org/officeDocument/2006/relationships/notesSlide" Id="rId2"/><Relationship Target="../slideLayouts/slideLayout29.xml" Type="http://schemas.openxmlformats.org/officeDocument/2006/relationships/slideLayout" Id="rId1"/><Relationship Target="../media/image31.png" Type="http://schemas.openxmlformats.org/officeDocument/2006/relationships/image" Id="rId4"/><Relationship Target="../media/image37.png" Type="http://schemas.openxmlformats.org/officeDocument/2006/relationships/image" Id="rId3"/></Relationships>
</file>

<file path=ppt/slides/_rels/slide55.xml.rels><?xml version="1.0" encoding="UTF-8" standalone="yes"?><Relationships xmlns="http://schemas.openxmlformats.org/package/2006/relationships"><Relationship Target="../notesSlides/notesSlide55.xml" Type="http://schemas.openxmlformats.org/officeDocument/2006/relationships/notesSlide" Id="rId2"/><Relationship Target="../slideLayouts/slideLayout25.xml" Type="http://schemas.openxmlformats.org/officeDocument/2006/relationships/slideLayout" Id="rId1"/><Relationship Target="https://support.google.com/webmasters/answer/35769?hl=en&amp;ref_topic=6002025" Type="http://schemas.openxmlformats.org/officeDocument/2006/relationships/hyperlink" TargetMode="External" Id="rId3"/></Relationships>
</file>

<file path=ppt/slides/_rels/slide56.xml.rels><?xml version="1.0" encoding="UTF-8" standalone="yes"?><Relationships xmlns="http://schemas.openxmlformats.org/package/2006/relationships"><Relationship Target="../notesSlides/notesSlide56.xml" Type="http://schemas.openxmlformats.org/officeDocument/2006/relationships/notesSlide" Id="rId2"/><Relationship Target="../slideLayouts/slideLayout25.xml" Type="http://schemas.openxmlformats.org/officeDocument/2006/relationships/slideLayout" Id="rId1"/><Relationship Target="http://www.google.com/insidesearch/howsearchworks/fighting-spam.html" Type="http://schemas.openxmlformats.org/officeDocument/2006/relationships/hyperlink" TargetMode="External" Id="rId3"/></Relationships>
</file>

<file path=ppt/slides/_rels/slide57.xml.rels><?xml version="1.0" encoding="UTF-8" standalone="yes"?><Relationships xmlns="http://schemas.openxmlformats.org/package/2006/relationships"><Relationship Target="../notesSlides/notesSlide57.xml" Type="http://schemas.openxmlformats.org/officeDocument/2006/relationships/notesSlide" Id="rId2"/><Relationship Target="../slideLayouts/slideLayout25.xml" Type="http://schemas.openxmlformats.org/officeDocument/2006/relationships/slideLayout" Id="rId1"/></Relationships>
</file>

<file path=ppt/slides/_rels/slide58.xml.rels><?xml version="1.0" encoding="UTF-8" standalone="yes"?><Relationships xmlns="http://schemas.openxmlformats.org/package/2006/relationships"><Relationship Target="../notesSlides/notesSlide58.xml" Type="http://schemas.openxmlformats.org/officeDocument/2006/relationships/notesSlide" Id="rId2"/><Relationship Target="../slideLayouts/slideLayout25.xml" Type="http://schemas.openxmlformats.org/officeDocument/2006/relationships/slideLayout" Id="rId1"/></Relationships>
</file>

<file path=ppt/slides/_rels/slide59.xml.rels><?xml version="1.0" encoding="UTF-8" standalone="yes"?><Relationships xmlns="http://schemas.openxmlformats.org/package/2006/relationships"><Relationship Target="../notesSlides/notesSlide59.xml" Type="http://schemas.openxmlformats.org/officeDocument/2006/relationships/notesSlide" Id="rId2"/><Relationship Target="../slideLayouts/slideLayout25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0.xml.rels><?xml version="1.0" encoding="UTF-8" standalone="yes"?><Relationships xmlns="http://schemas.openxmlformats.org/package/2006/relationships"><Relationship Target="../notesSlides/notesSlide60.xml" Type="http://schemas.openxmlformats.org/officeDocument/2006/relationships/notesSlide" Id="rId2"/><Relationship Target="../slideLayouts/slideLayout25.xml" Type="http://schemas.openxmlformats.org/officeDocument/2006/relationships/slideLayout" Id="rId1"/></Relationships>
</file>

<file path=ppt/slides/_rels/slide61.xml.rels><?xml version="1.0" encoding="UTF-8" standalone="yes"?><Relationships xmlns="http://schemas.openxmlformats.org/package/2006/relationships"><Relationship Target="../notesSlides/notesSlide61.xml" Type="http://schemas.openxmlformats.org/officeDocument/2006/relationships/notesSlide" Id="rId2"/><Relationship Target="../slideLayouts/slideLayout29.xml" Type="http://schemas.openxmlformats.org/officeDocument/2006/relationships/slideLayout" Id="rId1"/><Relationship Target="https://adwords.google.com/ko/KeywordPlanner/Home" Type="http://schemas.openxmlformats.org/officeDocument/2006/relationships/hyperlink" TargetMode="External" Id="rId4"/><Relationship Target="../media/image30.png" Type="http://schemas.openxmlformats.org/officeDocument/2006/relationships/image" Id="rId3"/><Relationship Target="../media/image38.png" Type="http://schemas.openxmlformats.org/officeDocument/2006/relationships/image" Id="rId5"/></Relationships>
</file>

<file path=ppt/slides/_rels/slide62.xml.rels><?xml version="1.0" encoding="UTF-8" standalone="yes"?><Relationships xmlns="http://schemas.openxmlformats.org/package/2006/relationships"><Relationship Target="../notesSlides/notesSlide62.xml" Type="http://schemas.openxmlformats.org/officeDocument/2006/relationships/notesSlide" Id="rId2"/><Relationship Target="../slideLayouts/slideLayout29.xml" Type="http://schemas.openxmlformats.org/officeDocument/2006/relationships/slideLayout" Id="rId1"/><Relationship Target="../media/image32.png" Type="http://schemas.openxmlformats.org/officeDocument/2006/relationships/image" Id="rId4"/><Relationship Target="../media/image30.png" Type="http://schemas.openxmlformats.org/officeDocument/2006/relationships/image" Id="rId3"/></Relationships>
</file>

<file path=ppt/slides/_rels/slide63.xml.rels><?xml version="1.0" encoding="UTF-8" standalone="yes"?><Relationships xmlns="http://schemas.openxmlformats.org/package/2006/relationships"><Relationship Target="../notesSlides/notesSlide63.xml" Type="http://schemas.openxmlformats.org/officeDocument/2006/relationships/notesSlide" Id="rId2"/><Relationship Target="../slideLayouts/slideLayout25.xml" Type="http://schemas.openxmlformats.org/officeDocument/2006/relationships/slideLayout" Id="rId1"/><Relationship Target="https://adwords.google.com/ko/KeywordPlanner/Home" Type="http://schemas.openxmlformats.org/officeDocument/2006/relationships/hyperlink" TargetMode="External" Id="rId4"/><Relationship Target="http://en.wikipedia.org/wiki/James_Willard_Schultz" Type="http://schemas.openxmlformats.org/officeDocument/2006/relationships/hyperlink" TargetMode="External" Id="rId3"/><Relationship Target="https://adwords.google.com/ko/KeywordPlanner/Home" Type="http://schemas.openxmlformats.org/officeDocument/2006/relationships/hyperlink" TargetMode="External" Id="rId6"/><Relationship Target="http://arc.lib.montana.edu/schultz-0010/about.php" Type="http://schemas.openxmlformats.org/officeDocument/2006/relationships/hyperlink" TargetMode="External" Id="rId5"/><Relationship Target="http://arc.lib.montana.edu/schultz-0010/item.php?id=358" Type="http://schemas.openxmlformats.org/officeDocument/2006/relationships/hyperlink" TargetMode="External" Id="rId7"/></Relationships>
</file>

<file path=ppt/slides/_rels/slide64.xml.rels><?xml version="1.0" encoding="UTF-8" standalone="yes"?><Relationships xmlns="http://schemas.openxmlformats.org/package/2006/relationships"><Relationship Target="../notesSlides/notesSlide64.xml" Type="http://schemas.openxmlformats.org/officeDocument/2006/relationships/notesSlide" Id="rId2"/><Relationship Target="../slideLayouts/slideLayout29.xml" Type="http://schemas.openxmlformats.org/officeDocument/2006/relationships/slideLayout" Id="rId1"/><Relationship Target="../media/image35.png" Type="http://schemas.openxmlformats.org/officeDocument/2006/relationships/image" Id="rId3"/></Relationships>
</file>

<file path=ppt/slides/_rels/slide65.xml.rels><?xml version="1.0" encoding="UTF-8" standalone="yes"?><Relationships xmlns="http://schemas.openxmlformats.org/package/2006/relationships"><Relationship Target="../notesSlides/notesSlide65.xml" Type="http://schemas.openxmlformats.org/officeDocument/2006/relationships/notesSlide" Id="rId2"/><Relationship Target="../slideLayouts/slideLayout25.xml" Type="http://schemas.openxmlformats.org/officeDocument/2006/relationships/slideLayout" Id="rId1"/></Relationships>
</file>

<file path=ppt/slides/_rels/slide66.xml.rels><?xml version="1.0" encoding="UTF-8" standalone="yes"?><Relationships xmlns="http://schemas.openxmlformats.org/package/2006/relationships"><Relationship Target="../notesSlides/notesSlide66.xml" Type="http://schemas.openxmlformats.org/officeDocument/2006/relationships/notesSlide" Id="rId2"/><Relationship Target="../slideLayouts/slideLayout25.xml" Type="http://schemas.openxmlformats.org/officeDocument/2006/relationships/slideLayout" Id="rId1"/><Relationship Target="http://arc.lib.montana.edu/schultz-0010/item.php?id=358" Type="http://schemas.openxmlformats.org/officeDocument/2006/relationships/hyperlink" TargetMode="External" Id="rId3"/></Relationships>
</file>

<file path=ppt/slides/_rels/slide67.xml.rels><?xml version="1.0" encoding="UTF-8" standalone="yes"?><Relationships xmlns="http://schemas.openxmlformats.org/package/2006/relationships"><Relationship Target="../notesSlides/notesSlide67.xml" Type="http://schemas.openxmlformats.org/officeDocument/2006/relationships/notesSlide" Id="rId2"/><Relationship Target="../slideLayouts/slideLayout25.xml" Type="http://schemas.openxmlformats.org/officeDocument/2006/relationships/slideLayout" Id="rId1"/></Relationships>
</file>

<file path=ppt/slides/_rels/slide68.xml.rels><?xml version="1.0" encoding="UTF-8" standalone="yes"?><Relationships xmlns="http://schemas.openxmlformats.org/package/2006/relationships"><Relationship Target="../notesSlides/notesSlide68.xml" Type="http://schemas.openxmlformats.org/officeDocument/2006/relationships/notesSlide" Id="rId2"/><Relationship Target="../slideLayouts/slideLayout25.xml" Type="http://schemas.openxmlformats.org/officeDocument/2006/relationships/slideLayout" Id="rId1"/><Relationship Target="../media/image34.png" Type="http://schemas.openxmlformats.org/officeDocument/2006/relationships/image" Id="rId4"/><Relationship Target="../media/image33.png" Type="http://schemas.openxmlformats.org/officeDocument/2006/relationships/image" Id="rId3"/></Relationships>
</file>

<file path=ppt/slides/_rels/slide69.xml.rels><?xml version="1.0" encoding="UTF-8" standalone="yes"?><Relationships xmlns="http://schemas.openxmlformats.org/package/2006/relationships"><Relationship Target="../notesSlides/notesSlide69.xml" Type="http://schemas.openxmlformats.org/officeDocument/2006/relationships/notesSlide" Id="rId2"/><Relationship Target="../slideLayouts/slideLayout25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pewinternet.org/Trend-Data-(Adults)/Online-Activites-Total.aspx" Type="http://schemas.openxmlformats.org/officeDocument/2006/relationships/hyperlink" TargetMode="External" Id="rId3"/></Relationships>
</file>

<file path=ppt/slides/_rels/slide70.xml.rels><?xml version="1.0" encoding="UTF-8" standalone="yes"?><Relationships xmlns="http://schemas.openxmlformats.org/package/2006/relationships"><Relationship Target="../notesSlides/notesSlide70.xml" Type="http://schemas.openxmlformats.org/officeDocument/2006/relationships/notesSlide" Id="rId2"/><Relationship Target="../slideLayouts/slideLayout25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Shape 181"/>
          <p:cNvSpPr txBox="1"/>
          <p:nvPr>
            <p:ph type="ctrTitle"/>
          </p:nvPr>
        </p:nvSpPr>
        <p:spPr>
          <a:xfrm>
            <a:off y="2033674" x="685800"/>
            <a:ext cy="1470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48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Search Engine Optimization for Libraries</a:t>
            </a:r>
          </a:p>
        </p:txBody>
      </p:sp>
      <p:sp>
        <p:nvSpPr>
          <p:cNvPr id="182" name="Shape 182"/>
          <p:cNvSpPr txBox="1"/>
          <p:nvPr>
            <p:ph idx="1" type="subTitle"/>
          </p:nvPr>
        </p:nvSpPr>
        <p:spPr>
          <a:xfrm>
            <a:off y="3886200" x="1371600"/>
            <a:ext cy="1752899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-11112" marL="17621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ambria"/>
              <a:buNone/>
            </a:pPr>
            <a:r>
              <a:rPr strike="noStrike" u="none" b="0" cap="none" baseline="0" sz="2400" lang="en-US" i="0">
                <a:solidFill>
                  <a:srgbClr val="466286"/>
                </a:solidFill>
                <a:latin typeface="Cambria"/>
                <a:ea typeface="Cambria"/>
                <a:cs typeface="Cambria"/>
                <a:sym typeface="Cambria"/>
                <a:rtl val="0"/>
              </a:rPr>
              <a:t>"We cannot call a digital-library or electronic publishing system a success if we cannot measure and interpret its use.”</a:t>
            </a:r>
          </a:p>
          <a:p>
            <a:pPr algn="r" rtl="0" lvl="0" marR="0" indent="0" mar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ambria"/>
              <a:buNone/>
            </a:pPr>
            <a:r>
              <a:rPr strike="noStrike" u="none" b="0" cap="none" baseline="0" sz="2400" lang="en-US" i="1">
                <a:solidFill>
                  <a:srgbClr val="466286"/>
                </a:solidFill>
                <a:latin typeface="Cambria"/>
                <a:ea typeface="Cambria"/>
                <a:cs typeface="Cambria"/>
                <a:sym typeface="Cambria"/>
                <a:rtl val="0"/>
              </a:rPr>
              <a:t>- Peterson Bishop 1998</a:t>
            </a: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449272" x="3890916"/>
            <a:ext cy="1473529" cx="1473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38" name="Shape 2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ctr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sng" b="0" cap="none" baseline="0" sz="1300" lang="en-US" i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  <a:rtl val="0"/>
              </a:rPr>
              <a:t>http://www.flickr.com/photos/22245459@N06/2386354917</a:t>
            </a:r>
            <a:r>
              <a:rPr strike="noStrike" u="none" b="0" cap="none" baseline="0" sz="13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  <a:p>
            <a:pPr algn="ctr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sng" b="0" cap="none" baseline="0" sz="1300" lang="en-US" i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  <a:rtl val="0"/>
              </a:rPr>
              <a:t>https://en.wikipedia.org/wiki/Clark_Stanley</a:t>
            </a:r>
            <a:r>
              <a:rPr strike="noStrike" u="none" b="0" cap="none" baseline="0" sz="13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  <a:p>
            <a:pPr algn="ctr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strike="noStrike" u="none" b="0" cap="none" baseline="0" sz="1300" i="0">
              <a:solidFill>
                <a:srgbClr val="FFFFFF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5"/>
          <a:srcRect t="0" b="0" r="0" l="0"/>
          <a:stretch/>
        </p:blipFill>
        <p:spPr>
          <a:xfrm>
            <a:off y="596400" x="1213112"/>
            <a:ext cy="5289433" cx="6377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y="274637" x="457200"/>
            <a:ext cy="914772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3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4400" lang="en-US" i="0"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strike="noStrike" u="none" b="0" cap="none" baseline="0" sz="4000" lang="en-US" i="0">
                <a:latin typeface="Calibri"/>
                <a:ea typeface="Calibri"/>
                <a:cs typeface="Calibri"/>
                <a:sym typeface="Calibri"/>
              </a:rPr>
              <a:t>ur Experience with Traditional SEO</a:t>
            </a:r>
          </a:p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1397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87500"/>
              <a:buFont typeface="Calibri"/>
              <a:buChar char="❖"/>
            </a:pPr>
            <a:r>
              <a:rPr strike="noStrike" u="none" b="0" cap="none" baseline="0" sz="32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University of Utah digital collections in 2010</a:t>
            </a:r>
          </a:p>
          <a:p>
            <a:pPr algn="l" rtl="0" lvl="1" marR="0" indent="-1079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C4587"/>
              </a:buClr>
              <a:buSzPct val="85714"/>
              <a:buFont typeface="Calibri"/>
              <a:buChar char="●"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Less than 12% of collection content was accessible through Google </a:t>
            </a:r>
          </a:p>
          <a:p>
            <a:pPr algn="l" rtl="0" lvl="1" marR="0" indent="-1079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C4587"/>
              </a:buClr>
              <a:buSzPct val="85714"/>
              <a:buFont typeface="Calibri"/>
              <a:buChar char="●"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1% of USpace IR content was accessible through Google Scholar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y="360012" x="320187"/>
            <a:ext cy="1143299" cx="861302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SEO improved collection accessibility in Google across the board…</a:t>
            </a:r>
          </a:p>
        </p:txBody>
      </p:sp>
      <p:pic>
        <p:nvPicPr>
          <p:cNvPr id="253" name="Shape 253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1927675" x="51515"/>
            <a:ext cy="4202667" cx="8976574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 txBox="1"/>
          <p:nvPr/>
        </p:nvSpPr>
        <p:spPr>
          <a:xfrm>
            <a:off y="1590359" x="2939843"/>
            <a:ext cy="369332" cx="395688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Google Index Ratio - All Collections*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3600" lang="en-US" i="0">
                <a:solidFill>
                  <a:srgbClr val="26374D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…resulting in more referrals and visitors…</a:t>
            </a:r>
          </a:p>
        </p:txBody>
      </p:sp>
      <p:pic>
        <p:nvPicPr>
          <p:cNvPr id="261" name="Shape 261"/>
          <p:cNvPicPr preferRelativeResize="0"/>
          <p:nvPr>
            <p:ph idx="1" type="body"/>
          </p:nvPr>
        </p:nvPicPr>
        <p:blipFill rotWithShape="1">
          <a:blip r:embed="rId3"/>
          <a:srcRect t="2120" b="-507" r="0" l="0"/>
          <a:stretch/>
        </p:blipFill>
        <p:spPr>
          <a:xfrm>
            <a:off y="1693396" x="457200"/>
            <a:ext cy="1463210" cx="801999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 txBox="1"/>
          <p:nvPr/>
        </p:nvSpPr>
        <p:spPr>
          <a:xfrm>
            <a:off y="1122000" x="1756675"/>
            <a:ext cy="400198" cx="48830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12 week comparison 2010 vs. 2012</a:t>
            </a:r>
          </a:p>
        </p:txBody>
      </p:sp>
      <p:sp>
        <p:nvSpPr>
          <p:cNvPr id="263" name="Shape 263"/>
          <p:cNvSpPr/>
          <p:nvPr/>
        </p:nvSpPr>
        <p:spPr>
          <a:xfrm>
            <a:off y="2210653" x="293196"/>
            <a:ext cy="276300" cx="8183999"/>
          </a:xfrm>
          <a:prstGeom prst="roundRect">
            <a:avLst>
              <a:gd fmla="val 16667" name="adj"/>
            </a:avLst>
          </a:prstGeom>
          <a:noFill/>
          <a:ln w="57150" cap="flat">
            <a:solidFill>
              <a:srgbClr val="FF8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4"/>
          <a:srcRect t="9265" b="5650" r="0" l="0"/>
          <a:stretch/>
        </p:blipFill>
        <p:spPr>
          <a:xfrm>
            <a:off y="3203591" x="457200"/>
            <a:ext cy="2733371" cx="7078594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/>
          <p:nvPr/>
        </p:nvSpPr>
        <p:spPr>
          <a:xfrm>
            <a:off y="5638967" x="293196"/>
            <a:ext cy="276300" cx="8183999"/>
          </a:xfrm>
          <a:prstGeom prst="roundRect">
            <a:avLst>
              <a:gd fmla="val 16667" name="adj"/>
            </a:avLst>
          </a:prstGeom>
          <a:noFill/>
          <a:ln w="57150" cap="flat">
            <a:solidFill>
              <a:srgbClr val="FF8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822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822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70" name="Shape 270"/>
          <p:cNvPicPr preferRelativeResize="0"/>
          <p:nvPr/>
        </p:nvPicPr>
        <p:blipFill rotWithShape="1">
          <a:blip r:embed="rId3"/>
          <a:srcRect t="15759" b="9196" r="63740" l="911"/>
          <a:stretch/>
        </p:blipFill>
        <p:spPr>
          <a:xfrm>
            <a:off y="1099412" x="544077"/>
            <a:ext cy="4422993" cx="3063162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 txBox="1"/>
          <p:nvPr>
            <p:ph type="title"/>
          </p:nvPr>
        </p:nvSpPr>
        <p:spPr>
          <a:xfrm>
            <a:off y="425645" x="457200"/>
            <a:ext cy="852327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28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…producing significant increases in page views per day</a:t>
            </a:r>
          </a:p>
        </p:txBody>
      </p:sp>
      <p:grpSp>
        <p:nvGrpSpPr>
          <p:cNvPr id="272" name="Shape 272"/>
          <p:cNvGrpSpPr/>
          <p:nvPr/>
        </p:nvGrpSpPr>
        <p:grpSpPr>
          <a:xfrm>
            <a:off y="1099412" x="3607239"/>
            <a:ext cy="4877657" cx="5367919"/>
            <a:chOff y="1652675" x="3708923"/>
            <a:chExt cy="4877657" cx="5367919"/>
          </a:xfrm>
        </p:grpSpPr>
        <p:pic>
          <p:nvPicPr>
            <p:cNvPr id="273" name="Shape 273"/>
            <p:cNvPicPr preferRelativeResize="0"/>
            <p:nvPr/>
          </p:nvPicPr>
          <p:blipFill rotWithShape="1">
            <a:blip r:embed="rId4"/>
            <a:srcRect t="15759" b="1480" r="1576" l="36477"/>
            <a:stretch/>
          </p:blipFill>
          <p:spPr>
            <a:xfrm>
              <a:off y="1652675" x="3708923"/>
              <a:ext cy="4877657" cx="536791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74" name="Shape 274"/>
            <p:cNvCxnSpPr/>
            <p:nvPr/>
          </p:nvCxnSpPr>
          <p:spPr>
            <a:xfrm rot="10800000">
              <a:off y="2271412" x="3725205"/>
              <a:ext cy="3850799" cx="0"/>
            </a:xfrm>
            <a:prstGeom prst="straightConnector1">
              <a:avLst/>
            </a:prstGeom>
            <a:noFill/>
            <a:ln w="9525" cap="flat">
              <a:solidFill>
                <a:srgbClr val="FFC000"/>
              </a:solidFill>
              <a:prstDash val="solid"/>
              <a:round/>
              <a:headEnd w="med" len="med" type="none"/>
              <a:tailEnd w="med" len="med" type="none"/>
            </a:ln>
          </p:spPr>
        </p:cxnSp>
      </p:grpSp>
      <p:pic>
        <p:nvPicPr>
          <p:cNvPr id="275" name="Shape 275"/>
          <p:cNvPicPr preferRelativeResize="0"/>
          <p:nvPr/>
        </p:nvPicPr>
        <p:blipFill rotWithShape="1">
          <a:blip r:embed="rId5"/>
          <a:srcRect t="90804" b="1481" r="1575" l="911"/>
          <a:stretch/>
        </p:blipFill>
        <p:spPr>
          <a:xfrm>
            <a:off y="5501519" x="544077"/>
            <a:ext cy="454665" cx="845000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 txBox="1"/>
          <p:nvPr/>
        </p:nvSpPr>
        <p:spPr>
          <a:xfrm>
            <a:off y="1897258" x="1414987"/>
            <a:ext cy="307777" cx="36712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DB8"/>
              </a:buClr>
              <a:buSzPct val="25000"/>
              <a:buFont typeface="Arial"/>
              <a:buNone/>
            </a:pPr>
            <a:r>
              <a:rPr strike="noStrike" u="none" b="0" cap="none" baseline="0" sz="1400" lang="en-US" i="0">
                <a:solidFill>
                  <a:srgbClr val="6E8DB8"/>
                </a:solidFill>
                <a:latin typeface="Arial"/>
                <a:ea typeface="Arial"/>
                <a:cs typeface="Arial"/>
                <a:sym typeface="Arial"/>
                <a:rtl val="0"/>
              </a:rPr>
              <a:t>Avg. Page Views / Day content.lib.utah.edu</a:t>
            </a:r>
          </a:p>
        </p:txBody>
      </p:sp>
    </p:spTree>
  </p:cSld>
  <p:clrMapOvr>
    <a:masterClrMapping/>
  </p:clrMapOvr>
  <p:transition>
    <p:push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1" name="Shape 281"/>
          <p:cNvSpPr txBox="1"/>
          <p:nvPr/>
        </p:nvSpPr>
        <p:spPr>
          <a:xfrm>
            <a:off y="1558344" x="3545157"/>
            <a:ext cy="369332" cx="215956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Google Index Ratio</a:t>
            </a:r>
          </a:p>
        </p:txBody>
      </p:sp>
      <p:pic>
        <p:nvPicPr>
          <p:cNvPr id="282" name="Shape 282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1927675" x="194492"/>
            <a:ext cy="4202667" cx="8833597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 txBox="1"/>
          <p:nvPr/>
        </p:nvSpPr>
        <p:spPr>
          <a:xfrm>
            <a:off y="2747942" x="5246348"/>
            <a:ext cy="954106" cx="31929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ct val="25000"/>
              <a:buFont typeface="Arial"/>
              <a:buNone/>
            </a:pPr>
            <a:r>
              <a:rPr strike="noStrike" u="none" b="1" cap="none" baseline="0" sz="2000" lang="en-US" i="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Weighted Average =</a:t>
            </a:r>
            <a:r>
              <a:rPr strike="noStrike" u="none" b="1" cap="none" baseline="0" sz="3600" lang="en-US" i="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  <a:rtl val="0"/>
              </a:rPr>
              <a:t>97.8%</a:t>
            </a:r>
          </a:p>
        </p:txBody>
      </p:sp>
      <p:sp>
        <p:nvSpPr>
          <p:cNvPr id="284" name="Shape 284"/>
          <p:cNvSpPr txBox="1"/>
          <p:nvPr>
            <p:ph type="title"/>
          </p:nvPr>
        </p:nvSpPr>
        <p:spPr>
          <a:xfrm>
            <a:off y="416202" x="457200"/>
            <a:ext cy="100173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Almost 100% of USpace IR content is accessible to patrons using Google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y="1621955" x="812293"/>
            <a:ext cy="4121886" cx="8100032"/>
          </a:xfrm>
          <a:prstGeom prst="rect">
            <a:avLst/>
          </a:prstGeom>
          <a:solidFill>
            <a:srgbClr val="DAE5F1">
              <a:alpha val="89803"/>
            </a:srgbClr>
          </a:solidFill>
          <a:ln>
            <a:noFill/>
          </a:ln>
        </p:spPr>
        <p:txBody>
          <a:bodyPr bIns="0" rIns="0" lIns="0" tIns="0" anchor="ctr" anchorCtr="1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ct val="25000"/>
              <a:buFont typeface="Arial"/>
              <a:buNone/>
            </a:pPr>
            <a:r>
              <a:rPr strike="noStrike" u="none" b="0" cap="none" baseline="0" sz="3600" lang="en-US" i="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  <a:rtl val="0"/>
              </a:rPr>
              <a:t>Google Scholar Index Ratio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ct val="25000"/>
              <a:buFont typeface="Arial"/>
              <a:buNone/>
            </a:pPr>
            <a:r>
              <a:rPr strike="noStrike" u="none" b="0" cap="none" baseline="0" sz="19900" lang="en-US" i="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  <a:rtl val="0"/>
              </a:rPr>
              <a:t>0</a:t>
            </a:r>
            <a:r>
              <a:rPr strike="noStrike" u="none" b="0" cap="none" baseline="0" sz="16600" lang="en-US" i="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  <a:rtl val="0"/>
              </a:rPr>
              <a:t>%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y="6257835" x="51515"/>
            <a:ext cy="276998" cx="594668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1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*October 16, 2011 Weighted Average Google Index Ratio = 97.82% (10,306/10,536).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16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455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455"/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1" name="Shape 2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2" name="Shape 292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3250" lang="en-US" i="0">
                <a:solidFill>
                  <a:srgbClr val="26374D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IR indexing problem lay in metadata that GS couldn’t identify, parse and digest</a:t>
            </a:r>
          </a:p>
        </p:txBody>
      </p:sp>
      <p:pic>
        <p:nvPicPr>
          <p:cNvPr id="293" name="Shape 293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4263726" x="0"/>
            <a:ext cy="2594274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/>
          <p:nvPr/>
        </p:nvSpPr>
        <p:spPr>
          <a:xfrm>
            <a:off y="1915575" x="216455"/>
            <a:ext cy="1515011" cx="88005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457200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Wolfinger, N. H., &amp; McKeever, M. (2006, July). Thanks for nothing: changes in income and labor force participation for never-married mothers since 1982. In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101st American Sociological Association (ASA) Annual Meeting; 2006 Aug 11-14; Montreal, Canada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(No. 2006-07-04, pp. 1-42). Institute of Public &amp; International Affairs (IPIA), University of Utah.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y="1570129" x="3284351"/>
            <a:ext cy="369332" cx="20355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Human Readable</a:t>
            </a:r>
          </a:p>
        </p:txBody>
      </p:sp>
      <p:grpSp>
        <p:nvGrpSpPr>
          <p:cNvPr id="296" name="Shape 296"/>
          <p:cNvGrpSpPr/>
          <p:nvPr/>
        </p:nvGrpSpPr>
        <p:grpSpPr>
          <a:xfrm>
            <a:off y="3433364" x="1937800"/>
            <a:ext cy="854057" cx="5315860"/>
            <a:chOff y="3596955" x="1937800"/>
            <a:chExt cy="646331" cx="5315860"/>
          </a:xfrm>
        </p:grpSpPr>
        <p:sp>
          <p:nvSpPr>
            <p:cNvPr id="297" name="Shape 297"/>
            <p:cNvSpPr/>
            <p:nvPr/>
          </p:nvSpPr>
          <p:spPr>
            <a:xfrm rot="10800000" flipH="1">
              <a:off y="3618081" x="1937800"/>
              <a:ext cy="565070" cx="531586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 w="10000" cap="flat">
              <a:solidFill>
                <a:schemeClr val="accent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98" name="Shape 298"/>
            <p:cNvSpPr txBox="1"/>
            <p:nvPr/>
          </p:nvSpPr>
          <p:spPr>
            <a:xfrm>
              <a:off y="3596955" x="3688498"/>
              <a:ext cy="646331" cx="1814468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ctr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strike="noStrike" u="none" b="0" cap="none" baseline="0" sz="1800" lang="en-US" i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Google Scholar</a:t>
              </a:r>
              <a:br>
                <a:rPr strike="noStrike" u="none" b="0" cap="none" baseline="0" sz="1800" lang="en-US" i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</a:br>
              <a:r>
                <a:rPr strike="noStrike" u="none" b="0" cap="none" baseline="0" sz="1800" lang="en-US" i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Understandable</a:t>
              </a:r>
            </a:p>
          </p:txBody>
        </p:sp>
      </p:grp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2" name="Shape 3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3" name="Shape 303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3600" lang="en-US" i="0">
                <a:solidFill>
                  <a:srgbClr val="26374D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Google Scholar can read and understand!</a:t>
            </a:r>
          </a:p>
        </p:txBody>
      </p:sp>
      <p:pic>
        <p:nvPicPr>
          <p:cNvPr id="304" name="Shape 304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1878716" x="190534"/>
            <a:ext cy="4184071" cx="8699463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 txBox="1"/>
          <p:nvPr/>
        </p:nvSpPr>
        <p:spPr>
          <a:xfrm>
            <a:off y="1385462" x="3387032"/>
            <a:ext cy="369332" cx="183021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Google Scholar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9" name="Shape 3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0" name="Shape 310"/>
          <p:cNvSpPr txBox="1"/>
          <p:nvPr>
            <p:ph type="title"/>
          </p:nvPr>
        </p:nvSpPr>
        <p:spPr>
          <a:xfrm>
            <a:off y="453587" x="457200"/>
            <a:ext cy="964348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However, Google could not understand USpace structured data</a:t>
            </a:r>
          </a:p>
        </p:txBody>
      </p:sp>
      <p:pic>
        <p:nvPicPr>
          <p:cNvPr id="311" name="Shape 311"/>
          <p:cNvPicPr preferRelativeResize="0"/>
          <p:nvPr>
            <p:ph idx="1" type="body"/>
          </p:nvPr>
        </p:nvPicPr>
        <p:blipFill rotWithShape="1">
          <a:blip r:embed="rId3"/>
          <a:srcRect t="0" b="0" r="5849" l="-1238"/>
          <a:stretch/>
        </p:blipFill>
        <p:spPr>
          <a:xfrm>
            <a:off y="1417936" x="2053775"/>
            <a:ext cy="4557378" cx="480422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Shape 312"/>
          <p:cNvSpPr txBox="1"/>
          <p:nvPr/>
        </p:nvSpPr>
        <p:spPr>
          <a:xfrm rot="-1140829">
            <a:off y="2698520" x="727018"/>
            <a:ext cy="584776" cx="7153520"/>
          </a:xfrm>
          <a:prstGeom prst="rect">
            <a:avLst/>
          </a:prstGeom>
          <a:solidFill>
            <a:schemeClr val="lt1">
              <a:alpha val="54901"/>
            </a:schemeClr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No Schema.org = Not Understandable</a:t>
            </a:r>
          </a:p>
        </p:txBody>
      </p:sp>
      <p:sp>
        <p:nvSpPr>
          <p:cNvPr id="313" name="Shape 313"/>
          <p:cNvSpPr txBox="1"/>
          <p:nvPr/>
        </p:nvSpPr>
        <p:spPr>
          <a:xfrm rot="-1140828">
            <a:off y="3669734" x="877449"/>
            <a:ext cy="584776" cx="7900491"/>
          </a:xfrm>
          <a:prstGeom prst="rect">
            <a:avLst/>
          </a:prstGeom>
          <a:solidFill>
            <a:schemeClr val="lt1">
              <a:alpha val="54901"/>
            </a:schemeClr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No Microdata or RDFa = Not Readable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7" name="Shape 3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y="2689375" x="722312"/>
            <a:ext cy="13619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Semantic Web SEO</a:t>
            </a:r>
          </a:p>
        </p:txBody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y="745925" x="722325"/>
            <a:ext cy="101997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87500"/>
              <a:buFont typeface="Calibri"/>
              <a:buChar char="❖"/>
            </a:pPr>
            <a:r>
              <a:rPr strike="noStrike" u="none" b="0" cap="none" baseline="0" sz="32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New Knowledge Work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y="415756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Montana State University</a:t>
            </a:r>
            <a:br>
              <a:rPr strike="noStrike" u="none" b="0" cap="none" baseline="0" sz="44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</a:br>
            <a:r>
              <a:rPr strike="noStrike" u="none" b="0" cap="none" baseline="0" sz="44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Research Team</a:t>
            </a:r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y="3185196" x="457200"/>
            <a:ext cy="294100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3429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Calibri"/>
              <a:buChar char="❖"/>
            </a:pPr>
            <a:r>
              <a:rPr strike="noStrike" u="sng" b="1" cap="none" baseline="0" sz="1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Scott Young</a:t>
            </a:r>
            <a:br>
              <a:rPr strike="noStrike" u="none" b="0" cap="none" baseline="0" sz="1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</a:br>
            <a:r>
              <a:rPr strike="noStrike" u="none" b="0" cap="none" baseline="0" sz="1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Digital Initiatives Librarian</a:t>
            </a:r>
          </a:p>
          <a:p>
            <a:pPr algn="l" rtl="0" lvl="0" marR="0" indent="-342900" marL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Calibri"/>
              <a:buChar char="❖"/>
            </a:pPr>
            <a:r>
              <a:rPr strike="noStrike" u="sng" b="1" cap="none" baseline="0" sz="1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Jason Clark</a:t>
            </a:r>
            <a:br>
              <a:rPr strike="noStrike" u="none" b="0" cap="none" baseline="0" sz="1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</a:br>
            <a:r>
              <a:rPr strike="noStrike" u="none" b="0" cap="none" baseline="0" sz="1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Head of Library Informatics &amp; Computing</a:t>
            </a:r>
          </a:p>
          <a:p>
            <a:pPr algn="l" rtl="0" lvl="0" marR="0" indent="-342900" marL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Calibri"/>
              <a:buChar char="❖"/>
            </a:pPr>
            <a:r>
              <a:rPr strike="noStrike" u="sng" b="1" cap="none" baseline="0" sz="1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Patrick OBrien</a:t>
            </a:r>
            <a:br>
              <a:rPr strike="noStrike" u="none" b="0" cap="none" baseline="0" sz="1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</a:br>
            <a:r>
              <a:rPr strike="noStrike" u="none" b="0" cap="none" baseline="0" sz="1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Semantic Web Research Director</a:t>
            </a:r>
          </a:p>
          <a:p>
            <a:pPr algn="l" rtl="0" lvl="0" marR="0" indent="-342900" marL="4572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1C4587"/>
              </a:buClr>
              <a:buSzPct val="100000"/>
              <a:buFont typeface="Calibri"/>
              <a:buChar char="❖"/>
            </a:pPr>
            <a:r>
              <a:rPr strike="noStrike" u="sng" b="1" cap="none" baseline="0" sz="1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Kenning Arlitsch</a:t>
            </a:r>
            <a:br>
              <a:rPr strike="noStrike" u="none" b="0" cap="none" baseline="0" sz="1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</a:br>
            <a:r>
              <a:rPr strike="noStrike" u="none" b="0" cap="none" baseline="0" sz="1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Dean of the Library</a:t>
            </a: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1628429" x="1438065"/>
            <a:ext cy="1525904" cx="5795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3" name="Shape 3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4" name="Shape 324"/>
          <p:cNvSpPr txBox="1"/>
          <p:nvPr>
            <p:ph type="title"/>
          </p:nvPr>
        </p:nvSpPr>
        <p:spPr>
          <a:xfrm>
            <a:off y="223837" x="457200"/>
            <a:ext cy="893762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95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Google’s Perception of MSU Lib - 2012</a:t>
            </a:r>
          </a:p>
        </p:txBody>
      </p:sp>
      <p:pic>
        <p:nvPicPr>
          <p:cNvPr id="325" name="Shape 325"/>
          <p:cNvPicPr preferRelativeResize="0"/>
          <p:nvPr>
            <p:ph idx="1" type="body"/>
          </p:nvPr>
        </p:nvPicPr>
        <p:blipFill rotWithShape="1">
          <a:blip r:embed="rId3"/>
          <a:srcRect t="1888" b="1888" r="0" l="0"/>
          <a:stretch/>
        </p:blipFill>
        <p:spPr>
          <a:xfrm>
            <a:off y="1117600" x="0"/>
            <a:ext cy="5028847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Shape 326"/>
          <p:cNvSpPr txBox="1"/>
          <p:nvPr/>
        </p:nvSpPr>
        <p:spPr>
          <a:xfrm>
            <a:off y="707077" x="3993442"/>
            <a:ext cy="369332" cx="18466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40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1" name="Shape 3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2" name="Shape 332"/>
          <p:cNvSpPr txBox="1"/>
          <p:nvPr>
            <p:ph type="title"/>
          </p:nvPr>
        </p:nvSpPr>
        <p:spPr>
          <a:xfrm>
            <a:off y="274637" x="457200"/>
            <a:ext cy="6270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95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Google Maps</a:t>
            </a:r>
          </a:p>
        </p:txBody>
      </p:sp>
      <p:pic>
        <p:nvPicPr>
          <p:cNvPr id="333" name="Shape 333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1041400" x="0"/>
            <a:ext cy="5037500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7" name="Shape 3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8" name="Shape 338"/>
          <p:cNvSpPr txBox="1"/>
          <p:nvPr>
            <p:ph type="title"/>
          </p:nvPr>
        </p:nvSpPr>
        <p:spPr>
          <a:xfrm>
            <a:off y="2438400" x="0"/>
            <a:ext cy="1362075" cx="9144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95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Where does Google get its information?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2" name="Shape 3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3" name="Shape 343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Trusted Sources for Search Engines</a:t>
            </a:r>
          </a:p>
        </p:txBody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1397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87500"/>
              <a:buFont typeface="Calibri"/>
              <a:buChar char="❖"/>
            </a:pPr>
            <a:r>
              <a:rPr strike="noStrike" u="none" b="0" cap="none" baseline="0" sz="32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Wikipedia/DBpedia </a:t>
            </a:r>
          </a:p>
          <a:p>
            <a:pPr algn="l" rtl="0" lvl="0" marR="0" indent="-1397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4587"/>
              </a:buClr>
              <a:buSzPct val="87500"/>
              <a:buFont typeface="Calibri"/>
              <a:buChar char="❖"/>
            </a:pPr>
            <a:r>
              <a:rPr strike="noStrike" u="none" b="0" cap="none" baseline="0" sz="32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No Wikipedia presence? </a:t>
            </a:r>
          </a:p>
          <a:p>
            <a:pPr algn="l" rtl="0" lvl="1" marR="0" indent="-1079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C4587"/>
              </a:buClr>
              <a:buSzPct val="85714"/>
              <a:buFont typeface="Calibri"/>
              <a:buChar char="●"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You don’t exist to search engines</a:t>
            </a:r>
          </a:p>
          <a:p>
            <a:pPr algn="l" rtl="0" lvl="0" marR="0" indent="-1397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4587"/>
              </a:buClr>
              <a:buSzPct val="87500"/>
              <a:buFont typeface="Calibri"/>
              <a:buChar char="❖"/>
            </a:pPr>
            <a:r>
              <a:rPr strike="noStrike" u="none" b="0" cap="none" baseline="0" sz="32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Influences to Google’s Knowledge Graph</a:t>
            </a:r>
          </a:p>
          <a:p>
            <a:pPr algn="l" rtl="0" lvl="1" marR="0" indent="-1079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C4587"/>
              </a:buClr>
              <a:buSzPct val="85714"/>
              <a:buFont typeface="Calibri"/>
              <a:buChar char="●"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Google Places/Google My Business</a:t>
            </a:r>
          </a:p>
          <a:p>
            <a:pPr algn="l" rtl="0" lvl="1" marR="0" indent="-1079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C4587"/>
              </a:buClr>
              <a:buSzPct val="85714"/>
              <a:buFont typeface="Calibri"/>
              <a:buChar char="●"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Google+ </a:t>
            </a:r>
          </a:p>
          <a:p>
            <a:pPr algn="l" rtl="0" lvl="1" marR="0" indent="-1079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C4587"/>
              </a:buClr>
              <a:buSzPct val="85714"/>
              <a:buFont typeface="Calibri"/>
              <a:buChar char="●"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Freebase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3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8" name="Shape 3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9" name="Shape 349"/>
          <p:cNvSpPr txBox="1"/>
          <p:nvPr>
            <p:ph type="title"/>
          </p:nvPr>
        </p:nvSpPr>
        <p:spPr>
          <a:xfrm>
            <a:off y="274637" x="457200"/>
            <a:ext cy="8175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Wikipedia - 2012</a:t>
            </a:r>
          </a:p>
        </p:txBody>
      </p:sp>
      <p:pic>
        <p:nvPicPr>
          <p:cNvPr id="350" name="Shape 350"/>
          <p:cNvPicPr preferRelativeResize="0"/>
          <p:nvPr>
            <p:ph idx="1" type="body"/>
          </p:nvPr>
        </p:nvPicPr>
        <p:blipFill rotWithShape="1">
          <a:blip r:embed="rId3"/>
          <a:srcRect t="4482" b="4481" r="0" l="0"/>
          <a:stretch/>
        </p:blipFill>
        <p:spPr>
          <a:xfrm>
            <a:off y="1092200" x="22225"/>
            <a:ext cy="5016500" cx="912177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Shape 351"/>
          <p:cNvSpPr/>
          <p:nvPr/>
        </p:nvSpPr>
        <p:spPr>
          <a:xfrm>
            <a:off y="2578100" x="1447800"/>
            <a:ext cy="368299" cx="2501900"/>
          </a:xfrm>
          <a:prstGeom prst="rect">
            <a:avLst/>
          </a:prstGeom>
          <a:noFill/>
          <a:ln w="38100" cap="flat">
            <a:solidFill>
              <a:schemeClr val="accent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40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822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5" name="Shape 3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6" name="Shape 356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DBpedia entry - 2012</a:t>
            </a:r>
          </a:p>
        </p:txBody>
      </p:sp>
      <p:pic>
        <p:nvPicPr>
          <p:cNvPr id="357" name="Shape 357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2387600" x="0"/>
            <a:ext cy="2076242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Shape 358"/>
          <p:cNvSpPr/>
          <p:nvPr/>
        </p:nvSpPr>
        <p:spPr>
          <a:xfrm>
            <a:off y="2387600" x="0"/>
            <a:ext cy="609599" cx="6248399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40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59" name="Shape 359"/>
          <p:cNvSpPr/>
          <p:nvPr/>
        </p:nvSpPr>
        <p:spPr>
          <a:xfrm>
            <a:off y="3352800" x="152400"/>
            <a:ext cy="304799" cx="3073399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40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822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822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3" name="Shape 3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4" name="Shape 364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Google Places - 2012</a:t>
            </a:r>
          </a:p>
        </p:txBody>
      </p:sp>
      <p:pic>
        <p:nvPicPr>
          <p:cNvPr id="365" name="Shape 365"/>
          <p:cNvPicPr preferRelativeResize="0"/>
          <p:nvPr>
            <p:ph idx="1" type="body"/>
          </p:nvPr>
        </p:nvPicPr>
        <p:blipFill rotWithShape="1">
          <a:blip r:embed="rId3"/>
          <a:srcRect t="1416" b="1415" r="0" l="0"/>
          <a:stretch/>
        </p:blipFill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Shape 366"/>
          <p:cNvSpPr/>
          <p:nvPr/>
        </p:nvSpPr>
        <p:spPr>
          <a:xfrm>
            <a:off y="2578100" x="4368800"/>
            <a:ext cy="355600" cx="533399"/>
          </a:xfrm>
          <a:prstGeom prst="rect">
            <a:avLst/>
          </a:prstGeom>
          <a:noFill/>
          <a:ln w="28575" cap="flat">
            <a:solidFill>
              <a:schemeClr val="accent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40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822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0" name="Shape 3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1" name="Shape 371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	What’s a librarian to do?</a:t>
            </a:r>
          </a:p>
        </p:txBody>
      </p:sp>
      <p:sp>
        <p:nvSpPr>
          <p:cNvPr id="372" name="Shape 372"/>
          <p:cNvSpPr txBox="1"/>
          <p:nvPr>
            <p:ph idx="1" type="body"/>
          </p:nvPr>
        </p:nvSpPr>
        <p:spPr>
          <a:xfrm>
            <a:off y="2005866" x="1773869"/>
            <a:ext cy="4120296" cx="645573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1397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87500"/>
              <a:buFont typeface="Calibri"/>
              <a:buChar char="❖"/>
            </a:pPr>
            <a:r>
              <a:rPr strike="noStrike" u="none" b="0" cap="none" baseline="0" sz="32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Establish a semantic identity</a:t>
            </a:r>
          </a:p>
          <a:p>
            <a:pPr algn="l" rtl="0" lvl="0" marR="0" indent="381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4587"/>
              </a:buClr>
              <a:buFont typeface="Calibri"/>
              <a:buNone/>
            </a:pPr>
            <a:r>
              <a:t/>
            </a:r>
            <a:endParaRPr strike="noStrike" u="none" b="0" cap="none" baseline="0" sz="3200" i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l" rtl="0" lvl="0" marR="0" indent="381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4587"/>
              </a:buClr>
              <a:buFont typeface="Calibri"/>
              <a:buNone/>
            </a:pPr>
            <a:r>
              <a:t/>
            </a:r>
            <a:endParaRPr strike="noStrike" u="none" b="0" cap="none" baseline="0" sz="3200" i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7" name="Shape 3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8" name="Shape 378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How?</a:t>
            </a:r>
          </a:p>
        </p:txBody>
      </p:sp>
      <p:sp>
        <p:nvSpPr>
          <p:cNvPr id="379" name="Shape 379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1397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87500"/>
              <a:buFont typeface="Calibri"/>
              <a:buChar char="❖"/>
            </a:pPr>
            <a:r>
              <a:rPr strike="noStrike" u="none" b="0" cap="none" baseline="0" sz="32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Define libraries and library concepts in Wikipedia</a:t>
            </a:r>
          </a:p>
          <a:p>
            <a:pPr algn="l" rtl="0" lvl="1" marR="0" indent="-1079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C4587"/>
              </a:buClr>
              <a:buSzPct val="85714"/>
              <a:buFont typeface="Calibri"/>
              <a:buChar char="●"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Beware of *pedia culture  and process</a:t>
            </a:r>
          </a:p>
          <a:p>
            <a:pPr algn="l" rtl="0" lvl="0" marR="0" indent="-1397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4587"/>
              </a:buClr>
              <a:buSzPct val="87500"/>
              <a:buFont typeface="Calibri"/>
              <a:buChar char="❖"/>
            </a:pPr>
            <a:r>
              <a:rPr strike="noStrike" u="none" b="0" cap="none" baseline="0" sz="32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Engage with other trusted data sources</a:t>
            </a:r>
          </a:p>
          <a:p>
            <a:pPr algn="l" rtl="0" lvl="1" marR="0" indent="-1079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C4587"/>
              </a:buClr>
              <a:buSzPct val="85714"/>
              <a:buFont typeface="Calibri"/>
              <a:buChar char="●"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Google Places/Google My Business</a:t>
            </a:r>
          </a:p>
          <a:p>
            <a:pPr algn="l" rtl="0" lvl="1" marR="0" indent="-1079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C4587"/>
              </a:buClr>
              <a:buSzPct val="85714"/>
              <a:buFont typeface="Calibri"/>
              <a:buChar char="●"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Google+ </a:t>
            </a:r>
          </a:p>
          <a:p>
            <a:pPr algn="l" rtl="0" lvl="1" marR="0" indent="-1079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C4587"/>
              </a:buClr>
              <a:buSzPct val="85714"/>
              <a:buFont typeface="Calibri"/>
              <a:buChar char="●"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Freebase</a:t>
            </a:r>
          </a:p>
          <a:p>
            <a:pPr algn="l" rtl="0" lvl="0" marR="0" indent="-1397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4587"/>
              </a:buClr>
              <a:buSzPct val="87500"/>
              <a:buFont typeface="Calibri"/>
              <a:buChar char="❖"/>
            </a:pPr>
            <a:r>
              <a:rPr strike="noStrike" u="none" b="0" cap="none" baseline="0" sz="32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Mark-up metadata with schema.org</a:t>
            </a:r>
          </a:p>
          <a:p>
            <a:pPr algn="l" rtl="0" lvl="0" marR="0" indent="381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4587"/>
              </a:buClr>
              <a:buFont typeface="Calibri"/>
              <a:buNone/>
            </a:pPr>
            <a:r>
              <a:t/>
            </a:r>
            <a:endParaRPr strike="noStrike" u="none" b="0" cap="none" baseline="0" sz="3200" i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3" name="Shape 3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84" name="Shape 384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0" x="0"/>
            <a:ext cy="6189496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Agenda - Day 1</a:t>
            </a: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y="1175720" x="457200"/>
            <a:ext cy="4279230" cx="79852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4064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87500"/>
              <a:buFont typeface="Calibri"/>
              <a:buChar char="❖"/>
            </a:pPr>
            <a:r>
              <a:rPr strike="noStrike" u="none" b="0" cap="none" baseline="0" sz="32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Overview</a:t>
            </a:r>
          </a:p>
          <a:p>
            <a:pPr algn="l" rtl="0" lvl="1" marR="0" indent="-3810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75000"/>
              <a:buFont typeface="Calibri"/>
              <a:buChar char="●"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What is SEO and why do it?</a:t>
            </a:r>
          </a:p>
          <a:p>
            <a:pPr algn="l" rtl="0" lvl="1" marR="0" indent="-3810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75000"/>
              <a:buFont typeface="Calibri"/>
              <a:buChar char="●"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Our experience</a:t>
            </a:r>
          </a:p>
          <a:p>
            <a:pPr algn="l" rtl="0" lvl="1" marR="0" indent="-3810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75000"/>
              <a:buFont typeface="Calibri"/>
              <a:buChar char="●"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Common themes discovered</a:t>
            </a:r>
          </a:p>
          <a:p>
            <a:pPr algn="l" rtl="0" lvl="0" marR="0" indent="-4064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87500"/>
              <a:buFont typeface="Calibri"/>
              <a:buChar char="❖"/>
            </a:pPr>
            <a:r>
              <a:rPr strike="noStrike" u="none" b="0" cap="none" baseline="0" sz="32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Library Organization &amp; Strategy</a:t>
            </a:r>
          </a:p>
          <a:p>
            <a:pPr algn="l" rtl="0" lvl="1" marR="0" indent="-3810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75000"/>
              <a:buFont typeface="Calibri"/>
              <a:buChar char="●"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Driving SEO from the strategic plan</a:t>
            </a:r>
          </a:p>
          <a:p>
            <a:pPr algn="l" rtl="0" lvl="1" marR="0" indent="-3810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75000"/>
              <a:buFont typeface="Calibri"/>
              <a:buChar char="●"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Establishing accountability</a:t>
            </a:r>
          </a:p>
          <a:p>
            <a:pPr algn="l" rtl="0" lvl="1" marR="0" indent="-3810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75000"/>
              <a:buFont typeface="Calibri"/>
              <a:buChar char="●"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Scalable tools and repeatable processes</a:t>
            </a:r>
          </a:p>
          <a:p>
            <a:pPr algn="l" rtl="0" lvl="1" marR="0" indent="-3810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75000"/>
              <a:buFont typeface="Calibri"/>
              <a:buChar char="●"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Reporting and assessment</a:t>
            </a:r>
          </a:p>
          <a:p>
            <a:pPr algn="l" rtl="0" lvl="1" marR="0" indent="-3810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75000"/>
              <a:buFont typeface="Calibri"/>
              <a:buChar char="●"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New knowledge work = new services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8" name="Shape 3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9" name="Shape 389"/>
          <p:cNvSpPr txBox="1"/>
          <p:nvPr>
            <p:ph type="title"/>
          </p:nvPr>
        </p:nvSpPr>
        <p:spPr>
          <a:xfrm>
            <a:off y="274637" x="457200"/>
            <a:ext cy="703262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95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2014 Freebase entry</a:t>
            </a:r>
          </a:p>
        </p:txBody>
      </p:sp>
      <p:pic>
        <p:nvPicPr>
          <p:cNvPr id="390" name="Shape 390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977900" x="0"/>
            <a:ext cy="5143499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4" name="Shape 3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5" name="Shape 395"/>
          <p:cNvSpPr txBox="1"/>
          <p:nvPr>
            <p:ph type="title"/>
          </p:nvPr>
        </p:nvSpPr>
        <p:spPr>
          <a:xfrm>
            <a:off y="128060" x="457200"/>
            <a:ext cy="8127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95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Google+</a:t>
            </a:r>
          </a:p>
        </p:txBody>
      </p:sp>
      <p:pic>
        <p:nvPicPr>
          <p:cNvPr id="396" name="Shape 396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795524" x="0"/>
            <a:ext cy="6024375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0" name="Shape 4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1" name="Shape 401"/>
          <p:cNvSpPr txBox="1"/>
          <p:nvPr>
            <p:ph type="title"/>
          </p:nvPr>
        </p:nvSpPr>
        <p:spPr>
          <a:xfrm>
            <a:off y="223837" x="457200"/>
            <a:ext cy="893762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95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Google’s Perception of MSU Lib - 2012</a:t>
            </a:r>
          </a:p>
        </p:txBody>
      </p:sp>
      <p:pic>
        <p:nvPicPr>
          <p:cNvPr id="402" name="Shape 402"/>
          <p:cNvPicPr preferRelativeResize="0"/>
          <p:nvPr>
            <p:ph idx="1" type="body"/>
          </p:nvPr>
        </p:nvPicPr>
        <p:blipFill rotWithShape="1">
          <a:blip r:embed="rId3"/>
          <a:srcRect t="1888" b="1888" r="0" l="0"/>
          <a:stretch/>
        </p:blipFill>
        <p:spPr>
          <a:xfrm>
            <a:off y="1117600" x="0"/>
            <a:ext cy="5028847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Shape 403"/>
          <p:cNvSpPr txBox="1"/>
          <p:nvPr/>
        </p:nvSpPr>
        <p:spPr>
          <a:xfrm>
            <a:off y="707077" x="3993442"/>
            <a:ext cy="369332" cx="18466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40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8" name="Shape 4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9" name="Shape 409"/>
          <p:cNvSpPr txBox="1"/>
          <p:nvPr>
            <p:ph type="title"/>
          </p:nvPr>
        </p:nvSpPr>
        <p:spPr>
          <a:xfrm>
            <a:off y="213439" x="457200"/>
            <a:ext cy="8254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95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Google’s Perception of MSU Lib - 2014</a:t>
            </a:r>
          </a:p>
        </p:txBody>
      </p:sp>
      <p:pic>
        <p:nvPicPr>
          <p:cNvPr id="410" name="Shape 410"/>
          <p:cNvPicPr preferRelativeResize="0"/>
          <p:nvPr>
            <p:ph idx="1" type="body"/>
          </p:nvPr>
        </p:nvPicPr>
        <p:blipFill rotWithShape="1">
          <a:blip r:embed="rId3"/>
          <a:srcRect t="3433" b="3434" r="0" l="0"/>
          <a:stretch/>
        </p:blipFill>
        <p:spPr>
          <a:xfrm>
            <a:off y="1045841" x="0"/>
            <a:ext cy="5062857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4" name="Shape 4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5" name="Shape 415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Themes discovered</a:t>
            </a:r>
          </a:p>
        </p:txBody>
      </p:sp>
      <p:sp>
        <p:nvSpPr>
          <p:cNvPr id="416" name="Shape 416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203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25000"/>
              <a:buFont typeface="Calibri"/>
              <a:buNone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Traditional SEO is an afterthought</a:t>
            </a:r>
          </a:p>
          <a:p>
            <a:pPr algn="l" rtl="0" lvl="0" marR="0" indent="0" marL="20320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1C4587"/>
              </a:buClr>
              <a:buSzPct val="25000"/>
              <a:buFont typeface="Calibri"/>
              <a:buNone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Librarians think too small re potential traffic</a:t>
            </a:r>
          </a:p>
          <a:p>
            <a:pPr algn="l" rtl="0" lvl="0" marR="0" indent="0" marL="20320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1C4587"/>
              </a:buClr>
              <a:buSzPct val="25000"/>
              <a:buFont typeface="Calibri"/>
              <a:buNone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Organizational communication is poor</a:t>
            </a:r>
          </a:p>
          <a:p>
            <a:pPr algn="l" rtl="0" lvl="0" marR="0" indent="0" marL="20320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1C4587"/>
              </a:buClr>
              <a:buSzPct val="25000"/>
              <a:buFont typeface="Calibri"/>
              <a:buNone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Data in repositories often messy</a:t>
            </a:r>
          </a:p>
          <a:p>
            <a:pPr algn="l" rtl="0" lvl="0" marR="0" indent="0" marL="20320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1C4587"/>
              </a:buClr>
              <a:buSzPct val="25000"/>
              <a:buFont typeface="Calibri"/>
              <a:buNone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Analytics usually poorly implemented</a:t>
            </a:r>
          </a:p>
          <a:p>
            <a:pPr algn="l" rtl="0" lvl="0" marR="0" indent="0" marL="20320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1C4587"/>
              </a:buClr>
              <a:buSzPct val="25000"/>
              <a:buFont typeface="Calibri"/>
              <a:buNone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Vendors slow to catch on to SEO problems</a:t>
            </a:r>
          </a:p>
          <a:p>
            <a:pPr algn="l" rtl="0" lvl="0" marR="0" indent="0" marL="20320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1C4587"/>
              </a:buClr>
              <a:buSzPct val="25000"/>
              <a:buFont typeface="Calibri"/>
              <a:buNone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Library software lacking for semantic web SEO</a:t>
            </a:r>
          </a:p>
          <a:p>
            <a:pPr algn="l" rtl="0" lvl="0" marR="0" indent="0" marL="20320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1C4587"/>
              </a:buClr>
              <a:buSzPct val="25000"/>
              <a:buFont typeface="Calibri"/>
              <a:buNone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Libraries fail to establish semantic identities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4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4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1" name="Shape 4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2" name="Shape 422"/>
          <p:cNvSpPr txBox="1"/>
          <p:nvPr>
            <p:ph type="title"/>
          </p:nvPr>
        </p:nvSpPr>
        <p:spPr>
          <a:xfrm>
            <a:off y="2423281" x="722312"/>
            <a:ext cy="13619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Library Organization &amp; Strategy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6" name="Shape 4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7" name="Shape 427"/>
          <p:cNvSpPr txBox="1"/>
          <p:nvPr>
            <p:ph type="title"/>
          </p:nvPr>
        </p:nvSpPr>
        <p:spPr>
          <a:xfrm>
            <a:off y="274645" x="457200"/>
            <a:ext cy="7674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1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74D"/>
              </a:buClr>
              <a:buSzPct val="25000"/>
              <a:buFont typeface="Calibri"/>
              <a:buNone/>
            </a:pPr>
            <a:r>
              <a:rPr strike="noStrike" u="none" b="1" cap="none" baseline="0" sz="4000" lang="en-US" i="0">
                <a:solidFill>
                  <a:srgbClr val="26374D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Recommendations and Priorities</a:t>
            </a:r>
          </a:p>
        </p:txBody>
      </p:sp>
      <p:sp>
        <p:nvSpPr>
          <p:cNvPr id="428" name="Shape 428"/>
          <p:cNvSpPr txBox="1"/>
          <p:nvPr>
            <p:ph idx="1" type="body"/>
          </p:nvPr>
        </p:nvSpPr>
        <p:spPr>
          <a:xfrm>
            <a:off y="945287" x="457200"/>
            <a:ext cy="5041854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514350" marL="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Cambria"/>
              <a:buAutoNum type="arabicPeriod"/>
            </a:pPr>
            <a:r>
              <a:rPr strike="noStrike" u="none" b="0" cap="none" baseline="0" sz="2900" lang="en-US" i="0">
                <a:solidFill>
                  <a:srgbClr val="466286"/>
                </a:solidFill>
                <a:latin typeface="Cambria"/>
                <a:ea typeface="Cambria"/>
                <a:cs typeface="Cambria"/>
                <a:sym typeface="Cambria"/>
                <a:rtl val="0"/>
              </a:rPr>
              <a:t>Institutionalize SEO</a:t>
            </a:r>
          </a:p>
          <a:p>
            <a:pPr algn="l" rtl="0" lvl="1" marR="0" indent="-284162" marL="639762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ambria"/>
              <a:buChar char="❖"/>
            </a:pPr>
            <a:r>
              <a:rPr strike="noStrike" u="none" b="0" cap="none" baseline="0" sz="2600" lang="en-US" i="0">
                <a:solidFill>
                  <a:srgbClr val="466286"/>
                </a:solidFill>
                <a:latin typeface="Cambria"/>
                <a:ea typeface="Cambria"/>
                <a:cs typeface="Cambria"/>
                <a:sym typeface="Cambria"/>
                <a:rtl val="0"/>
              </a:rPr>
              <a:t>Strategic Plan</a:t>
            </a:r>
          </a:p>
          <a:p>
            <a:pPr algn="l" rtl="0" lvl="1" marR="0" indent="-284162" marL="639762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ambria"/>
              <a:buChar char="❖"/>
            </a:pPr>
            <a:r>
              <a:rPr strike="noStrike" u="none" b="0" cap="none" baseline="0" sz="2600" lang="en-US" i="0">
                <a:solidFill>
                  <a:srgbClr val="466286"/>
                </a:solidFill>
                <a:latin typeface="Cambria"/>
                <a:ea typeface="Cambria"/>
                <a:cs typeface="Cambria"/>
                <a:sym typeface="Cambria"/>
                <a:rtl val="0"/>
              </a:rPr>
              <a:t>Accurate Measurement Tools</a:t>
            </a:r>
          </a:p>
          <a:p>
            <a:pPr algn="l" rtl="0" lvl="0" marR="0" indent="-514350" marL="5143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Cambria"/>
              <a:buAutoNum type="arabicPeriod"/>
            </a:pPr>
            <a:r>
              <a:rPr strike="noStrike" u="none" b="0" cap="none" baseline="0" sz="2900" lang="en-US" i="0">
                <a:solidFill>
                  <a:srgbClr val="466286"/>
                </a:solidFill>
                <a:latin typeface="Cambria"/>
                <a:ea typeface="Cambria"/>
                <a:cs typeface="Cambria"/>
                <a:sym typeface="Cambria"/>
                <a:rtl val="0"/>
              </a:rPr>
              <a:t>Traditional SEO</a:t>
            </a:r>
          </a:p>
          <a:p>
            <a:pPr algn="l" rtl="0" lvl="1" marR="0" indent="-284163" marL="639763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ambria"/>
              <a:buChar char="❖"/>
            </a:pPr>
            <a:r>
              <a:rPr strike="noStrike" u="none" b="0" cap="none" baseline="0" sz="2600" lang="en-US" i="0">
                <a:solidFill>
                  <a:srgbClr val="466286"/>
                </a:solidFill>
                <a:latin typeface="Cambria"/>
                <a:ea typeface="Cambria"/>
                <a:cs typeface="Cambria"/>
                <a:sym typeface="Cambria"/>
                <a:rtl val="0"/>
              </a:rPr>
              <a:t>Get Indexed = Index Ratio</a:t>
            </a:r>
          </a:p>
          <a:p>
            <a:pPr algn="l" rtl="0" lvl="1" marR="0" indent="-284163" marL="639763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ambria"/>
              <a:buChar char="❖"/>
            </a:pPr>
            <a:r>
              <a:rPr strike="noStrike" u="none" b="0" cap="none" baseline="0" sz="2600" lang="en-US" i="0">
                <a:solidFill>
                  <a:srgbClr val="466286"/>
                </a:solidFill>
                <a:latin typeface="Cambria"/>
                <a:ea typeface="Cambria"/>
                <a:cs typeface="Cambria"/>
                <a:sym typeface="Cambria"/>
                <a:rtl val="0"/>
              </a:rPr>
              <a:t>Get Visible = Search Engine Results Page (SERP)</a:t>
            </a:r>
          </a:p>
          <a:p>
            <a:pPr algn="l" rtl="0" lvl="0" marR="0" indent="-514350" marL="5143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Cambria"/>
              <a:buAutoNum type="arabicPeriod"/>
            </a:pPr>
            <a:r>
              <a:rPr strike="noStrike" u="none" b="0" cap="none" baseline="0" sz="2900" lang="en-US" i="0">
                <a:solidFill>
                  <a:srgbClr val="466286"/>
                </a:solidFill>
                <a:latin typeface="Cambria"/>
                <a:ea typeface="Cambria"/>
                <a:cs typeface="Cambria"/>
                <a:sym typeface="Cambria"/>
                <a:rtl val="0"/>
              </a:rPr>
              <a:t>Semantic SEO</a:t>
            </a:r>
          </a:p>
          <a:p>
            <a:pPr algn="l" rtl="0" lvl="1" marR="0" indent="-284163" marL="639763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ambria"/>
              <a:buChar char="❖"/>
            </a:pPr>
            <a:r>
              <a:rPr strike="noStrike" u="none" b="0" cap="none" baseline="0" sz="2600" lang="en-US" i="0">
                <a:solidFill>
                  <a:srgbClr val="466286"/>
                </a:solidFill>
                <a:latin typeface="Cambria"/>
                <a:ea typeface="Cambria"/>
                <a:cs typeface="Cambria"/>
                <a:sym typeface="Cambria"/>
                <a:rtl val="0"/>
              </a:rPr>
              <a:t>Get Relevant = Click Through Ratios (CTR)</a:t>
            </a:r>
          </a:p>
          <a:p>
            <a:pPr algn="l" rtl="0" lvl="2" marR="0" indent="-228600" marL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Cambria"/>
              <a:buChar char="■"/>
            </a:pPr>
            <a:r>
              <a:rPr strike="noStrike" u="none" b="0" cap="none" baseline="0" sz="2300" lang="en-US" i="0">
                <a:solidFill>
                  <a:srgbClr val="466286"/>
                </a:solidFill>
                <a:latin typeface="Cambria"/>
                <a:ea typeface="Cambria"/>
                <a:cs typeface="Cambria"/>
                <a:sym typeface="Cambria"/>
                <a:rtl val="0"/>
              </a:rPr>
              <a:t>Metadata</a:t>
            </a:r>
          </a:p>
          <a:p>
            <a:pPr algn="l" rtl="0" lvl="2" marR="0" indent="-228600" marL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Cambria"/>
              <a:buChar char="■"/>
            </a:pPr>
            <a:r>
              <a:rPr strike="noStrike" u="none" b="0" cap="none" baseline="0" sz="2300" lang="en-US" i="0">
                <a:solidFill>
                  <a:srgbClr val="466286"/>
                </a:solidFill>
                <a:latin typeface="Cambria"/>
                <a:ea typeface="Cambria"/>
                <a:cs typeface="Cambria"/>
                <a:sym typeface="Cambria"/>
                <a:rtl val="0"/>
              </a:rPr>
              <a:t>Linked Open Data (LOD)</a:t>
            </a:r>
          </a:p>
          <a:p>
            <a:pPr algn="l" rtl="0" lvl="2" marR="0" indent="-228600" marL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Cambria"/>
              <a:buChar char="■"/>
            </a:pPr>
            <a:r>
              <a:rPr strike="noStrike" u="none" b="0" cap="none" baseline="0" sz="2300" lang="en-US" i="0">
                <a:solidFill>
                  <a:srgbClr val="466286"/>
                </a:solidFill>
                <a:latin typeface="Cambria"/>
                <a:ea typeface="Cambria"/>
                <a:cs typeface="Cambria"/>
                <a:sym typeface="Cambria"/>
                <a:rtl val="0"/>
              </a:rPr>
              <a:t>Schema.org</a:t>
            </a:r>
          </a:p>
          <a:p>
            <a:pPr algn="l" rtl="0" lvl="1" marR="0" indent="-11113" marL="366713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t/>
            </a:r>
            <a:endParaRPr strike="noStrike" u="none" b="0" cap="none" baseline="0" sz="2600" i="0">
              <a:solidFill>
                <a:srgbClr val="466286"/>
              </a:solidFill>
              <a:latin typeface="Cambria"/>
              <a:ea typeface="Cambria"/>
              <a:cs typeface="Cambria"/>
              <a:sym typeface="Cambria"/>
              <a:rtl val="0"/>
            </a:endParaRPr>
          </a:p>
        </p:txBody>
      </p:sp>
      <p:sp>
        <p:nvSpPr>
          <p:cNvPr id="429" name="Shape 429"/>
          <p:cNvSpPr/>
          <p:nvPr/>
        </p:nvSpPr>
        <p:spPr>
          <a:xfrm>
            <a:off y="1448162" x="103283"/>
            <a:ext cy="581638" cx="8183999"/>
          </a:xfrm>
          <a:prstGeom prst="roundRect">
            <a:avLst>
              <a:gd fmla="val 16667" name="adj"/>
            </a:avLst>
          </a:prstGeom>
          <a:noFill/>
          <a:ln w="57150" cap="flat">
            <a:solidFill>
              <a:srgbClr val="FF8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4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4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4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4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4" name="Shape 4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5" name="Shape 435"/>
          <p:cNvSpPr txBox="1"/>
          <p:nvPr/>
        </p:nvSpPr>
        <p:spPr>
          <a:xfrm>
            <a:off y="1067184" x="629700"/>
            <a:ext cy="4524315" cx="794063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Question: Which part of the library organization is responsible for SEO?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240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algn="l" rtl="0" lvl="0" marR="0" indent="-4572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Public Services</a:t>
            </a:r>
          </a:p>
          <a:p>
            <a:pPr algn="l" rtl="0" lvl="0" marR="0" indent="-4572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Information Technology</a:t>
            </a:r>
          </a:p>
          <a:p>
            <a:pPr algn="l" rtl="0" lvl="0" marR="0" indent="-4572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Cataloging and metadata</a:t>
            </a:r>
          </a:p>
          <a:p>
            <a:pPr algn="l" rtl="0" lvl="0" marR="0" indent="-4572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Administration</a:t>
            </a:r>
          </a:p>
          <a:p>
            <a:pPr algn="l" rtl="0" lvl="0" marR="0" indent="-4572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Special Collections</a:t>
            </a:r>
          </a:p>
          <a:p>
            <a:pPr algn="l" rtl="0" lvl="0" marR="0" indent="-3048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240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240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Answer: All of the above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240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9" name="Shape 4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0" name="Shape 440"/>
          <p:cNvSpPr txBox="1"/>
          <p:nvPr>
            <p:ph type="title"/>
          </p:nvPr>
        </p:nvSpPr>
        <p:spPr>
          <a:xfrm>
            <a:off y="410558" x="344598"/>
            <a:ext cy="1066800" cx="88042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University of Utah 2011 Strategic Plan</a:t>
            </a:r>
          </a:p>
        </p:txBody>
      </p:sp>
      <p:grpSp>
        <p:nvGrpSpPr>
          <p:cNvPr id="441" name="Shape 441"/>
          <p:cNvGrpSpPr/>
          <p:nvPr/>
        </p:nvGrpSpPr>
        <p:grpSpPr>
          <a:xfrm>
            <a:off y="1271337" x="255587"/>
            <a:ext cy="2144487" cx="8636941"/>
            <a:chOff y="1634194" x="255587"/>
            <a:chExt cy="2144487" cx="8636941"/>
          </a:xfrm>
        </p:grpSpPr>
        <p:sp>
          <p:nvSpPr>
            <p:cNvPr id="442" name="Shape 442"/>
            <p:cNvSpPr txBox="1"/>
            <p:nvPr/>
          </p:nvSpPr>
          <p:spPr>
            <a:xfrm>
              <a:off y="1642400" x="344598"/>
              <a:ext cy="297516" cx="2305639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ct val="25000"/>
                <a:buFont typeface="Arial"/>
                <a:buNone/>
              </a:pPr>
              <a:r>
                <a:rPr strike="noStrike" u="sng" b="1" cap="none" baseline="0" sz="1600" lang="en-US" i="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Library Strategic Plan</a:t>
              </a:r>
            </a:p>
          </p:txBody>
        </p:sp>
        <p:sp>
          <p:nvSpPr>
            <p:cNvPr id="443" name="Shape 443"/>
            <p:cNvSpPr txBox="1"/>
            <p:nvPr/>
          </p:nvSpPr>
          <p:spPr>
            <a:xfrm>
              <a:off y="1634194" x="4491037"/>
              <a:ext cy="297516" cx="2480467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ct val="25000"/>
                <a:buFont typeface="Arial"/>
                <a:buNone/>
              </a:pPr>
              <a:r>
                <a:rPr strike="noStrike" u="sng" b="1" cap="none" baseline="0" sz="1600" lang="en-US" i="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SEO Program Activities</a:t>
              </a:r>
            </a:p>
          </p:txBody>
        </p:sp>
        <p:sp>
          <p:nvSpPr>
            <p:cNvPr id="444" name="Shape 444"/>
            <p:cNvSpPr/>
            <p:nvPr/>
          </p:nvSpPr>
          <p:spPr>
            <a:xfrm>
              <a:off y="1951601" x="3248838"/>
              <a:ext cy="1827080" cx="56436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txBody>
            <a:bodyPr bIns="47575" rIns="45700" lIns="45700" tIns="47575" anchor="ctr" anchorCtr="0">
              <a:noAutofit/>
            </a:bodyPr>
            <a:lstStyle/>
            <a:p>
              <a:pPr algn="l" rtl="0" lvl="0" marR="0" indent="-177800" marL="1778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strike="noStrike" u="none" b="0" cap="none" baseline="0" sz="1600" lang="en-US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Optimize Collections to Improve Visibility</a:t>
              </a:r>
            </a:p>
            <a:p>
              <a:pPr algn="l" rtl="0" lvl="1" marR="0" indent="-177800" marL="635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strike="noStrike" u="none" b="0" cap="none" baseline="0" sz="1600" lang="en-US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Descriptions</a:t>
              </a:r>
            </a:p>
            <a:p>
              <a:pPr algn="l" rtl="0" lvl="1" marR="0" indent="-177800" marL="635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strike="noStrike" u="none" b="0" cap="none" baseline="0" sz="1600" lang="en-US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Link Popularity</a:t>
              </a:r>
            </a:p>
            <a:p>
              <a:pPr algn="l" rtl="0" lvl="1" marR="0" indent="-177800" marL="635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strike="noStrike" u="none" b="0" cap="none" baseline="0" sz="1600" lang="en-US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Page Elements</a:t>
              </a:r>
            </a:p>
            <a:p>
              <a:pPr algn="l" rtl="0" lvl="1" marR="0" indent="-177800" marL="635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strike="noStrike" u="none" b="0" cap="none" baseline="0" sz="1600" lang="en-US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Metadata</a:t>
              </a:r>
            </a:p>
            <a:p>
              <a:pPr algn="l" rtl="0" lvl="1" marR="0" indent="-177800" marL="635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strike="noStrike" u="none" b="0" cap="none" baseline="0" sz="1600" lang="en-US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Calls to Action</a:t>
              </a:r>
            </a:p>
            <a:p>
              <a:pPr algn="l" rtl="0" lvl="0" marR="0" indent="-177800" marL="1778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strike="noStrike" u="none" b="0" cap="none" baseline="0" sz="1600" lang="en-US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Develop Metrics Dashboard to monitor and improve efforts</a:t>
              </a:r>
            </a:p>
          </p:txBody>
        </p:sp>
        <p:sp>
          <p:nvSpPr>
            <p:cNvPr id="445" name="Shape 445"/>
            <p:cNvSpPr txBox="1"/>
            <p:nvPr/>
          </p:nvSpPr>
          <p:spPr>
            <a:xfrm>
              <a:off y="1951601" x="255587"/>
              <a:ext cy="1158305" cx="2351133"/>
            </a:xfrm>
            <a:prstGeom prst="rect">
              <a:avLst/>
            </a:prstGeom>
            <a:solidFill>
              <a:srgbClr val="0C4A7F"/>
            </a:solidFill>
            <a:ln>
              <a:noFill/>
            </a:ln>
          </p:spPr>
          <p:txBody>
            <a:bodyPr bIns="47575" rIns="95175" lIns="95175" tIns="47575" anchor="ctr" anchorCtr="0">
              <a:noAutofit/>
            </a:bodyPr>
            <a:lstStyle/>
            <a:p>
              <a:pPr algn="ctr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r>
                <a:rPr strike="noStrike" u="none" b="1" cap="none" baseline="0" sz="1600" lang="en-US" i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Exploit the Digital and Networked Environments</a:t>
              </a:r>
            </a:p>
          </p:txBody>
        </p:sp>
        <p:sp>
          <p:nvSpPr>
            <p:cNvPr id="446" name="Shape 446"/>
            <p:cNvSpPr/>
            <p:nvPr/>
          </p:nvSpPr>
          <p:spPr>
            <a:xfrm>
              <a:off y="2093015" x="2698998"/>
              <a:ext cy="693358" cx="211754"/>
            </a:xfrm>
            <a:custGeom>
              <a:pathLst>
                <a:path w="144" extrusionOk="0" h="288">
                  <a:moveTo>
                    <a:pt y="0" x="0"/>
                  </a:moveTo>
                  <a:lnTo>
                    <a:pt y="144" x="144"/>
                  </a:lnTo>
                  <a:lnTo>
                    <a:pt y="288" x="0"/>
                  </a:lnTo>
                  <a:lnTo>
                    <a:pt y="0" x="0"/>
                  </a:lnTo>
                  <a:close/>
                </a:path>
              </a:pathLst>
            </a:custGeom>
            <a:gradFill>
              <a:gsLst>
                <a:gs pos="0">
                  <a:srgbClr val="C0C0C0"/>
                </a:gs>
                <a:gs pos="100000">
                  <a:srgbClr val="0C4A7F"/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strike="noStrike" u="none" b="0" cap="none" baseline="0" sz="1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</p:grpSp>
      <p:grpSp>
        <p:nvGrpSpPr>
          <p:cNvPr id="447" name="Shape 447"/>
          <p:cNvGrpSpPr/>
          <p:nvPr/>
        </p:nvGrpSpPr>
        <p:grpSpPr>
          <a:xfrm>
            <a:off y="3621443" x="255587"/>
            <a:ext cy="1276731" cx="8705849"/>
            <a:chOff y="3901208" x="255587"/>
            <a:chExt cy="1276731" cx="8705849"/>
          </a:xfrm>
        </p:grpSpPr>
        <p:sp>
          <p:nvSpPr>
            <p:cNvPr id="448" name="Shape 448"/>
            <p:cNvSpPr txBox="1"/>
            <p:nvPr/>
          </p:nvSpPr>
          <p:spPr>
            <a:xfrm>
              <a:off y="4156664" x="255587"/>
              <a:ext cy="1021273" cx="2351133"/>
            </a:xfrm>
            <a:prstGeom prst="rect">
              <a:avLst/>
            </a:prstGeom>
            <a:solidFill>
              <a:srgbClr val="0C4A7F"/>
            </a:solidFill>
            <a:ln>
              <a:noFill/>
            </a:ln>
          </p:spPr>
          <p:txBody>
            <a:bodyPr bIns="47575" rIns="95175" lIns="95175" tIns="47575" anchor="ctr" anchorCtr="0">
              <a:noAutofit/>
            </a:bodyPr>
            <a:lstStyle/>
            <a:p>
              <a:pPr algn="ctr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r>
                <a:rPr strike="noStrike" u="none" b="1" cap="none" baseline="0" sz="1600" lang="en-US" i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Elevate our position and impact on campus</a:t>
              </a:r>
            </a:p>
          </p:txBody>
        </p:sp>
        <p:sp>
          <p:nvSpPr>
            <p:cNvPr id="449" name="Shape 449"/>
            <p:cNvSpPr/>
            <p:nvPr/>
          </p:nvSpPr>
          <p:spPr>
            <a:xfrm>
              <a:off y="4156666" x="3179928"/>
              <a:ext cy="1021273" cx="578150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txBody>
            <a:bodyPr bIns="47575" rIns="45700" lIns="45700" tIns="47575" anchor="ctr" anchorCtr="0">
              <a:noAutofit/>
            </a:bodyPr>
            <a:lstStyle/>
            <a:p>
              <a:pPr algn="l" rtl="0" lvl="0" marR="0" indent="-117475" marL="11747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strike="noStrike" u="none" b="0" cap="none" baseline="0" sz="1600" lang="en-US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Improve IR Visibility and Citeability</a:t>
              </a:r>
            </a:p>
            <a:p>
              <a:pPr algn="l" rtl="0" lvl="0" marR="0" indent="-117475" marL="11747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strike="noStrike" u="none" b="0" cap="none" baseline="0" sz="1600" lang="en-US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Present program results at national and regional forums</a:t>
              </a:r>
            </a:p>
            <a:p>
              <a:pPr algn="l" rtl="0" lvl="0" marR="0" indent="-117475" marL="11747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strike="noStrike" u="none" b="0" cap="none" baseline="0" sz="1600" lang="en-US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Collaborate with the Library’s Campus Stakeholders</a:t>
              </a:r>
            </a:p>
          </p:txBody>
        </p:sp>
        <p:cxnSp>
          <p:nvCxnSpPr>
            <p:cNvPr id="450" name="Shape 450"/>
            <p:cNvCxnSpPr/>
            <p:nvPr/>
          </p:nvCxnSpPr>
          <p:spPr>
            <a:xfrm>
              <a:off y="3901208" x="856100"/>
              <a:ext cy="0" cx="7199407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sp>
          <p:nvSpPr>
            <p:cNvPr id="451" name="Shape 451"/>
            <p:cNvSpPr/>
            <p:nvPr/>
          </p:nvSpPr>
          <p:spPr>
            <a:xfrm>
              <a:off y="4156664" x="2678757"/>
              <a:ext cy="693358" cx="211754"/>
            </a:xfrm>
            <a:custGeom>
              <a:pathLst>
                <a:path w="144" extrusionOk="0" h="288">
                  <a:moveTo>
                    <a:pt y="0" x="0"/>
                  </a:moveTo>
                  <a:lnTo>
                    <a:pt y="144" x="144"/>
                  </a:lnTo>
                  <a:lnTo>
                    <a:pt y="288" x="0"/>
                  </a:lnTo>
                  <a:lnTo>
                    <a:pt y="0" x="0"/>
                  </a:lnTo>
                  <a:close/>
                </a:path>
              </a:pathLst>
            </a:custGeom>
            <a:gradFill>
              <a:gsLst>
                <a:gs pos="0">
                  <a:srgbClr val="C0C0C0"/>
                </a:gs>
                <a:gs pos="100000">
                  <a:srgbClr val="0C4A7F"/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strike="noStrike" u="none" b="0" cap="none" baseline="0" sz="1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</p:grpSp>
      <p:grpSp>
        <p:nvGrpSpPr>
          <p:cNvPr id="452" name="Shape 452"/>
          <p:cNvGrpSpPr/>
          <p:nvPr/>
        </p:nvGrpSpPr>
        <p:grpSpPr>
          <a:xfrm>
            <a:off y="5085254" x="255587"/>
            <a:ext cy="884538" cx="8705849"/>
            <a:chOff y="5641635" x="255587"/>
            <a:chExt cy="884538" cx="8705849"/>
          </a:xfrm>
        </p:grpSpPr>
        <p:sp>
          <p:nvSpPr>
            <p:cNvPr id="453" name="Shape 453"/>
            <p:cNvSpPr txBox="1"/>
            <p:nvPr/>
          </p:nvSpPr>
          <p:spPr>
            <a:xfrm>
              <a:off y="5801553" x="255587"/>
              <a:ext cy="724619" cx="2351133"/>
            </a:xfrm>
            <a:prstGeom prst="rect">
              <a:avLst/>
            </a:prstGeom>
            <a:solidFill>
              <a:srgbClr val="0C4A7F"/>
            </a:solidFill>
            <a:ln>
              <a:noFill/>
            </a:ln>
          </p:spPr>
          <p:txBody>
            <a:bodyPr bIns="47575" rIns="95175" lIns="95175" tIns="47575" anchor="ctr" anchorCtr="0">
              <a:noAutofit/>
            </a:bodyPr>
            <a:lstStyle/>
            <a:p>
              <a:pPr algn="ctr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r>
                <a:rPr strike="noStrike" u="none" b="1" cap="none" baseline="0" sz="1600" lang="en-US" i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Diversify and increase the financial base</a:t>
              </a:r>
            </a:p>
          </p:txBody>
        </p:sp>
        <p:sp>
          <p:nvSpPr>
            <p:cNvPr id="454" name="Shape 454"/>
            <p:cNvSpPr/>
            <p:nvPr/>
          </p:nvSpPr>
          <p:spPr>
            <a:xfrm>
              <a:off y="5801553" x="3179928"/>
              <a:ext cy="724619" cx="578150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txBody>
            <a:bodyPr bIns="47575" rIns="45700" lIns="45700" tIns="47575" anchor="ctr" anchorCtr="0">
              <a:noAutofit/>
            </a:bodyPr>
            <a:lstStyle/>
            <a:p>
              <a:pPr algn="l" rtl="0" lvl="0" marR="0" indent="-117475" marL="11747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strike="noStrike" u="none" b="0" cap="none" baseline="0" sz="1600" lang="en-US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Apply</a:t>
              </a:r>
              <a:r>
                <a:rPr strike="noStrike" u="none" b="0" cap="none" baseline="0" sz="1600" lang="en-US" i="0">
                  <a:solidFill>
                    <a:srgbClr val="929CA4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 </a:t>
              </a:r>
              <a:r>
                <a:rPr strike="noStrike" u="none" b="0" cap="none" baseline="0" sz="1600" lang="en-US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for IMLS Grant</a:t>
              </a:r>
            </a:p>
            <a:p>
              <a:pPr algn="l" rtl="0" lvl="0" marR="0" indent="-117475" marL="11747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strike="noStrike" u="none" b="0" cap="none" baseline="0" sz="1600" lang="en-US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Improve Press website visibility and reach</a:t>
              </a:r>
            </a:p>
          </p:txBody>
        </p:sp>
        <p:cxnSp>
          <p:nvCxnSpPr>
            <p:cNvPr id="455" name="Shape 455"/>
            <p:cNvCxnSpPr/>
            <p:nvPr/>
          </p:nvCxnSpPr>
          <p:spPr>
            <a:xfrm>
              <a:off y="5641635" x="856100"/>
              <a:ext cy="0" cx="7199407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sp>
          <p:nvSpPr>
            <p:cNvPr id="456" name="Shape 456"/>
            <p:cNvSpPr/>
            <p:nvPr/>
          </p:nvSpPr>
          <p:spPr>
            <a:xfrm>
              <a:off y="5832814" x="2659390"/>
              <a:ext cy="693358" cx="211754"/>
            </a:xfrm>
            <a:custGeom>
              <a:pathLst>
                <a:path w="144" extrusionOk="0" h="288">
                  <a:moveTo>
                    <a:pt y="0" x="0"/>
                  </a:moveTo>
                  <a:lnTo>
                    <a:pt y="144" x="144"/>
                  </a:lnTo>
                  <a:lnTo>
                    <a:pt y="288" x="0"/>
                  </a:lnTo>
                  <a:lnTo>
                    <a:pt y="0" x="0"/>
                  </a:lnTo>
                  <a:close/>
                </a:path>
              </a:pathLst>
            </a:custGeom>
            <a:gradFill>
              <a:gsLst>
                <a:gs pos="0">
                  <a:srgbClr val="C0C0C0"/>
                </a:gs>
                <a:gs pos="100000">
                  <a:srgbClr val="0C4A7F"/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strike="noStrike" u="none" b="0" cap="none" baseline="0" sz="1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</p:grp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3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0" name="Shape 4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1" name="Shape 461"/>
          <p:cNvSpPr txBox="1"/>
          <p:nvPr>
            <p:ph type="title"/>
          </p:nvPr>
        </p:nvSpPr>
        <p:spPr>
          <a:xfrm>
            <a:off y="410558" x="344598"/>
            <a:ext cy="1066800" cx="88042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Montana State University 2013 </a:t>
            </a:r>
            <a:br>
              <a:rPr strike="noStrike" u="none" b="0" cap="none" baseline="0" sz="40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</a:br>
            <a:r>
              <a:rPr strike="noStrike" u="none" b="0" cap="none" baseline="0" sz="40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Strategic Plan</a:t>
            </a:r>
          </a:p>
        </p:txBody>
      </p:sp>
      <p:grpSp>
        <p:nvGrpSpPr>
          <p:cNvPr id="462" name="Shape 462"/>
          <p:cNvGrpSpPr/>
          <p:nvPr/>
        </p:nvGrpSpPr>
        <p:grpSpPr>
          <a:xfrm>
            <a:off y="1430717" x="255587"/>
            <a:ext cy="2136280" cx="8636941"/>
            <a:chOff y="1642400" x="255587"/>
            <a:chExt cy="2136280" cx="8636941"/>
          </a:xfrm>
        </p:grpSpPr>
        <p:sp>
          <p:nvSpPr>
            <p:cNvPr id="463" name="Shape 463"/>
            <p:cNvSpPr txBox="1"/>
            <p:nvPr/>
          </p:nvSpPr>
          <p:spPr>
            <a:xfrm>
              <a:off y="1642400" x="344598"/>
              <a:ext cy="297516" cx="2065989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ct val="25000"/>
                <a:buFont typeface="Arial"/>
                <a:buNone/>
              </a:pPr>
              <a:r>
                <a:rPr strike="noStrike" u="sng" b="1" cap="none" baseline="0" sz="1600" lang="en-US" i="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MSU Strategic Plan</a:t>
              </a:r>
            </a:p>
          </p:txBody>
        </p:sp>
        <p:sp>
          <p:nvSpPr>
            <p:cNvPr id="464" name="Shape 464"/>
            <p:cNvSpPr/>
            <p:nvPr/>
          </p:nvSpPr>
          <p:spPr>
            <a:xfrm>
              <a:off y="1951601" x="3248838"/>
              <a:ext cy="1827080" cx="56436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txBody>
            <a:bodyPr bIns="47575" rIns="45700" lIns="45700" tIns="47575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strike="noStrike" u="none" b="1" cap="none" baseline="0" sz="1600" lang="en-US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University Metric: </a:t>
              </a:r>
              <a:r>
                <a:rPr strike="noStrike" u="none" b="0" cap="none" baseline="0" sz="1600" lang="en-US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MSU will increase grant-sponsored investment in centers, core facilities and resources to expand state of the art tools, expertise, and opportunities for research and creative activities</a:t>
              </a:r>
            </a:p>
            <a:p>
              <a:pPr algn="l" rtl="0" lvl="0" marR="0" indent="-285750" marL="28575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strike="noStrike" u="none" b="0" cap="none" baseline="0" sz="1600" lang="en-US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Develop an institutional repository of intellectual output of campus</a:t>
              </a:r>
            </a:p>
          </p:txBody>
        </p:sp>
        <p:sp>
          <p:nvSpPr>
            <p:cNvPr id="465" name="Shape 465"/>
            <p:cNvSpPr txBox="1"/>
            <p:nvPr/>
          </p:nvSpPr>
          <p:spPr>
            <a:xfrm>
              <a:off y="1951600" x="255587"/>
              <a:ext cy="1495541" cx="2351133"/>
            </a:xfrm>
            <a:prstGeom prst="rect">
              <a:avLst/>
            </a:prstGeom>
            <a:solidFill>
              <a:srgbClr val="0C4A7F"/>
            </a:solidFill>
            <a:ln>
              <a:noFill/>
            </a:ln>
          </p:spPr>
          <p:txBody>
            <a:bodyPr bIns="47575" rIns="95175" lIns="95175" tIns="47575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r>
                <a:rPr strike="noStrike" u="none" b="1" cap="none" baseline="0" sz="1600" lang="en-US" i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Objective: Enhance infrastructure in support of research, discovery and creative activities</a:t>
              </a:r>
            </a:p>
          </p:txBody>
        </p:sp>
        <p:sp>
          <p:nvSpPr>
            <p:cNvPr id="466" name="Shape 466"/>
            <p:cNvSpPr/>
            <p:nvPr/>
          </p:nvSpPr>
          <p:spPr>
            <a:xfrm>
              <a:off y="2347009" x="2711092"/>
              <a:ext cy="693358" cx="211754"/>
            </a:xfrm>
            <a:custGeom>
              <a:pathLst>
                <a:path w="144" extrusionOk="0" h="288">
                  <a:moveTo>
                    <a:pt y="0" x="0"/>
                  </a:moveTo>
                  <a:lnTo>
                    <a:pt y="144" x="144"/>
                  </a:lnTo>
                  <a:lnTo>
                    <a:pt y="288" x="0"/>
                  </a:lnTo>
                  <a:lnTo>
                    <a:pt y="0" x="0"/>
                  </a:lnTo>
                  <a:close/>
                </a:path>
              </a:pathLst>
            </a:custGeom>
            <a:gradFill>
              <a:gsLst>
                <a:gs pos="0">
                  <a:srgbClr val="C0C0C0"/>
                </a:gs>
                <a:gs pos="100000">
                  <a:srgbClr val="0C4A7F"/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strike="noStrike" u="none" b="0" cap="none" baseline="0" sz="1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</p:grpSp>
      <p:grpSp>
        <p:nvGrpSpPr>
          <p:cNvPr id="467" name="Shape 467"/>
          <p:cNvGrpSpPr/>
          <p:nvPr/>
        </p:nvGrpSpPr>
        <p:grpSpPr>
          <a:xfrm>
            <a:off y="3707681" x="255587"/>
            <a:ext cy="2158505" cx="8705849"/>
            <a:chOff y="3901208" x="255587"/>
            <a:chExt cy="1402472" cx="8705849"/>
          </a:xfrm>
        </p:grpSpPr>
        <p:sp>
          <p:nvSpPr>
            <p:cNvPr id="468" name="Shape 468"/>
            <p:cNvSpPr txBox="1"/>
            <p:nvPr/>
          </p:nvSpPr>
          <p:spPr>
            <a:xfrm>
              <a:off y="4156664" x="255587"/>
              <a:ext cy="1021273" cx="2351133"/>
            </a:xfrm>
            <a:prstGeom prst="rect">
              <a:avLst/>
            </a:prstGeom>
            <a:solidFill>
              <a:srgbClr val="0C4A7F"/>
            </a:solidFill>
            <a:ln>
              <a:noFill/>
            </a:ln>
          </p:spPr>
          <p:txBody>
            <a:bodyPr bIns="47575" rIns="95175" lIns="95175" tIns="47575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r>
                <a:rPr strike="noStrike" u="none" b="1" cap="none" baseline="0" sz="1600" lang="en-US" i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Objective: Improve discovery layers and find-ability of library content</a:t>
              </a:r>
            </a:p>
          </p:txBody>
        </p:sp>
        <p:sp>
          <p:nvSpPr>
            <p:cNvPr id="469" name="Shape 469"/>
            <p:cNvSpPr/>
            <p:nvPr/>
          </p:nvSpPr>
          <p:spPr>
            <a:xfrm>
              <a:off y="4156666" x="3179928"/>
              <a:ext cy="1147015" cx="578150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txBody>
            <a:bodyPr bIns="47575" rIns="45700" lIns="45700" tIns="47575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strike="noStrike" u="none" b="1" cap="none" baseline="0" sz="1600" lang="en-US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Library Metric: </a:t>
              </a:r>
              <a:r>
                <a:rPr strike="noStrike" u="none" b="0" cap="none" baseline="0" sz="1600" lang="en-US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increase indexing rates of MSU content to improve access for researchers worldwide</a:t>
              </a:r>
            </a:p>
            <a:p>
              <a:pPr algn="l" rtl="0" lvl="0" marR="0" indent="-285750" marL="28575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strike="noStrike" u="none" b="0" cap="none" baseline="0" sz="1600" lang="en-US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Create dashboard for analytical reporting</a:t>
              </a:r>
            </a:p>
            <a:p>
              <a:pPr algn="l" rtl="0" lvl="0" marR="0" indent="-285750" marL="28575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strike="noStrike" u="none" b="0" cap="none" baseline="0" sz="1600" lang="en-US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Establish a baseline for Google’s indexing of library web content for search engine optimization</a:t>
              </a:r>
            </a:p>
            <a:p>
              <a:pPr algn="l" rtl="0" lvl="0" marR="0" indent="-285750" marL="28575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strike="noStrike" u="none" b="0" cap="none" baseline="0" sz="1600" lang="en-US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Establish baseline for Google Scholar’s indexing of ScholarWorks (IR)</a:t>
              </a:r>
            </a:p>
          </p:txBody>
        </p:sp>
        <p:cxnSp>
          <p:nvCxnSpPr>
            <p:cNvPr id="470" name="Shape 470"/>
            <p:cNvCxnSpPr/>
            <p:nvPr/>
          </p:nvCxnSpPr>
          <p:spPr>
            <a:xfrm>
              <a:off y="3901208" x="856100"/>
              <a:ext cy="0" cx="7199407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sp>
          <p:nvSpPr>
            <p:cNvPr id="471" name="Shape 471"/>
            <p:cNvSpPr/>
            <p:nvPr/>
          </p:nvSpPr>
          <p:spPr>
            <a:xfrm>
              <a:off y="4439214" x="2723186"/>
              <a:ext cy="497250" cx="191512"/>
            </a:xfrm>
            <a:custGeom>
              <a:pathLst>
                <a:path w="144" extrusionOk="0" h="288">
                  <a:moveTo>
                    <a:pt y="0" x="0"/>
                  </a:moveTo>
                  <a:lnTo>
                    <a:pt y="144" x="144"/>
                  </a:lnTo>
                  <a:lnTo>
                    <a:pt y="288" x="0"/>
                  </a:lnTo>
                  <a:lnTo>
                    <a:pt y="0" x="0"/>
                  </a:lnTo>
                  <a:close/>
                </a:path>
              </a:pathLst>
            </a:custGeom>
            <a:gradFill>
              <a:gsLst>
                <a:gs pos="0">
                  <a:srgbClr val="C0C0C0"/>
                </a:gs>
                <a:gs pos="100000">
                  <a:srgbClr val="0C4A7F"/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strike="noStrike" u="none" b="0" cap="none" baseline="0" sz="1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472" name="Shape 472"/>
          <p:cNvSpPr txBox="1"/>
          <p:nvPr/>
        </p:nvSpPr>
        <p:spPr>
          <a:xfrm>
            <a:off y="3783251" x="255587"/>
            <a:ext cy="297516" cx="2818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Arial"/>
              <a:buNone/>
            </a:pPr>
            <a:r>
              <a:rPr strike="noStrike" u="sng" b="1" cap="none" baseline="0" sz="1600" lang="en-US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  <a:rtl val="0"/>
              </a:rPr>
              <a:t>MSU Library Strategic Plan</a:t>
            </a:r>
          </a:p>
        </p:txBody>
      </p:sp>
      <p:sp>
        <p:nvSpPr>
          <p:cNvPr id="473" name="Shape 473"/>
          <p:cNvSpPr txBox="1"/>
          <p:nvPr/>
        </p:nvSpPr>
        <p:spPr>
          <a:xfrm>
            <a:off y="3786980" x="4643437"/>
            <a:ext cy="297516" cx="248046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Arial"/>
              <a:buNone/>
            </a:pPr>
            <a:r>
              <a:rPr strike="noStrike" u="sng" b="1" cap="none" baseline="0" sz="1600" lang="en-US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  <a:rtl val="0"/>
              </a:rPr>
              <a:t>SEO Program Activities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3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y="2616805" x="722312"/>
            <a:ext cy="13619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Overview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7" name="Shape 4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8" name="Shape 478"/>
          <p:cNvSpPr txBox="1"/>
          <p:nvPr>
            <p:ph type="title"/>
          </p:nvPr>
        </p:nvSpPr>
        <p:spPr>
          <a:xfrm>
            <a:off y="456900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Establishing accountability at the institutional level</a:t>
            </a:r>
          </a:p>
        </p:txBody>
      </p:sp>
      <p:sp>
        <p:nvSpPr>
          <p:cNvPr id="479" name="Shape 479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1397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87500"/>
              <a:buFont typeface="Calibri"/>
              <a:buChar char="❖"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Avoid the free-for-all of silos</a:t>
            </a:r>
          </a:p>
          <a:p>
            <a:pPr algn="l" rtl="0" lvl="1" marR="0" indent="-1079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C4587"/>
              </a:buClr>
              <a:buSzPct val="85714"/>
              <a:buFont typeface="Calibri"/>
              <a:buChar char="●"/>
            </a:pPr>
            <a:r>
              <a:rPr strike="noStrike" u="none" b="0" cap="none" baseline="0" sz="24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Think institution, not department/individual</a:t>
            </a:r>
          </a:p>
          <a:p>
            <a:pPr algn="l" rtl="0" lvl="1" marR="0" indent="-1079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C4587"/>
              </a:buClr>
              <a:buSzPct val="85714"/>
              <a:buFont typeface="Calibri"/>
              <a:buChar char="●"/>
            </a:pPr>
            <a:r>
              <a:rPr strike="noStrike" u="none" b="0" cap="none" baseline="0" sz="24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Insist on cross-organizational communication</a:t>
            </a:r>
          </a:p>
          <a:p>
            <a:pPr algn="l" rtl="0" lvl="0" marR="0" indent="-1397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4587"/>
              </a:buClr>
              <a:buSzPct val="87500"/>
              <a:buFont typeface="Calibri"/>
              <a:buChar char="❖"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Establish a consolidated master account</a:t>
            </a:r>
          </a:p>
          <a:p>
            <a:pPr algn="l" rtl="0" lvl="1" marR="0" indent="-1079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C4587"/>
              </a:buClr>
              <a:buSzPct val="85714"/>
              <a:buFont typeface="Calibri"/>
              <a:buChar char="●"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</a:t>
            </a:r>
            <a:r>
              <a:rPr strike="noStrike" u="none" b="0" cap="none" baseline="0" sz="24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Everyone uses same baseline metrics and tools</a:t>
            </a:r>
          </a:p>
          <a:p>
            <a:pPr algn="l" rtl="0" lvl="2" marR="0" indent="-76200" marL="11430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C4587"/>
              </a:buClr>
              <a:buSzPct val="83333"/>
              <a:buFont typeface="Calibri"/>
              <a:buChar char="■"/>
            </a:pPr>
            <a:r>
              <a:rPr strike="noStrike" u="none" b="0" cap="none" baseline="0" sz="20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Ex. Google Webmaster Tools, Google Analytics</a:t>
            </a:r>
          </a:p>
          <a:p>
            <a:pPr algn="l" rtl="0" lvl="0" marR="0" indent="-1397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4587"/>
              </a:buClr>
              <a:buSzPct val="87500"/>
              <a:buFont typeface="Calibri"/>
              <a:buChar char="❖"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Enable stakeholders for buy-in</a:t>
            </a:r>
          </a:p>
          <a:p>
            <a:pPr algn="l" rtl="0" lvl="1" marR="0" indent="-1079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C4587"/>
              </a:buClr>
              <a:buSzPct val="85714"/>
              <a:buFont typeface="Calibri"/>
              <a:buChar char="●"/>
            </a:pPr>
            <a:r>
              <a:rPr strike="noStrike" u="none" b="0" cap="none" baseline="0" sz="24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Collection Managers</a:t>
            </a:r>
          </a:p>
          <a:p>
            <a:pPr algn="l" rtl="0" lvl="1" marR="0" indent="-1079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C4587"/>
              </a:buClr>
              <a:buSzPct val="85714"/>
              <a:buFont typeface="Calibri"/>
              <a:buChar char="●"/>
            </a:pPr>
            <a:r>
              <a:rPr strike="noStrike" u="none" b="0" cap="none" baseline="0" sz="24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IT Personnel</a:t>
            </a:r>
          </a:p>
          <a:p>
            <a:pPr algn="l" rtl="0" lvl="1" marR="0" indent="-1079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C4587"/>
              </a:buClr>
              <a:buSzPct val="85714"/>
              <a:buFont typeface="Calibri"/>
              <a:buChar char="●"/>
            </a:pPr>
            <a:r>
              <a:rPr strike="noStrike" u="none" b="0" cap="none" baseline="0" sz="24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Administrators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4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4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4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4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4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4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4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3" name="Shape 4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4" name="Shape 484"/>
          <p:cNvSpPr txBox="1"/>
          <p:nvPr>
            <p:ph type="title"/>
          </p:nvPr>
        </p:nvSpPr>
        <p:spPr>
          <a:xfrm>
            <a:off y="423349" x="457200"/>
            <a:ext cy="994586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Set up scalable tools and </a:t>
            </a:r>
            <a:br>
              <a:rPr strike="noStrike" u="none" b="0" cap="none" baseline="0" sz="40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</a:br>
            <a:r>
              <a:rPr strike="noStrike" u="none" b="0" cap="none" baseline="0" sz="40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repeatable process for improvement</a:t>
            </a:r>
          </a:p>
        </p:txBody>
      </p:sp>
      <p:sp>
        <p:nvSpPr>
          <p:cNvPr id="485" name="Shape 485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1397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87500"/>
              <a:buFont typeface="Calibri"/>
              <a:buChar char="❖"/>
            </a:pPr>
            <a:r>
              <a:rPr strike="noStrike" u="none" b="0" cap="none" baseline="0" sz="32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Accessibility</a:t>
            </a:r>
          </a:p>
          <a:p>
            <a:pPr algn="l" rtl="0" lvl="1" marR="0" indent="-1079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C4587"/>
              </a:buClr>
              <a:buSzPct val="85714"/>
              <a:buFont typeface="Calibri"/>
              <a:buChar char="●"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SE-friendly sitemaps</a:t>
            </a:r>
          </a:p>
          <a:p>
            <a:pPr algn="l" rtl="0" lvl="1" marR="0" indent="-1079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C4587"/>
              </a:buClr>
              <a:buSzPct val="85714"/>
              <a:buFont typeface="Calibri"/>
              <a:buChar char="●"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Monitor via Google Webmaster Tools</a:t>
            </a:r>
          </a:p>
          <a:p>
            <a:pPr algn="l" rtl="0" lvl="1" marR="0" indent="-1079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C4587"/>
              </a:buClr>
              <a:buSzPct val="85714"/>
              <a:buFont typeface="Calibri"/>
              <a:buChar char="●"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Optimize server configurations</a:t>
            </a:r>
          </a:p>
          <a:p>
            <a:pPr algn="l" rtl="0" lvl="1" marR="0" indent="-1079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C4587"/>
              </a:buClr>
              <a:buSzPct val="85714"/>
              <a:buFont typeface="Calibri"/>
              <a:buChar char="●"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SE-friendly template viewer modifications</a:t>
            </a:r>
          </a:p>
          <a:p>
            <a:pPr algn="l" rtl="0" lvl="1" marR="0" indent="-1079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C4587"/>
              </a:buClr>
              <a:buSzPct val="85714"/>
              <a:buFont typeface="Calibri"/>
              <a:buChar char="●"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IR metadata transformation and reload</a:t>
            </a:r>
          </a:p>
          <a:p>
            <a:pPr algn="l" rtl="0" lvl="0" marR="0" indent="-1397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4587"/>
              </a:buClr>
              <a:buSzPct val="87500"/>
              <a:buFont typeface="Calibri"/>
              <a:buChar char="❖"/>
            </a:pPr>
            <a:r>
              <a:rPr strike="noStrike" u="none" b="0" cap="none" baseline="0" sz="32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Use </a:t>
            </a:r>
          </a:p>
          <a:p>
            <a:pPr algn="l" rtl="0" lvl="1" marR="0" indent="-1079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C4587"/>
              </a:buClr>
              <a:buSzPct val="85714"/>
              <a:buFont typeface="Calibri"/>
              <a:buChar char="●"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Full capture via Google Analytics</a:t>
            </a:r>
          </a:p>
          <a:p>
            <a:pPr algn="l" rtl="0" lvl="1" marR="0" indent="44449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C4587"/>
              </a:buClr>
              <a:buFont typeface="Calibri"/>
              <a:buNone/>
            </a:pPr>
            <a:r>
              <a:t/>
            </a:r>
            <a:endParaRPr strike="noStrike" u="none" b="0" cap="none" baseline="0" sz="2800" i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l" rtl="0" lvl="1" marR="0" indent="44449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C4587"/>
              </a:buClr>
              <a:buFont typeface="Calibri"/>
              <a:buNone/>
            </a:pPr>
            <a:r>
              <a:t/>
            </a:r>
            <a:endParaRPr strike="noStrike" u="none" b="0" cap="none" baseline="0" sz="2800" i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l" rtl="0" lvl="0" marR="0" indent="381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4587"/>
              </a:buClr>
              <a:buFont typeface="Calibri"/>
              <a:buNone/>
            </a:pPr>
            <a:r>
              <a:t/>
            </a:r>
            <a:endParaRPr strike="noStrike" u="none" b="0" cap="none" baseline="0" sz="3200" i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9" name="Shape 4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0" name="Shape 490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Reporting and Assessment</a:t>
            </a:r>
          </a:p>
        </p:txBody>
      </p:sp>
      <p:sp>
        <p:nvSpPr>
          <p:cNvPr id="491" name="Shape 491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1397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87500"/>
              <a:buFont typeface="Calibri"/>
              <a:buChar char="❖"/>
            </a:pPr>
            <a:r>
              <a:rPr strike="noStrike" u="none" b="0" cap="none" baseline="0" sz="32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Do you have goals?</a:t>
            </a:r>
          </a:p>
          <a:p>
            <a:pPr algn="l" rtl="0" lvl="1" marR="0" indent="-1079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C4587"/>
              </a:buClr>
              <a:buSzPct val="85714"/>
              <a:buFont typeface="Calibri"/>
              <a:buChar char="●"/>
            </a:pPr>
            <a:r>
              <a:rPr strike="noStrike" u="none" b="0" cap="none" baseline="0" sz="24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How do you know you’re meeting them?</a:t>
            </a:r>
          </a:p>
          <a:p>
            <a:pPr algn="l" rtl="0" lvl="1" marR="0" indent="-1079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C4587"/>
              </a:buClr>
              <a:buSzPct val="85714"/>
              <a:buFont typeface="Calibri"/>
              <a:buChar char="●"/>
            </a:pPr>
            <a:r>
              <a:rPr strike="noStrike" u="none" b="0" cap="none" baseline="0" sz="24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Tools like WT and GA can help (and they’re free!)</a:t>
            </a:r>
          </a:p>
          <a:p>
            <a:pPr algn="l" rtl="0" lvl="0" marR="0" indent="-1397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4587"/>
              </a:buClr>
              <a:buSzPct val="87500"/>
              <a:buFont typeface="Calibri"/>
              <a:buChar char="❖"/>
            </a:pPr>
            <a:r>
              <a:rPr strike="noStrike" u="none" b="0" cap="none" baseline="0" sz="32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Reporting</a:t>
            </a:r>
          </a:p>
          <a:p>
            <a:pPr algn="l" rtl="0" lvl="2" marR="0" indent="-146050" marL="74295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4587"/>
              </a:buClr>
              <a:buSzPct val="87500"/>
              <a:buFont typeface="Calibri"/>
              <a:buChar char="❖"/>
            </a:pPr>
            <a:r>
              <a:rPr strike="noStrike" u="none" b="0" cap="none" baseline="0" sz="24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Have you established baselines?</a:t>
            </a:r>
          </a:p>
          <a:p>
            <a:pPr algn="l" rtl="0" lvl="2" marR="0" indent="-146050" marL="74295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4587"/>
              </a:buClr>
              <a:buSzPct val="87500"/>
              <a:buFont typeface="Calibri"/>
              <a:buChar char="❖"/>
            </a:pPr>
            <a:r>
              <a:rPr strike="noStrike" u="none" b="0" cap="none" baseline="0" sz="24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Can’t measure progress without</a:t>
            </a:r>
          </a:p>
          <a:p>
            <a:pPr algn="l" rtl="0" lvl="0" marR="0" indent="-1397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4587"/>
              </a:buClr>
              <a:buSzPct val="87500"/>
              <a:buFont typeface="Calibri"/>
              <a:buChar char="❖"/>
            </a:pPr>
            <a:r>
              <a:rPr strike="noStrike" u="none" b="0" cap="none" baseline="0" sz="32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Monitor and measure</a:t>
            </a:r>
          </a:p>
          <a:p>
            <a:pPr algn="l" rtl="0" lvl="1" marR="0" indent="-1079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C4587"/>
              </a:buClr>
              <a:buSzPct val="85714"/>
              <a:buFont typeface="Calibri"/>
              <a:buChar char="●"/>
            </a:pPr>
            <a:r>
              <a:rPr strike="noStrike" u="none" b="0" cap="none" baseline="0" sz="24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Balanced Scorecard for strategic plan</a:t>
            </a:r>
          </a:p>
          <a:p>
            <a:pPr algn="l" rtl="0" lvl="0" marR="0" indent="381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4587"/>
              </a:buClr>
              <a:buFont typeface="Calibri"/>
              <a:buNone/>
            </a:pPr>
            <a:r>
              <a:t/>
            </a:r>
            <a:endParaRPr strike="noStrike" u="none" b="0" cap="none" baseline="0" sz="3200" i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5" name="Shape 4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6" name="Shape 496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New Knowledge Work = New Services</a:t>
            </a:r>
          </a:p>
        </p:txBody>
      </p:sp>
      <p:sp>
        <p:nvSpPr>
          <p:cNvPr id="497" name="Shape 497"/>
          <p:cNvSpPr txBox="1"/>
          <p:nvPr>
            <p:ph idx="1" type="body"/>
          </p:nvPr>
        </p:nvSpPr>
        <p:spPr>
          <a:xfrm>
            <a:off y="1486016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1397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87500"/>
              <a:buFont typeface="Calibri"/>
              <a:buChar char="❖"/>
            </a:pPr>
            <a:r>
              <a:rPr strike="noStrike" u="none" b="0" cap="none" baseline="0" sz="32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Everyone struggles with these issues</a:t>
            </a:r>
          </a:p>
          <a:p>
            <a:pPr algn="l" rtl="0" lvl="1" marR="0" indent="-1079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C4587"/>
              </a:buClr>
              <a:buSzPct val="85714"/>
              <a:buFont typeface="Calibri"/>
              <a:buChar char="●"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University, colleges, departments, centers, etc.</a:t>
            </a:r>
          </a:p>
          <a:p>
            <a:pPr algn="l" rtl="0" lvl="1" marR="0" indent="-1079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C4587"/>
              </a:buClr>
              <a:buSzPct val="85714"/>
              <a:buFont typeface="Calibri"/>
              <a:buChar char="●"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Theory: SEO increases citations/university rankings</a:t>
            </a:r>
          </a:p>
          <a:p>
            <a:pPr algn="l" rtl="0" lvl="0" marR="0" indent="-1397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4587"/>
              </a:buClr>
              <a:buSzPct val="87500"/>
              <a:buFont typeface="Calibri"/>
              <a:buChar char="❖"/>
            </a:pPr>
            <a:r>
              <a:rPr strike="noStrike" u="none" b="0" cap="none" baseline="0" sz="32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Develop a team</a:t>
            </a:r>
          </a:p>
          <a:p>
            <a:pPr algn="l" rtl="0" lvl="1" marR="0" indent="-1079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C4587"/>
              </a:buClr>
              <a:buSzPct val="85714"/>
              <a:buFont typeface="Calibri"/>
              <a:buChar char="●"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SEO skills</a:t>
            </a:r>
          </a:p>
          <a:p>
            <a:pPr algn="l" rtl="0" lvl="1" marR="0" indent="-1079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C4587"/>
              </a:buClr>
              <a:buSzPct val="85714"/>
              <a:buFont typeface="Calibri"/>
              <a:buChar char="●"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Repeatable processes</a:t>
            </a:r>
          </a:p>
          <a:p>
            <a:pPr algn="l" rtl="0" lvl="1" marR="0" indent="-1079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C4587"/>
              </a:buClr>
              <a:buSzPct val="85714"/>
              <a:buFont typeface="Calibri"/>
              <a:buChar char="●"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Show value to potential customers</a:t>
            </a:r>
          </a:p>
          <a:p>
            <a:pPr algn="l" rtl="0" lvl="1" marR="0" indent="44449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C4587"/>
              </a:buClr>
              <a:buFont typeface="Calibri"/>
              <a:buNone/>
            </a:pPr>
            <a:r>
              <a:t/>
            </a:r>
            <a:endParaRPr strike="noStrike" u="none" b="0" cap="none" baseline="0" sz="2800" i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1" name="Shape 5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2" name="Shape 502"/>
          <p:cNvSpPr txBox="1"/>
          <p:nvPr>
            <p:ph type="title"/>
          </p:nvPr>
        </p:nvSpPr>
        <p:spPr>
          <a:xfrm>
            <a:off y="273050" x="457200"/>
            <a:ext cy="1161900" cx="687251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Further Reading</a:t>
            </a:r>
          </a:p>
        </p:txBody>
      </p:sp>
      <p:sp>
        <p:nvSpPr>
          <p:cNvPr id="503" name="Shape 503"/>
          <p:cNvSpPr txBox="1"/>
          <p:nvPr>
            <p:ph idx="1" type="body"/>
          </p:nvPr>
        </p:nvSpPr>
        <p:spPr>
          <a:xfrm>
            <a:off y="1434950" x="3575050"/>
            <a:ext cy="4691398" cx="51116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1397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87500"/>
              <a:buFont typeface="Calibri"/>
              <a:buChar char="❖"/>
            </a:pPr>
            <a:r>
              <a:rPr strike="noStrike" u="none" b="0" cap="none" baseline="0" sz="1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Arlitsch, Kenning, and Patrick S. OBrien. (2013). </a:t>
            </a:r>
            <a:r>
              <a:rPr strike="noStrike" u="sng" b="0" cap="none" baseline="0" sz="1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Improving the visibility and use of digital repositories through SEO</a:t>
            </a:r>
            <a:r>
              <a:rPr strike="noStrike" u="none" b="0" cap="none" baseline="0" sz="1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. Chicago: ALA TechSource. ISBN-13: 978-1-55570-906-8</a:t>
            </a:r>
          </a:p>
        </p:txBody>
      </p:sp>
      <p:sp>
        <p:nvSpPr>
          <p:cNvPr id="504" name="Shape 504"/>
          <p:cNvSpPr txBox="1"/>
          <p:nvPr>
            <p:ph idx="2" type="body"/>
          </p:nvPr>
        </p:nvSpPr>
        <p:spPr>
          <a:xfrm>
            <a:off y="1435100" x="457200"/>
            <a:ext cy="4691099" cx="30083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Font typeface="Calibri"/>
              <a:buNone/>
            </a:pPr>
            <a:r>
              <a:t/>
            </a:r>
            <a:endParaRPr strike="noStrike" u="none" b="0" cap="none" baseline="0" sz="3200" i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pic>
        <p:nvPicPr>
          <p:cNvPr id="505" name="Shape 505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1459290" x="547804"/>
            <a:ext cy="4288949" cx="2830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9" name="Shape 5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0" name="Shape 510"/>
          <p:cNvSpPr txBox="1"/>
          <p:nvPr>
            <p:ph idx="1" type="body"/>
          </p:nvPr>
        </p:nvSpPr>
        <p:spPr>
          <a:xfrm>
            <a:off y="121920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06400" marL="457200">
              <a:spcBef>
                <a:spcPts val="0"/>
              </a:spcBef>
              <a:buClr>
                <a:srgbClr val="1C4587"/>
              </a:buClr>
              <a:buSzPct val="87500"/>
              <a:buFont typeface="Calibri"/>
              <a:buAutoNum type="arabicPeriod"/>
            </a:pPr>
            <a:r>
              <a:rPr lang="en-US"/>
              <a:t>Institutionalize SEO</a:t>
            </a:r>
          </a:p>
          <a:p>
            <a:pPr rtl="0" lvl="1" indent="-355600" marL="914400">
              <a:spcBef>
                <a:spcPts val="0"/>
              </a:spcBef>
              <a:buClr>
                <a:srgbClr val="3D85C6"/>
              </a:buClr>
              <a:buSzPct val="76923"/>
              <a:buFont typeface="Calibri"/>
              <a:buChar char="◆"/>
            </a:pPr>
            <a:r>
              <a:rPr sz="2600" lang="en-US"/>
              <a:t>Strategic Plan</a:t>
            </a:r>
          </a:p>
          <a:p>
            <a:pPr rtl="0" lvl="1" indent="-355600" marL="914400">
              <a:spcBef>
                <a:spcPts val="0"/>
              </a:spcBef>
              <a:buClr>
                <a:srgbClr val="3D85C6"/>
              </a:buClr>
              <a:buSzPct val="76923"/>
              <a:buFont typeface="Calibri"/>
              <a:buChar char="◆"/>
            </a:pPr>
            <a:r>
              <a:rPr sz="2600" lang="en-US"/>
              <a:t>Accurate Measurement Tools</a:t>
            </a:r>
          </a:p>
          <a:p>
            <a:pPr rtl="0" lvl="0" indent="-406400" marL="457200">
              <a:spcBef>
                <a:spcPts val="0"/>
              </a:spcBef>
              <a:buClr>
                <a:srgbClr val="1C4587"/>
              </a:buClr>
              <a:buSzPct val="87500"/>
              <a:buFont typeface="Calibri"/>
              <a:buAutoNum type="arabicPeriod"/>
            </a:pPr>
            <a:r>
              <a:rPr lang="en-US"/>
              <a:t>Traditional SEO</a:t>
            </a:r>
          </a:p>
          <a:p>
            <a:pPr rtl="0" lvl="1" indent="-355600" marL="914400">
              <a:spcBef>
                <a:spcPts val="0"/>
              </a:spcBef>
              <a:buClr>
                <a:srgbClr val="3D85C6"/>
              </a:buClr>
              <a:buSzPct val="76923"/>
              <a:buFont typeface="Calibri"/>
              <a:buChar char="◆"/>
            </a:pPr>
            <a:r>
              <a:rPr sz="2600" lang="en-US"/>
              <a:t>Get Indexed = Index Ratio</a:t>
            </a:r>
          </a:p>
          <a:p>
            <a:pPr rtl="0" lvl="1" indent="-355600" marL="914400">
              <a:spcBef>
                <a:spcPts val="0"/>
              </a:spcBef>
              <a:buClr>
                <a:srgbClr val="3D85C6"/>
              </a:buClr>
              <a:buSzPct val="76923"/>
              <a:buFont typeface="Calibri"/>
              <a:buChar char="◆"/>
            </a:pPr>
            <a:r>
              <a:rPr sz="2600" lang="en-US"/>
              <a:t>Get Visible = Search Engine Results Page (SERP)</a:t>
            </a:r>
          </a:p>
          <a:p>
            <a:pPr rtl="0" lvl="0" indent="-406400" marL="457200">
              <a:spcBef>
                <a:spcPts val="0"/>
              </a:spcBef>
              <a:buClr>
                <a:srgbClr val="1C4587"/>
              </a:buClr>
              <a:buSzPct val="87500"/>
              <a:buFont typeface="Calibri"/>
              <a:buAutoNum type="arabicPeriod"/>
            </a:pPr>
            <a:r>
              <a:rPr lang="en-US"/>
              <a:t>Semantic SEO</a:t>
            </a:r>
          </a:p>
          <a:p>
            <a:pPr rtl="0" lvl="1" indent="-355600" marL="914400">
              <a:spcBef>
                <a:spcPts val="0"/>
              </a:spcBef>
              <a:buClr>
                <a:srgbClr val="3D85C6"/>
              </a:buClr>
              <a:buSzPct val="76923"/>
              <a:buFont typeface="Calibri"/>
              <a:buChar char="◆"/>
            </a:pPr>
            <a:r>
              <a:rPr sz="2600" lang="en-US"/>
              <a:t>Get Relevant = Click Through Ratios (CTR)</a:t>
            </a:r>
          </a:p>
          <a:p>
            <a:pPr rtl="0" lvl="1" indent="-355600" marL="914400">
              <a:spcBef>
                <a:spcPts val="0"/>
              </a:spcBef>
              <a:buClr>
                <a:srgbClr val="3D85C6"/>
              </a:buClr>
              <a:buSzPct val="76923"/>
              <a:buFont typeface="Calibri"/>
              <a:buChar char="◆"/>
            </a:pPr>
            <a:r>
              <a:rPr sz="2600" lang="en-US"/>
              <a:t>Metadata</a:t>
            </a:r>
          </a:p>
          <a:p>
            <a:pPr rtl="0" lvl="1" indent="-355600" marL="914400">
              <a:spcBef>
                <a:spcPts val="0"/>
              </a:spcBef>
              <a:buClr>
                <a:srgbClr val="3D85C6"/>
              </a:buClr>
              <a:buSzPct val="76923"/>
              <a:buFont typeface="Calibri"/>
              <a:buChar char="◆"/>
            </a:pPr>
            <a:r>
              <a:rPr sz="2600" lang="en-US"/>
              <a:t>Linked Open Data (LOD)</a:t>
            </a:r>
          </a:p>
          <a:p>
            <a:pPr rtl="0" lvl="1" indent="-355600" marL="914400">
              <a:spcBef>
                <a:spcPts val="0"/>
              </a:spcBef>
              <a:buClr>
                <a:srgbClr val="3D85C6"/>
              </a:buClr>
              <a:buSzPct val="76923"/>
              <a:buFont typeface="Calibri"/>
              <a:buChar char="◆"/>
            </a:pPr>
            <a:r>
              <a:rPr sz="2600" lang="en-US"/>
              <a:t>Schema.org</a:t>
            </a:r>
          </a:p>
        </p:txBody>
      </p:sp>
      <p:sp>
        <p:nvSpPr>
          <p:cNvPr id="511" name="Shape 511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Recommendations &amp; Priorties</a:t>
            </a:r>
          </a:p>
        </p:txBody>
      </p:sp>
      <p:sp>
        <p:nvSpPr>
          <p:cNvPr id="512" name="Shape 512"/>
          <p:cNvSpPr/>
          <p:nvPr/>
        </p:nvSpPr>
        <p:spPr>
          <a:xfrm>
            <a:off y="2264175" x="152400"/>
            <a:ext cy="432599" cx="8508300"/>
          </a:xfrm>
          <a:prstGeom prst="flowChartAlternateProcess">
            <a:avLst/>
          </a:prstGeom>
          <a:noFill/>
          <a:ln w="76200" cap="flat">
            <a:solidFill>
              <a:srgbClr val="E69138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6" name="Shape 5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7" name="Shape 517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US"/>
              <a:t>Agenda - Day 1</a:t>
            </a:r>
          </a:p>
        </p:txBody>
      </p:sp>
      <p:sp>
        <p:nvSpPr>
          <p:cNvPr id="518" name="Shape 518"/>
          <p:cNvSpPr txBox="1"/>
          <p:nvPr>
            <p:ph idx="1" type="body"/>
          </p:nvPr>
        </p:nvSpPr>
        <p:spPr>
          <a:xfrm>
            <a:off y="135715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-US"/>
              <a:t>Overview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-US"/>
              <a:t>What is SEO and why do it?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-US"/>
              <a:t>Our experience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-US"/>
              <a:t>Common Themes Discovered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-US"/>
              <a:t>Library Organization &amp; Strategy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-US"/>
              <a:t>Recommendations and Priorities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-US"/>
              <a:t>Drive SEO from the Strategic Plan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-US"/>
              <a:t>Institutionalize SEO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-US"/>
              <a:t>Implement Accurate Measurement Tools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-US"/>
              <a:t>How to get Visibile?</a:t>
            </a:r>
          </a:p>
        </p:txBody>
      </p:sp>
      <p:sp>
        <p:nvSpPr>
          <p:cNvPr id="519" name="Shape 519"/>
          <p:cNvSpPr/>
          <p:nvPr/>
        </p:nvSpPr>
        <p:spPr>
          <a:xfrm>
            <a:off y="5012975" x="317850"/>
            <a:ext cy="589800" cx="8508300"/>
          </a:xfrm>
          <a:prstGeom prst="flowChartAlternateProcess">
            <a:avLst/>
          </a:prstGeom>
          <a:noFill/>
          <a:ln w="76200" cap="flat">
            <a:solidFill>
              <a:srgbClr val="E69138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3" name="Shape 5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4" name="Shape 524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Recommended Process Measurement &amp; Evaluation </a:t>
            </a:r>
          </a:p>
        </p:txBody>
      </p:sp>
      <p:sp>
        <p:nvSpPr>
          <p:cNvPr id="525" name="Shape 525"/>
          <p:cNvSpPr txBox="1"/>
          <p:nvPr>
            <p:ph idx="1" type="body"/>
          </p:nvPr>
        </p:nvSpPr>
        <p:spPr>
          <a:xfrm>
            <a:off y="135715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AutoNum type="arabicPeriod"/>
            </a:pPr>
            <a:r>
              <a:rPr lang="en-US"/>
              <a:t>Single Google Account for your Institution </a:t>
            </a:r>
          </a:p>
          <a:p>
            <a:pPr algn="l" rtl="0" lvl="0" marR="0" indent="-355600" marL="4572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D9EEB"/>
              </a:buClr>
              <a:buSzPct val="62500"/>
              <a:buFont typeface="Calibri"/>
              <a:buAutoNum type="arabicPeriod"/>
            </a:pPr>
            <a:r>
              <a:rPr lang="en-US"/>
              <a:t>Establish baseline metrics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-US"/>
              <a:t>Google Analytics (gAnalytics)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-US"/>
              <a:t>Google Webmaster Tools (gMaster)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AutoNum type="arabicPeriod"/>
            </a:pPr>
            <a:r>
              <a:rPr lang="en-US"/>
              <a:t>Activate Google Services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-US"/>
              <a:t>Google MyBusiness (gBusiness)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-US"/>
              <a:t>Google+ (G+)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-US"/>
              <a:t>Google AdWords (gAdWords)</a:t>
            </a:r>
          </a:p>
        </p:txBody>
      </p:sp>
      <p:sp>
        <p:nvSpPr>
          <p:cNvPr id="526" name="Shape 526"/>
          <p:cNvSpPr/>
          <p:nvPr/>
        </p:nvSpPr>
        <p:spPr>
          <a:xfrm>
            <a:off y="1517425" x="317850"/>
            <a:ext cy="589800" cx="8508300"/>
          </a:xfrm>
          <a:prstGeom prst="flowChartAlternateProcess">
            <a:avLst/>
          </a:prstGeom>
          <a:noFill/>
          <a:ln w="76200" cap="flat">
            <a:solidFill>
              <a:srgbClr val="E69138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0" name="Shape 5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1" name="Shape 531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Google Platform</a:t>
            </a:r>
          </a:p>
        </p:txBody>
      </p:sp>
      <p:sp>
        <p:nvSpPr>
          <p:cNvPr id="532" name="Shape 532"/>
          <p:cNvSpPr/>
          <p:nvPr/>
        </p:nvSpPr>
        <p:spPr>
          <a:xfrm>
            <a:off y="1778700" x="3251600"/>
            <a:ext cy="783000" cx="195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sz="2800" lang="en-US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gAccount</a:t>
            </a:r>
          </a:p>
          <a:p>
            <a:pPr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533" name="Shape 533"/>
          <p:cNvGrpSpPr/>
          <p:nvPr/>
        </p:nvGrpSpPr>
        <p:grpSpPr>
          <a:xfrm>
            <a:off y="2561700" x="1932700"/>
            <a:ext cy="1308962" cx="4594975"/>
            <a:chOff y="2561700" x="1932712"/>
            <a:chExt cy="1308962" cx="4594975"/>
          </a:xfrm>
        </p:grpSpPr>
        <p:grpSp>
          <p:nvGrpSpPr>
            <p:cNvPr id="534" name="Shape 534"/>
            <p:cNvGrpSpPr/>
            <p:nvPr/>
          </p:nvGrpSpPr>
          <p:grpSpPr>
            <a:xfrm>
              <a:off y="3087662" x="1932712"/>
              <a:ext cy="783000" cx="4594975"/>
              <a:chOff y="3087662" x="1440500"/>
              <a:chExt cy="783000" cx="4594975"/>
            </a:xfrm>
          </p:grpSpPr>
          <p:sp>
            <p:nvSpPr>
              <p:cNvPr id="535" name="Shape 535"/>
              <p:cNvSpPr/>
              <p:nvPr/>
            </p:nvSpPr>
            <p:spPr>
              <a:xfrm>
                <a:off y="3087662" x="1440500"/>
                <a:ext cy="783000" cx="1957200"/>
              </a:xfrm>
              <a:prstGeom prst="roundRect">
                <a:avLst>
                  <a:gd fmla="val 16667" name="adj"/>
                </a:avLst>
              </a:prstGeom>
              <a:solidFill>
                <a:schemeClr val="lt2"/>
              </a:solidFill>
              <a:ln w="19050" cap="flat">
                <a:solidFill>
                  <a:schemeClr val="dk2"/>
                </a:solidFill>
                <a:prstDash val="solid"/>
                <a:round/>
                <a:headEnd w="med" len="med" type="none"/>
                <a:tailEnd w="med" len="med" type="none"/>
              </a:ln>
            </p:spPr>
            <p:txBody>
              <a:bodyPr bIns="91425" rIns="91425" lIns="91425" tIns="91425" anchor="t" anchorCtr="0">
                <a:noAutofit/>
              </a:bodyPr>
              <a:lstStyle/>
              <a:p>
                <a:pPr algn="ctr" rtl="0" lvl="0">
                  <a:spcBef>
                    <a:spcPts val="0"/>
                  </a:spcBef>
                  <a:buNone/>
                </a:pPr>
                <a:r>
                  <a:rPr sz="2800" lang="en-US">
                    <a:solidFill>
                      <a:srgbClr val="1C458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gAnalytics</a:t>
                </a:r>
              </a:p>
            </p:txBody>
          </p:sp>
          <p:sp>
            <p:nvSpPr>
              <p:cNvPr id="536" name="Shape 536"/>
              <p:cNvSpPr/>
              <p:nvPr/>
            </p:nvSpPr>
            <p:spPr>
              <a:xfrm>
                <a:off y="3087662" x="4078275"/>
                <a:ext cy="783000" cx="1957200"/>
              </a:xfrm>
              <a:prstGeom prst="roundRect">
                <a:avLst>
                  <a:gd fmla="val 16667" name="adj"/>
                </a:avLst>
              </a:prstGeom>
              <a:solidFill>
                <a:schemeClr val="lt2"/>
              </a:solidFill>
              <a:ln w="19050" cap="flat">
                <a:solidFill>
                  <a:schemeClr val="dk2"/>
                </a:solidFill>
                <a:prstDash val="solid"/>
                <a:round/>
                <a:headEnd w="med" len="med" type="none"/>
                <a:tailEnd w="med" len="med" type="none"/>
              </a:ln>
            </p:spPr>
            <p:txBody>
              <a:bodyPr bIns="91425" rIns="91425" lIns="91425" tIns="91425" anchor="t" anchorCtr="0">
                <a:noAutofit/>
              </a:bodyPr>
              <a:lstStyle/>
              <a:p>
                <a:pPr algn="ctr" rtl="0" lvl="0">
                  <a:spcBef>
                    <a:spcPts val="0"/>
                  </a:spcBef>
                  <a:buNone/>
                </a:pPr>
                <a:r>
                  <a:rPr sz="2800" lang="en-US">
                    <a:solidFill>
                      <a:srgbClr val="1C458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gMaster</a:t>
                </a:r>
              </a:p>
            </p:txBody>
          </p:sp>
        </p:grpSp>
        <p:cxnSp>
          <p:nvCxnSpPr>
            <p:cNvPr id="537" name="Shape 537"/>
            <p:cNvCxnSpPr>
              <a:endCxn id="538" idx="0"/>
            </p:cNvCxnSpPr>
            <p:nvPr/>
          </p:nvCxnSpPr>
          <p:spPr>
            <a:xfrm>
              <a:off y="2561700" x="4230200"/>
              <a:ext cy="944999" cx="12000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w="lg" len="lg" type="none"/>
              <a:tailEnd w="lg" len="lg" type="none"/>
            </a:ln>
          </p:spPr>
        </p:cxnSp>
        <p:cxnSp>
          <p:nvCxnSpPr>
            <p:cNvPr id="539" name="Shape 539"/>
            <p:cNvCxnSpPr>
              <a:stCxn id="535" idx="3"/>
              <a:endCxn id="538" idx="0"/>
            </p:cNvCxnSpPr>
            <p:nvPr/>
          </p:nvCxnSpPr>
          <p:spPr>
            <a:xfrm>
              <a:off y="3479162" x="3889912"/>
              <a:ext cy="0" cx="680699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w="lg" len="lg" type="none"/>
              <a:tailEnd w="lg" len="lg" type="none"/>
            </a:ln>
          </p:spPr>
        </p:cxnSp>
      </p:grpSp>
      <p:grpSp>
        <p:nvGrpSpPr>
          <p:cNvPr id="540" name="Shape 540"/>
          <p:cNvGrpSpPr/>
          <p:nvPr/>
        </p:nvGrpSpPr>
        <p:grpSpPr>
          <a:xfrm>
            <a:off y="3518525" x="860200"/>
            <a:ext cy="1661100" cx="6740000"/>
            <a:chOff y="3518525" x="860200"/>
            <a:chExt cy="1661100" cx="6740000"/>
          </a:xfrm>
        </p:grpSpPr>
        <p:grpSp>
          <p:nvGrpSpPr>
            <p:cNvPr id="541" name="Shape 541"/>
            <p:cNvGrpSpPr/>
            <p:nvPr/>
          </p:nvGrpSpPr>
          <p:grpSpPr>
            <a:xfrm>
              <a:off y="4396625" x="860200"/>
              <a:ext cy="783000" cx="6740000"/>
              <a:chOff y="4396625" x="860200"/>
              <a:chExt cy="783000" cx="6740000"/>
            </a:xfrm>
          </p:grpSpPr>
          <p:sp>
            <p:nvSpPr>
              <p:cNvPr id="542" name="Shape 542"/>
              <p:cNvSpPr/>
              <p:nvPr/>
            </p:nvSpPr>
            <p:spPr>
              <a:xfrm>
                <a:off y="4396625" x="860200"/>
                <a:ext cy="783000" cx="1957200"/>
              </a:xfrm>
              <a:prstGeom prst="roundRect">
                <a:avLst>
                  <a:gd fmla="val 16667" name="adj"/>
                </a:avLst>
              </a:prstGeom>
              <a:solidFill>
                <a:schemeClr val="lt2"/>
              </a:solidFill>
              <a:ln w="19050" cap="flat">
                <a:solidFill>
                  <a:schemeClr val="dk2"/>
                </a:solidFill>
                <a:prstDash val="solid"/>
                <a:round/>
                <a:headEnd w="med" len="med" type="none"/>
                <a:tailEnd w="med" len="med" type="none"/>
              </a:ln>
            </p:spPr>
            <p:txBody>
              <a:bodyPr bIns="91425" rIns="91425" lIns="91425" tIns="91425" anchor="t" anchorCtr="0">
                <a:noAutofit/>
              </a:bodyPr>
              <a:lstStyle/>
              <a:p>
                <a:pPr algn="ctr" rtl="0" lvl="0">
                  <a:spcBef>
                    <a:spcPts val="0"/>
                  </a:spcBef>
                  <a:buNone/>
                </a:pPr>
                <a:r>
                  <a:rPr sz="2800" lang="en-US">
                    <a:solidFill>
                      <a:srgbClr val="1C458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gBusiness</a:t>
                </a:r>
              </a:p>
            </p:txBody>
          </p:sp>
          <p:sp>
            <p:nvSpPr>
              <p:cNvPr id="543" name="Shape 543"/>
              <p:cNvSpPr/>
              <p:nvPr/>
            </p:nvSpPr>
            <p:spPr>
              <a:xfrm>
                <a:off y="4396625" x="3251600"/>
                <a:ext cy="783000" cx="1957200"/>
              </a:xfrm>
              <a:prstGeom prst="roundRect">
                <a:avLst>
                  <a:gd fmla="val 16667" name="adj"/>
                </a:avLst>
              </a:prstGeom>
              <a:solidFill>
                <a:schemeClr val="lt2"/>
              </a:solidFill>
              <a:ln w="19050" cap="flat">
                <a:solidFill>
                  <a:schemeClr val="dk2"/>
                </a:solidFill>
                <a:prstDash val="solid"/>
                <a:round/>
                <a:headEnd w="med" len="med" type="none"/>
                <a:tailEnd w="med" len="med" type="none"/>
              </a:ln>
            </p:spPr>
            <p:txBody>
              <a:bodyPr bIns="91425" rIns="91425" lIns="91425" tIns="91425" anchor="t" anchorCtr="0">
                <a:noAutofit/>
              </a:bodyPr>
              <a:lstStyle/>
              <a:p>
                <a:pPr algn="ctr" rtl="0" lvl="0">
                  <a:spcBef>
                    <a:spcPts val="0"/>
                  </a:spcBef>
                  <a:buNone/>
                </a:pPr>
                <a:r>
                  <a:rPr sz="2800" lang="en-US">
                    <a:solidFill>
                      <a:srgbClr val="1C458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G+</a:t>
                </a:r>
              </a:p>
            </p:txBody>
          </p:sp>
          <p:sp>
            <p:nvSpPr>
              <p:cNvPr id="544" name="Shape 544"/>
              <p:cNvSpPr/>
              <p:nvPr/>
            </p:nvSpPr>
            <p:spPr>
              <a:xfrm>
                <a:off y="4396625" x="5643000"/>
                <a:ext cy="783000" cx="1957200"/>
              </a:xfrm>
              <a:prstGeom prst="roundRect">
                <a:avLst>
                  <a:gd fmla="val 16667" name="adj"/>
                </a:avLst>
              </a:prstGeom>
              <a:solidFill>
                <a:schemeClr val="lt2"/>
              </a:solidFill>
              <a:ln w="19050" cap="flat">
                <a:solidFill>
                  <a:schemeClr val="dk2"/>
                </a:solidFill>
                <a:prstDash val="solid"/>
                <a:round/>
                <a:headEnd w="med" len="med" type="none"/>
                <a:tailEnd w="med" len="med" type="none"/>
              </a:ln>
            </p:spPr>
            <p:txBody>
              <a:bodyPr bIns="91425" rIns="91425" lIns="91425" tIns="91425" anchor="t" anchorCtr="0">
                <a:noAutofit/>
              </a:bodyPr>
              <a:lstStyle/>
              <a:p>
                <a:pPr algn="ctr" rtl="0" lvl="0">
                  <a:spcBef>
                    <a:spcPts val="0"/>
                  </a:spcBef>
                  <a:buNone/>
                </a:pPr>
                <a:r>
                  <a:rPr sz="2800" lang="en-US">
                    <a:solidFill>
                      <a:srgbClr val="1C458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gAdWords</a:t>
                </a:r>
              </a:p>
            </p:txBody>
          </p:sp>
        </p:grpSp>
        <p:cxnSp>
          <p:nvCxnSpPr>
            <p:cNvPr id="545" name="Shape 545"/>
            <p:cNvCxnSpPr>
              <a:stCxn id="542" idx="3"/>
              <a:endCxn id="543" idx="1"/>
            </p:cNvCxnSpPr>
            <p:nvPr/>
          </p:nvCxnSpPr>
          <p:spPr>
            <a:xfrm>
              <a:off y="4788125" x="2817400"/>
              <a:ext cy="0" cx="434199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w="lg" len="lg" type="none"/>
              <a:tailEnd w="lg" len="lg" type="none"/>
            </a:ln>
          </p:spPr>
        </p:cxnSp>
        <p:cxnSp>
          <p:nvCxnSpPr>
            <p:cNvPr id="546" name="Shape 546"/>
            <p:cNvCxnSpPr>
              <a:stCxn id="543" idx="3"/>
              <a:endCxn id="544" idx="1"/>
            </p:cNvCxnSpPr>
            <p:nvPr/>
          </p:nvCxnSpPr>
          <p:spPr>
            <a:xfrm>
              <a:off y="4788125" x="5208800"/>
              <a:ext cy="0" cx="434199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w="lg" len="lg" type="none"/>
              <a:tailEnd w="lg" len="lg" type="none"/>
            </a:ln>
          </p:spPr>
        </p:cxnSp>
        <p:cxnSp>
          <p:nvCxnSpPr>
            <p:cNvPr id="547" name="Shape 547"/>
            <p:cNvCxnSpPr>
              <a:stCxn id="538" idx="0"/>
            </p:cNvCxnSpPr>
            <p:nvPr/>
          </p:nvCxnSpPr>
          <p:spPr>
            <a:xfrm>
              <a:off y="3518525" x="4230275"/>
              <a:ext cy="878099" cx="0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w="lg" len="lg" type="none"/>
              <a:tailEnd w="lg" len="lg" type="none"/>
            </a:ln>
          </p:spPr>
        </p:cxnSp>
      </p:grpSp>
      <p:sp>
        <p:nvSpPr>
          <p:cNvPr id="548" name="Shape 548"/>
          <p:cNvSpPr txBox="1"/>
          <p:nvPr/>
        </p:nvSpPr>
        <p:spPr>
          <a:xfrm>
            <a:off y="1958100" x="3299375"/>
            <a:ext cy="424199" cx="185009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msu.Lib@gmail.com</a:t>
            </a:r>
          </a:p>
        </p:txBody>
      </p:sp>
      <p:grpSp>
        <p:nvGrpSpPr>
          <p:cNvPr id="549" name="Shape 549"/>
          <p:cNvGrpSpPr/>
          <p:nvPr/>
        </p:nvGrpSpPr>
        <p:grpSpPr>
          <a:xfrm>
            <a:off y="1533900" x="3099050"/>
            <a:ext cy="1126800" cx="5587824"/>
            <a:chOff y="1533900" x="3099050"/>
            <a:chExt cy="1126800" cx="5587824"/>
          </a:xfrm>
        </p:grpSpPr>
        <p:sp>
          <p:nvSpPr>
            <p:cNvPr id="550" name="Shape 550"/>
            <p:cNvSpPr/>
            <p:nvPr/>
          </p:nvSpPr>
          <p:spPr>
            <a:xfrm>
              <a:off y="1633200" x="3099050"/>
              <a:ext cy="1027500" cx="2321400"/>
            </a:xfrm>
            <a:prstGeom prst="flowChartAlternateProcess">
              <a:avLst/>
            </a:prstGeom>
            <a:noFill/>
            <a:ln w="76200" cap="flat">
              <a:solidFill>
                <a:srgbClr val="E69138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1" name="Shape 551"/>
            <p:cNvSpPr txBox="1"/>
            <p:nvPr/>
          </p:nvSpPr>
          <p:spPr>
            <a:xfrm>
              <a:off y="1533900" x="5278275"/>
              <a:ext cy="783000" cx="3408599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bIns="91425" rIns="91425" lIns="91425" tIns="9142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sz="2000" lang="en-US"/>
                <a:t>Your Institution is a Thing that needs it </a:t>
              </a:r>
              <a:r>
                <a:rPr u="sng" sz="2000" lang="en-US">
                  <a:solidFill>
                    <a:schemeClr val="hlink"/>
                  </a:solidFill>
                  <a:hlinkClick r:id="rId3"/>
                </a:rPr>
                <a:t>own identity</a:t>
              </a:r>
              <a:r>
                <a:rPr sz="2000" lang="en-US"/>
                <a:t>. </a:t>
              </a:r>
            </a:p>
          </p:txBody>
        </p:sp>
      </p:grpSp>
      <p:grpSp>
        <p:nvGrpSpPr>
          <p:cNvPr id="552" name="Shape 552"/>
          <p:cNvGrpSpPr/>
          <p:nvPr/>
        </p:nvGrpSpPr>
        <p:grpSpPr>
          <a:xfrm>
            <a:off y="4136975" x="5478525"/>
            <a:ext cy="1174225" cx="4843574"/>
            <a:chOff y="4136975" x="5478525"/>
            <a:chExt cy="1174225" cx="4843574"/>
          </a:xfrm>
        </p:grpSpPr>
        <p:sp>
          <p:nvSpPr>
            <p:cNvPr id="553" name="Shape 553"/>
            <p:cNvSpPr/>
            <p:nvPr/>
          </p:nvSpPr>
          <p:spPr>
            <a:xfrm>
              <a:off y="4283700" x="5478525"/>
              <a:ext cy="1027500" cx="2321400"/>
            </a:xfrm>
            <a:prstGeom prst="flowChartAlternateProcess">
              <a:avLst/>
            </a:prstGeom>
            <a:noFill/>
            <a:ln w="76200" cap="flat">
              <a:solidFill>
                <a:srgbClr val="E69138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4" name="Shape 554"/>
            <p:cNvSpPr txBox="1"/>
            <p:nvPr/>
          </p:nvSpPr>
          <p:spPr>
            <a:xfrm>
              <a:off y="4136975" x="7600200"/>
              <a:ext cy="424199" cx="2721899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bIns="91425" rIns="91425" lIns="91425" tIns="91425" anchor="t" anchorCtr="0">
              <a:noAutofit/>
            </a:bodyPr>
            <a:lstStyle/>
            <a:p>
              <a:pPr rtl="0" lvl="0">
                <a:spcBef>
                  <a:spcPts val="0"/>
                </a:spcBef>
                <a:buNone/>
              </a:pPr>
              <a:r>
                <a:rPr lang="en-US"/>
                <a:t>Relevant Keyword Phrases  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8" name="Shape 5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9" name="Shape 559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US"/>
              <a:t>Agenda - Day 1</a:t>
            </a:r>
          </a:p>
        </p:txBody>
      </p:sp>
      <p:sp>
        <p:nvSpPr>
          <p:cNvPr id="560" name="Shape 560"/>
          <p:cNvSpPr txBox="1"/>
          <p:nvPr>
            <p:ph idx="1" type="body"/>
          </p:nvPr>
        </p:nvSpPr>
        <p:spPr>
          <a:xfrm>
            <a:off y="135715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-US"/>
              <a:t>Overview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-US"/>
              <a:t>What is SEO and why do it?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-US"/>
              <a:t>Our experience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-US"/>
              <a:t>Common Themes Discovered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-US"/>
              <a:t>Library Organization &amp; Strategy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-US"/>
              <a:t>Recommendations and Priorities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-US"/>
              <a:t>Drive SEO from the Strategic Plan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-US"/>
              <a:t>Institutionalize SEO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-US"/>
              <a:t>Implement Accurate Measurement Tools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-US"/>
              <a:t>How to Get Visibile?</a:t>
            </a:r>
          </a:p>
        </p:txBody>
      </p:sp>
      <p:sp>
        <p:nvSpPr>
          <p:cNvPr id="561" name="Shape 561"/>
          <p:cNvSpPr/>
          <p:nvPr/>
        </p:nvSpPr>
        <p:spPr>
          <a:xfrm>
            <a:off y="5513400" x="317850"/>
            <a:ext cy="503399" cx="8508300"/>
          </a:xfrm>
          <a:prstGeom prst="flowChartAlternateProcess">
            <a:avLst/>
          </a:prstGeom>
          <a:noFill/>
          <a:ln w="76200" cap="flat">
            <a:solidFill>
              <a:srgbClr val="E69138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What is SEO?</a:t>
            </a:r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20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The act of creating data that commercial search engines can find and index…</a:t>
            </a:r>
          </a:p>
          <a:p>
            <a:pPr algn="l" rtl="0" lvl="0" marR="0" indent="0" marL="2032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strike="noStrike" u="none" b="0" cap="none" baseline="0" sz="2400" i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l" rtl="0" lvl="0" marR="0" indent="0" marL="1117600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  <a:buClr>
                <a:srgbClr val="1C4587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... to optimize measurable access, visibility and use of library/university content </a:t>
            </a: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5" name="Shape 5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6" name="Shape 566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Change from Strings to Things</a:t>
            </a:r>
          </a:p>
        </p:txBody>
      </p:sp>
      <p:sp>
        <p:nvSpPr>
          <p:cNvPr id="567" name="Shape 567"/>
          <p:cNvSpPr txBox="1"/>
          <p:nvPr>
            <p:ph idx="1" type="body"/>
          </p:nvPr>
        </p:nvSpPr>
        <p:spPr>
          <a:xfrm>
            <a:off y="135715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85714"/>
              <a:buFont typeface="Calibri"/>
              <a:buChar char="❖"/>
            </a:pPr>
            <a:r>
              <a:rPr u="sng" b="1" sz="2800" lang="en-US"/>
              <a:t>SEO Goals</a:t>
            </a:r>
            <a:r>
              <a:rPr sz="2800" lang="en-US"/>
              <a:t> are to increase access, visibility and use by patrons that value our content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85714"/>
              <a:buFont typeface="Calibri"/>
              <a:buChar char="❖"/>
            </a:pPr>
            <a:r>
              <a:rPr u="sng" b="1" sz="2800" lang="en-US"/>
              <a:t>Semantic Web</a:t>
            </a:r>
            <a:r>
              <a:rPr sz="2800" lang="en-US"/>
              <a:t> is a framework of standards and technologies to share, integrate and represent data as concepts across different content, information and system boundaries.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85714"/>
              <a:buFont typeface="Calibri"/>
              <a:buChar char="❖"/>
            </a:pPr>
            <a:r>
              <a:rPr u="sng" b="1" sz="2800" lang="en-US"/>
              <a:t>Semantic Search</a:t>
            </a:r>
            <a:r>
              <a:rPr sz="2800" lang="en-US"/>
              <a:t> incorporates the Semantic Web to understand the context and intent of users seeking information and the concepts contained within a document</a:t>
            </a:r>
          </a:p>
        </p:txBody>
      </p:sp>
      <p:sp>
        <p:nvSpPr>
          <p:cNvPr id="568" name="Shape 568"/>
          <p:cNvSpPr/>
          <p:nvPr/>
        </p:nvSpPr>
        <p:spPr>
          <a:xfrm>
            <a:off y="4164900" x="317850"/>
            <a:ext cy="1661399" cx="8508300"/>
          </a:xfrm>
          <a:prstGeom prst="flowChartAlternateProcess">
            <a:avLst/>
          </a:prstGeom>
          <a:noFill/>
          <a:ln w="76200" cap="flat">
            <a:solidFill>
              <a:srgbClr val="E69138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2" name="Shape 5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3" name="Shape 573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Why semantic search is useful</a:t>
            </a:r>
          </a:p>
        </p:txBody>
      </p:sp>
      <p:sp>
        <p:nvSpPr>
          <p:cNvPr id="574" name="Shape 574"/>
          <p:cNvSpPr txBox="1"/>
          <p:nvPr>
            <p:ph idx="1" type="body"/>
          </p:nvPr>
        </p:nvSpPr>
        <p:spPr>
          <a:xfrm>
            <a:off y="135715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-US"/>
              <a:t>Perfect application for research &amp; discovery of concepts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-US"/>
              <a:t>Apple Siri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-US"/>
              <a:t>IBM Watson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-US"/>
              <a:t>Google Knowledge Graph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-US"/>
              <a:t>Making content Search Engine Readable &amp; semantically Understandable can increase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-US"/>
              <a:t>click through rates (CTR) by 15%*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-US"/>
              <a:t>organic traffic by 30%*</a:t>
            </a:r>
          </a:p>
        </p:txBody>
      </p:sp>
      <p:pic>
        <p:nvPicPr>
          <p:cNvPr id="575" name="Shape 57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5820275" x="741575"/>
            <a:ext cy="219075" cx="497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500"/>
                                        <p:tgtEl>
                                          <p:spTgt spid="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500"/>
                                        <p:tgtEl>
                                          <p:spTgt spid="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500"/>
                                        <p:tgtEl>
                                          <p:spTgt spid="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500"/>
                                        <p:tgtEl>
                                          <p:spTgt spid="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500"/>
                                        <p:tgtEl>
                                          <p:spTgt spid="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500"/>
                                        <p:tgtEl>
                                          <p:spTgt spid="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500"/>
                                        <p:tgtEl>
                                          <p:spTgt spid="5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579" name="Shape 5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0" name="Shape 580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82275" rIns="82275" lIns="82275" tIns="82275" anchor="ctr" anchorCtr="0">
            <a:noAutofit/>
          </a:bodyPr>
          <a:lstStyle/>
          <a:p>
            <a:pPr algn="l" rtl="0" lvl="0">
              <a:spcBef>
                <a:spcPts val="0"/>
              </a:spcBef>
              <a:buNone/>
            </a:pPr>
            <a:r>
              <a:rPr sz="3800" lang="en-US"/>
              <a:t>Semantic implies “meaning” or “understanding”</a:t>
            </a:r>
          </a:p>
        </p:txBody>
      </p:sp>
      <p:pic>
        <p:nvPicPr>
          <p:cNvPr id="581" name="Shape 58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494337" x="185219"/>
            <a:ext cy="4732176" cx="8595449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Shape 582"/>
          <p:cNvSpPr/>
          <p:nvPr/>
        </p:nvSpPr>
        <p:spPr>
          <a:xfrm>
            <a:off y="3243780" x="400477"/>
            <a:ext cy="226799" cx="44036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w="19050" cap="flat">
            <a:solidFill>
              <a:srgbClr val="FF99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82275" rIns="82275" lIns="82275" tIns="822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3" name="Shape 583"/>
          <p:cNvSpPr/>
          <p:nvPr/>
        </p:nvSpPr>
        <p:spPr>
          <a:xfrm>
            <a:off y="2709832" x="4979137"/>
            <a:ext cy="3516750" cx="3801599"/>
          </a:xfrm>
          <a:prstGeom prst="flowChartAlternateProcess">
            <a:avLst/>
          </a:prstGeom>
          <a:noFill/>
          <a:ln w="38100" cap="flat">
            <a:solidFill>
              <a:srgbClr val="FF99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82275" rIns="82275" lIns="82275" tIns="8227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  <p:sp>
        <p:nvSpPr>
          <p:cNvPr id="584" name="Shape 584"/>
          <p:cNvSpPr/>
          <p:nvPr/>
        </p:nvSpPr>
        <p:spPr>
          <a:xfrm>
            <a:off y="5450017" x="4889385"/>
            <a:ext cy="226799" cx="44036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w="19050" cap="flat">
            <a:solidFill>
              <a:srgbClr val="FF99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82275" rIns="82275" lIns="82275" tIns="8227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  <p:sp>
        <p:nvSpPr>
          <p:cNvPr id="585" name="Shape 585"/>
          <p:cNvSpPr/>
          <p:nvPr/>
        </p:nvSpPr>
        <p:spPr>
          <a:xfrm>
            <a:off y="2709832" x="654097"/>
            <a:ext cy="3516750" cx="4431779"/>
          </a:xfrm>
          <a:prstGeom prst="flowChartAlternateProcess">
            <a:avLst/>
          </a:prstGeom>
          <a:noFill/>
          <a:ln w="38100" cap="flat">
            <a:solidFill>
              <a:srgbClr val="FF99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82275" rIns="82275" lIns="82275" tIns="822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6" name="Shape 586"/>
          <p:cNvSpPr/>
          <p:nvPr/>
        </p:nvSpPr>
        <p:spPr>
          <a:xfrm>
            <a:off y="1812200" x="789175"/>
            <a:ext cy="503399" cx="2875500"/>
          </a:xfrm>
          <a:prstGeom prst="flowChartAlternateProcess">
            <a:avLst/>
          </a:prstGeom>
          <a:noFill/>
          <a:ln w="76200" cap="flat">
            <a:solidFill>
              <a:srgbClr val="E69138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590" name="Shape 5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1" name="Shape 591"/>
          <p:cNvSpPr txBox="1"/>
          <p:nvPr>
            <p:ph type="title"/>
          </p:nvPr>
        </p:nvSpPr>
        <p:spPr>
          <a:xfrm>
            <a:off y="246900" x="205749"/>
            <a:ext cy="740700" cx="8596499"/>
          </a:xfrm>
          <a:prstGeom prst="rect">
            <a:avLst/>
          </a:prstGeom>
        </p:spPr>
        <p:txBody>
          <a:bodyPr bIns="82275" rIns="82275" lIns="82275" tIns="82275" anchor="t" anchorCtr="0">
            <a:noAutofit/>
          </a:bodyPr>
          <a:lstStyle/>
          <a:p>
            <a:pPr algn="l" rtl="0" lvl="0">
              <a:spcBef>
                <a:spcPts val="0"/>
              </a:spcBef>
              <a:buNone/>
            </a:pPr>
            <a:r>
              <a:rPr lang="en-US"/>
              <a:t>How do we help search engines get it right?</a:t>
            </a:r>
          </a:p>
        </p:txBody>
      </p:sp>
      <p:sp>
        <p:nvSpPr>
          <p:cNvPr id="592" name="Shape 592"/>
          <p:cNvSpPr txBox="1"/>
          <p:nvPr>
            <p:ph idx="1" type="body"/>
          </p:nvPr>
        </p:nvSpPr>
        <p:spPr>
          <a:xfrm>
            <a:off y="1481327" x="246887"/>
            <a:ext cy="4443930" cx="7735769"/>
          </a:xfrm>
          <a:prstGeom prst="rect">
            <a:avLst/>
          </a:prstGeom>
        </p:spPr>
        <p:txBody>
          <a:bodyPr bIns="82275" rIns="82275" lIns="82275" tIns="8227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  <p:pic>
        <p:nvPicPr>
          <p:cNvPr id="593" name="Shape 59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474335" x="205739"/>
            <a:ext cy="4822537" cx="8807829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Shape 594"/>
          <p:cNvSpPr/>
          <p:nvPr/>
        </p:nvSpPr>
        <p:spPr>
          <a:xfrm>
            <a:off y="3043552" x="574020"/>
            <a:ext cy="226799" cx="44036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w="19050" cap="flat">
            <a:solidFill>
              <a:srgbClr val="FF99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82275" rIns="82275" lIns="82275" tIns="8227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  <p:sp>
        <p:nvSpPr>
          <p:cNvPr id="595" name="Shape 595"/>
          <p:cNvSpPr/>
          <p:nvPr/>
        </p:nvSpPr>
        <p:spPr>
          <a:xfrm>
            <a:off y="3772203" x="574020"/>
            <a:ext cy="226799" cx="44036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w="19050" cap="flat">
            <a:solidFill>
              <a:srgbClr val="FF99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82275" rIns="82275" lIns="82275" tIns="8227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  <p:sp>
        <p:nvSpPr>
          <p:cNvPr id="596" name="Shape 596"/>
          <p:cNvSpPr/>
          <p:nvPr/>
        </p:nvSpPr>
        <p:spPr>
          <a:xfrm>
            <a:off y="3999014" x="1134652"/>
            <a:ext cy="1727730" cx="4498470"/>
          </a:xfrm>
          <a:prstGeom prst="flowChartAlternateProcess">
            <a:avLst/>
          </a:prstGeom>
          <a:noFill/>
          <a:ln w="38100" cap="flat">
            <a:solidFill>
              <a:srgbClr val="FF99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82275" rIns="82275" lIns="82275" tIns="8227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  <p:sp>
        <p:nvSpPr>
          <p:cNvPr id="597" name="Shape 597"/>
          <p:cNvSpPr/>
          <p:nvPr/>
        </p:nvSpPr>
        <p:spPr>
          <a:xfrm>
            <a:off y="5726733" x="694282"/>
            <a:ext cy="226799" cx="44036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w="19050" cap="flat">
            <a:solidFill>
              <a:srgbClr val="FF99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82275" rIns="82275" lIns="82275" tIns="8227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  <p:sp>
        <p:nvSpPr>
          <p:cNvPr id="598" name="Shape 598"/>
          <p:cNvSpPr/>
          <p:nvPr/>
        </p:nvSpPr>
        <p:spPr>
          <a:xfrm>
            <a:off y="5499933" x="5490225"/>
            <a:ext cy="226799" cx="44036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w="19050" cap="flat">
            <a:solidFill>
              <a:srgbClr val="FF99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82275" rIns="82275" lIns="82275" tIns="8227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  <p:sp>
        <p:nvSpPr>
          <p:cNvPr id="599" name="Shape 599"/>
          <p:cNvSpPr/>
          <p:nvPr/>
        </p:nvSpPr>
        <p:spPr>
          <a:xfrm>
            <a:off y="3407872" x="574020"/>
            <a:ext cy="226799" cx="44036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w="19050" cap="flat">
            <a:solidFill>
              <a:srgbClr val="FF99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82275" rIns="82275" lIns="82275" tIns="8227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3" name="Shape 6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4" name="Shape 604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sz="3800" lang="en-US"/>
              <a:t>Understand where information comes</a:t>
            </a:r>
          </a:p>
        </p:txBody>
      </p:sp>
      <p:pic>
        <p:nvPicPr>
          <p:cNvPr id="605" name="Shape 60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64375" x="1071500"/>
            <a:ext cy="4859724" cx="7200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Shape 60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092750" x="2204400"/>
            <a:ext cy="3134425" cx="504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16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0" name="Shape 6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1" name="Shape 611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Know the SEO Guidelines</a:t>
            </a:r>
          </a:p>
        </p:txBody>
      </p:sp>
      <p:sp>
        <p:nvSpPr>
          <p:cNvPr id="612" name="Shape 612"/>
          <p:cNvSpPr txBox="1"/>
          <p:nvPr>
            <p:ph idx="1" type="body"/>
          </p:nvPr>
        </p:nvSpPr>
        <p:spPr>
          <a:xfrm>
            <a:off y="135715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-US"/>
              <a:t>SE approved "</a:t>
            </a:r>
            <a:r>
              <a:rPr u="sng" lang="en-US">
                <a:solidFill>
                  <a:schemeClr val="hlink"/>
                </a:solidFill>
                <a:hlinkClick r:id="rId3"/>
              </a:rPr>
              <a:t>Webmaster Guidelines</a:t>
            </a:r>
            <a:r>
              <a:rPr lang="en-US"/>
              <a:t>" 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-US"/>
              <a:t>Focus on improving user experience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-US"/>
              <a:t>Unique &amp; accurate content 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-US"/>
              <a:t>User relevant vocabulary &amp; keywords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-US"/>
              <a:t>Intuitive site architecture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-US"/>
              <a:t>Build Stability &amp; Trust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-US"/>
              <a:t>URLs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-US"/>
              <a:t>Custom 404 Pages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-US"/>
              <a:t>No Broken Links</a:t>
            </a:r>
          </a:p>
        </p:txBody>
      </p:sp>
      <p:sp>
        <p:nvSpPr>
          <p:cNvPr id="613" name="Shape 613"/>
          <p:cNvSpPr/>
          <p:nvPr/>
        </p:nvSpPr>
        <p:spPr>
          <a:xfrm>
            <a:off y="2063100" x="317850"/>
            <a:ext cy="1386599" cx="8508300"/>
          </a:xfrm>
          <a:prstGeom prst="flowChartAlternateProcess">
            <a:avLst/>
          </a:prstGeom>
          <a:noFill/>
          <a:ln w="76200" cap="flat">
            <a:solidFill>
              <a:srgbClr val="E69138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500"/>
                                        <p:tgtEl>
                                          <p:spTgt spid="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500"/>
                                        <p:tgtEl>
                                          <p:spTgt spid="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500"/>
                                        <p:tgtEl>
                                          <p:spTgt spid="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500"/>
                                        <p:tgtEl>
                                          <p:spTgt spid="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500"/>
                                        <p:tgtEl>
                                          <p:spTgt spid="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500"/>
                                        <p:tgtEl>
                                          <p:spTgt spid="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500"/>
                                        <p:tgtEl>
                                          <p:spTgt spid="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500"/>
                                        <p:tgtEl>
                                          <p:spTgt spid="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500"/>
                                        <p:tgtEl>
                                          <p:spTgt spid="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7" name="Shape 6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8" name="Shape 618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US"/>
              <a:t>Know </a:t>
            </a:r>
            <a:r>
              <a:rPr u="sng" lang="en-US">
                <a:solidFill>
                  <a:schemeClr val="hlink"/>
                </a:solidFill>
                <a:hlinkClick r:id="rId3"/>
              </a:rPr>
              <a:t>SPAM</a:t>
            </a:r>
            <a:r>
              <a:rPr lang="en-US"/>
              <a:t> </a:t>
            </a:r>
            <a:r>
              <a:rPr sz="40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= Banned</a:t>
            </a:r>
          </a:p>
        </p:txBody>
      </p:sp>
      <p:sp>
        <p:nvSpPr>
          <p:cNvPr id="619" name="Shape 619"/>
          <p:cNvSpPr txBox="1"/>
          <p:nvPr>
            <p:ph idx="1" type="body"/>
          </p:nvPr>
        </p:nvSpPr>
        <p:spPr>
          <a:xfrm>
            <a:off y="135715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-US"/>
              <a:t>Using deceptive redirects 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-US"/>
              <a:t>"Cloaking"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-US"/>
              <a:t>"Shadow" domains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-US"/>
              <a:t>Multiple "Doorway Pages" with poor content optimized for different keywords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-US"/>
              <a:t>"Link Schemes" trying to game the SE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-US"/>
              <a:t>"Hidden" text or links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-US"/>
              <a:t>Anything "sneaky" or untrustworthy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500"/>
                                        <p:tgtEl>
                                          <p:spTgt spid="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500"/>
                                        <p:tgtEl>
                                          <p:spTgt spid="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500"/>
                                        <p:tgtEl>
                                          <p:spTgt spid="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500"/>
                                        <p:tgtEl>
                                          <p:spTgt spid="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500"/>
                                        <p:tgtEl>
                                          <p:spTgt spid="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500"/>
                                        <p:tgtEl>
                                          <p:spTgt spid="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500"/>
                                        <p:tgtEl>
                                          <p:spTgt spid="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3" name="Shape 6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4" name="Shape 624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800" lang="en-US"/>
              <a:t>Above All: Focus on user experience</a:t>
            </a:r>
          </a:p>
        </p:txBody>
      </p:sp>
      <p:sp>
        <p:nvSpPr>
          <p:cNvPr id="625" name="Shape 625"/>
          <p:cNvSpPr txBox="1"/>
          <p:nvPr>
            <p:ph idx="1" type="body"/>
          </p:nvPr>
        </p:nvSpPr>
        <p:spPr>
          <a:xfrm>
            <a:off y="135715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-US"/>
              <a:t>Descriptive Page Titles, anchor text, descriptions, etc.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-US"/>
              <a:t>External linking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-US"/>
              <a:t>Easy &amp; Intuitive Site Navigation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-US"/>
              <a:t>Submit sitemaps/configure robots.txt file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-US"/>
              <a:t>Monitor &amp; address errors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-US"/>
              <a:t>Inform staff &amp; assign ownership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-US"/>
              <a:t>Upgrade repository software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-US"/>
              <a:t>Optimize webserver performance</a:t>
            </a:r>
          </a:p>
        </p:txBody>
      </p:sp>
      <p:sp>
        <p:nvSpPr>
          <p:cNvPr id="626" name="Shape 626"/>
          <p:cNvSpPr/>
          <p:nvPr/>
        </p:nvSpPr>
        <p:spPr>
          <a:xfrm>
            <a:off y="1500750" x="317850"/>
            <a:ext cy="1579200" cx="8508300"/>
          </a:xfrm>
          <a:prstGeom prst="flowChartAlternateProcess">
            <a:avLst/>
          </a:prstGeom>
          <a:noFill/>
          <a:ln w="76200" cap="flat">
            <a:solidFill>
              <a:srgbClr val="E69138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0" name="Shape 6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1" name="Shape 631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 Improve On-Page Optimization</a:t>
            </a:r>
          </a:p>
        </p:txBody>
      </p:sp>
      <p:sp>
        <p:nvSpPr>
          <p:cNvPr id="632" name="Shape 632"/>
          <p:cNvSpPr txBox="1"/>
          <p:nvPr>
            <p:ph idx="1" type="body"/>
          </p:nvPr>
        </p:nvSpPr>
        <p:spPr>
          <a:xfrm>
            <a:off y="120475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93700" marL="457200">
              <a:spcBef>
                <a:spcPts val="0"/>
              </a:spcBef>
              <a:buClr>
                <a:srgbClr val="3D85C6"/>
              </a:buClr>
              <a:buSzPct val="100000"/>
              <a:buFont typeface="Calibri"/>
              <a:buChar char="❖"/>
            </a:pPr>
            <a:r>
              <a:rPr sz="2600" lang="en-US"/>
              <a:t>Keyword phrase analysis</a:t>
            </a:r>
          </a:p>
          <a:p>
            <a:pPr rtl="0" lvl="1" indent="-368300" marL="914400">
              <a:spcBef>
                <a:spcPts val="0"/>
              </a:spcBef>
              <a:buClr>
                <a:srgbClr val="6D9EEB"/>
              </a:buClr>
              <a:buSzPct val="100000"/>
              <a:buFont typeface="Calibri"/>
              <a:buChar char="◆"/>
            </a:pPr>
            <a:r>
              <a:rPr sz="2200" lang="en-US"/>
              <a:t>Patron relevant</a:t>
            </a:r>
          </a:p>
          <a:p>
            <a:pPr rtl="0" lvl="1" indent="-368300" marL="914400">
              <a:spcBef>
                <a:spcPts val="0"/>
              </a:spcBef>
              <a:buClr>
                <a:srgbClr val="6D9EEB"/>
              </a:buClr>
              <a:buSzPct val="100000"/>
              <a:buFont typeface="Calibri"/>
              <a:buChar char="◆"/>
            </a:pPr>
            <a:r>
              <a:rPr sz="2200" lang="en-US"/>
              <a:t>Low to Moderate competition</a:t>
            </a:r>
          </a:p>
          <a:p>
            <a:pPr rtl="0" lvl="1" indent="-368300" marL="914400">
              <a:spcBef>
                <a:spcPts val="0"/>
              </a:spcBef>
              <a:buClr>
                <a:srgbClr val="6D9EEB"/>
              </a:buClr>
              <a:buSzPct val="100000"/>
              <a:buFont typeface="Calibri"/>
              <a:buChar char="◆"/>
            </a:pPr>
            <a:r>
              <a:rPr sz="2200" lang="en-US"/>
              <a:t>High volume</a:t>
            </a:r>
          </a:p>
          <a:p>
            <a:pPr algn="l" rtl="0" lvl="0" marR="0" indent="-393700" marL="4572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D85C6"/>
              </a:buClr>
              <a:buSzPct val="100000"/>
              <a:buFont typeface="Calibri"/>
              <a:buChar char="❖"/>
            </a:pPr>
            <a:r>
              <a:rPr sz="2600" lang="en-US"/>
              <a:t>Write / rewrite Web page </a:t>
            </a:r>
          </a:p>
          <a:p>
            <a:pPr rtl="0" lvl="1" indent="-368300" marL="914400">
              <a:spcBef>
                <a:spcPts val="0"/>
              </a:spcBef>
              <a:buClr>
                <a:srgbClr val="6D9EEB"/>
              </a:buClr>
              <a:buSzPct val="100000"/>
              <a:buFont typeface="Calibri"/>
              <a:buChar char="◆"/>
            </a:pPr>
            <a:r>
              <a:rPr sz="2200" lang="en-US"/>
              <a:t>HTML &lt;title&gt;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90909"/>
              <a:buFont typeface="Calibri"/>
              <a:buChar char="◆"/>
            </a:pPr>
            <a:r>
              <a:rPr sz="2200" lang="en-US"/>
              <a:t>&lt;description&gt; metatag</a:t>
            </a:r>
            <a:r>
              <a:rPr lang="en-US"/>
              <a:t> </a:t>
            </a:r>
          </a:p>
          <a:p>
            <a:pPr rtl="0" lvl="0" indent="-393700" marL="457200">
              <a:spcBef>
                <a:spcPts val="0"/>
              </a:spcBef>
              <a:buClr>
                <a:srgbClr val="3D85C6"/>
              </a:buClr>
              <a:buSzPct val="100000"/>
              <a:buFont typeface="Calibri"/>
              <a:buChar char="❖"/>
            </a:pPr>
            <a:r>
              <a:rPr sz="2600" lang="en-US"/>
              <a:t>Ensure </a:t>
            </a:r>
          </a:p>
          <a:p>
            <a:pPr rtl="0" lvl="1" indent="-368300" marL="914400">
              <a:spcBef>
                <a:spcPts val="0"/>
              </a:spcBef>
              <a:buClr>
                <a:srgbClr val="6D9EEB"/>
              </a:buClr>
              <a:buSzPct val="100000"/>
              <a:buFont typeface="Calibri"/>
              <a:buChar char="◆"/>
            </a:pPr>
            <a:r>
              <a:rPr sz="2200" lang="en-US"/>
              <a:t>all links contain descriptive "Anchor Text"</a:t>
            </a:r>
          </a:p>
          <a:p>
            <a:pPr rtl="0" lvl="1" indent="-368300" marL="914400">
              <a:spcBef>
                <a:spcPts val="0"/>
              </a:spcBef>
              <a:buClr>
                <a:srgbClr val="6D9EEB"/>
              </a:buClr>
              <a:buSzPct val="100000"/>
              <a:buFont typeface="Calibri"/>
              <a:buChar char="◆"/>
            </a:pPr>
            <a:r>
              <a:rPr sz="2200" lang="en-US"/>
              <a:t>Use &lt;H1&gt;, &lt;H2&gt; HTML tags to "outline" the page around the topic (i.e. &lt;title&gt;)</a:t>
            </a:r>
          </a:p>
          <a:p>
            <a:pPr rtl="0" lvl="1" indent="-368300" marL="914400">
              <a:spcBef>
                <a:spcPts val="0"/>
              </a:spcBef>
              <a:buClr>
                <a:srgbClr val="6D9EEB"/>
              </a:buClr>
              <a:buSzPct val="100000"/>
              <a:buFont typeface="Calibri"/>
              <a:buChar char="◆"/>
            </a:pPr>
            <a:r>
              <a:rPr sz="2200" lang="en-US"/>
              <a:t>Text is natural, easy-to-read,descriptive and relevant to the page outline (i.e., H1, H2)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6" name="Shape 6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7" name="Shape 637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Keyword Phrase Analysis</a:t>
            </a:r>
          </a:p>
        </p:txBody>
      </p:sp>
      <p:sp>
        <p:nvSpPr>
          <p:cNvPr id="638" name="Shape 638"/>
          <p:cNvSpPr txBox="1"/>
          <p:nvPr>
            <p:ph idx="1" type="body"/>
          </p:nvPr>
        </p:nvSpPr>
        <p:spPr>
          <a:xfrm>
            <a:off y="135715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-US"/>
              <a:t>Focus on your audience 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-US"/>
              <a:t>Broad or Specific?</a:t>
            </a:r>
          </a:p>
          <a:p>
            <a:pPr rtl="0" lvl="2" indent="-355600" marL="1371600">
              <a:spcBef>
                <a:spcPts val="0"/>
              </a:spcBef>
              <a:buClr>
                <a:srgbClr val="1C4587"/>
              </a:buClr>
              <a:buSzPct val="62500"/>
              <a:buFont typeface="Calibri"/>
              <a:buChar char="■"/>
            </a:pPr>
            <a:r>
              <a:rPr lang="en-US"/>
              <a:t>High School Students</a:t>
            </a:r>
          </a:p>
          <a:p>
            <a:pPr rtl="0" lvl="2" indent="-355600" marL="1371600">
              <a:spcBef>
                <a:spcPts val="0"/>
              </a:spcBef>
              <a:buClr>
                <a:srgbClr val="1C4587"/>
              </a:buClr>
              <a:buSzPct val="62500"/>
              <a:buFont typeface="Calibri"/>
              <a:buChar char="■"/>
            </a:pPr>
            <a:r>
              <a:rPr lang="en-US"/>
              <a:t>Pre-Ottoman Egypt Scholars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-US"/>
              <a:t>Can you group them by a common theme?</a:t>
            </a:r>
          </a:p>
          <a:p>
            <a:pPr rtl="0" lvl="2" indent="-355600" marL="1371600">
              <a:spcBef>
                <a:spcPts val="0"/>
              </a:spcBef>
              <a:buClr>
                <a:srgbClr val="1C4587"/>
              </a:buClr>
              <a:buSzPct val="62500"/>
              <a:buFont typeface="Calibri"/>
              <a:buChar char="■"/>
            </a:pPr>
            <a:r>
              <a:rPr lang="en-US"/>
              <a:t>Person</a:t>
            </a:r>
          </a:p>
          <a:p>
            <a:pPr rtl="0" lvl="2" indent="-355600" marL="1371600">
              <a:spcBef>
                <a:spcPts val="0"/>
              </a:spcBef>
              <a:buClr>
                <a:srgbClr val="1C4587"/>
              </a:buClr>
              <a:buSzPct val="62500"/>
              <a:buFont typeface="Calibri"/>
              <a:buChar char="■"/>
            </a:pPr>
            <a:r>
              <a:rPr lang="en-US"/>
              <a:t>Place</a:t>
            </a:r>
          </a:p>
          <a:p>
            <a:pPr rtl="0" lvl="2" indent="-355600" marL="1371600">
              <a:spcBef>
                <a:spcPts val="0"/>
              </a:spcBef>
              <a:buClr>
                <a:srgbClr val="1C4587"/>
              </a:buClr>
              <a:buSzPct val="62500"/>
              <a:buFont typeface="Calibri"/>
              <a:buChar char="■"/>
            </a:pPr>
            <a:r>
              <a:rPr lang="en-US"/>
              <a:t>Thing</a:t>
            </a:r>
          </a:p>
          <a:p>
            <a:pPr rtl="0" lvl="2" indent="-355600" marL="1371600">
              <a:spcBef>
                <a:spcPts val="0"/>
              </a:spcBef>
              <a:buClr>
                <a:srgbClr val="1C4587"/>
              </a:buClr>
              <a:buSzPct val="62500"/>
              <a:buFont typeface="Calibri"/>
              <a:buChar char="■"/>
            </a:pPr>
            <a:r>
              <a:rPr lang="en-US"/>
              <a:t>Timeperiod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-US"/>
              <a:t>What words and phrases are your target patrons using?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6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6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6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6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6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SEO Major Areas</a:t>
            </a:r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1397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87500"/>
              <a:buFont typeface="Calibri"/>
              <a:buChar char="❖"/>
            </a:pPr>
            <a:r>
              <a:rPr strike="noStrike" u="none" b="0" cap="none" baseline="0" sz="32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Institutional SEO</a:t>
            </a:r>
          </a:p>
          <a:p>
            <a:pPr algn="l" rtl="0" lvl="1" marR="0" indent="-1079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C4587"/>
              </a:buClr>
              <a:buSzPct val="85714"/>
              <a:buFont typeface="Calibri"/>
              <a:buChar char="●"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Strategic Plan</a:t>
            </a:r>
          </a:p>
          <a:p>
            <a:pPr algn="l" rtl="0" lvl="1" marR="0" indent="-1079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C4587"/>
              </a:buClr>
              <a:buSzPct val="85714"/>
              <a:buFont typeface="Calibri"/>
              <a:buChar char="●"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Measurement Tools</a:t>
            </a:r>
          </a:p>
          <a:p>
            <a:pPr algn="l" rtl="0" lvl="0" marR="0" indent="-1397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4587"/>
              </a:buClr>
              <a:buSzPct val="87500"/>
              <a:buFont typeface="Calibri"/>
              <a:buChar char="❖"/>
            </a:pPr>
            <a:r>
              <a:rPr strike="noStrike" u="none" b="0" cap="none" baseline="0" sz="32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Traditional SEO</a:t>
            </a:r>
          </a:p>
          <a:p>
            <a:pPr algn="l" rtl="0" lvl="1" marR="0" indent="-1079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C4587"/>
              </a:buClr>
              <a:buSzPct val="85714"/>
              <a:buFont typeface="Calibri"/>
              <a:buChar char="●"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Get Indexed</a:t>
            </a:r>
          </a:p>
          <a:p>
            <a:pPr algn="l" rtl="0" lvl="1" marR="0" indent="-1079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C4587"/>
              </a:buClr>
              <a:buSzPct val="85714"/>
              <a:buFont typeface="Calibri"/>
              <a:buChar char="●"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Get Visible</a:t>
            </a:r>
          </a:p>
          <a:p>
            <a:pPr algn="l" rtl="0" lvl="0" marR="0" indent="-1397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4587"/>
              </a:buClr>
              <a:buSzPct val="87500"/>
              <a:buFont typeface="Calibri"/>
              <a:buChar char="❖"/>
            </a:pPr>
            <a:r>
              <a:rPr strike="noStrike" u="none" b="0" cap="none" baseline="0" sz="32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Semantic Web SEO</a:t>
            </a:r>
          </a:p>
          <a:p>
            <a:pPr algn="l" rtl="0" lvl="1" marR="0" indent="-1079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C4587"/>
              </a:buClr>
              <a:buSzPct val="85714"/>
              <a:buFont typeface="Calibri"/>
              <a:buChar char="●"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Get Relevant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2" name="Shape 6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3" name="Shape 643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US"/>
              <a:t>Keyword Phrase Selection</a:t>
            </a:r>
          </a:p>
        </p:txBody>
      </p:sp>
      <p:sp>
        <p:nvSpPr>
          <p:cNvPr id="644" name="Shape 644"/>
          <p:cNvSpPr txBox="1"/>
          <p:nvPr>
            <p:ph idx="1" type="body"/>
          </p:nvPr>
        </p:nvSpPr>
        <p:spPr>
          <a:xfrm>
            <a:off y="135715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-US"/>
              <a:t>Which keyword phrase?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AutoNum type="alphaLcPeriod"/>
            </a:pPr>
            <a:r>
              <a:rPr lang="en-US"/>
              <a:t>institutional repository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AutoNum type="alphaLcPeriod"/>
            </a:pPr>
            <a:r>
              <a:rPr lang="en-US"/>
              <a:t>academic research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AutoNum type="alphaLcPeriod"/>
            </a:pPr>
            <a:r>
              <a:rPr lang="en-US"/>
              <a:t>research papers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AutoNum type="alphaLcPeriod"/>
            </a:pPr>
            <a:r>
              <a:rPr lang="en-US"/>
              <a:t>open access repository </a:t>
            </a:r>
          </a:p>
        </p:txBody>
      </p:sp>
      <p:sp>
        <p:nvSpPr>
          <p:cNvPr id="645" name="Shape 645"/>
          <p:cNvSpPr/>
          <p:nvPr/>
        </p:nvSpPr>
        <p:spPr>
          <a:xfrm>
            <a:off y="2193125" x="5105250"/>
            <a:ext cy="232500" cx="55079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6" name="Shape 646"/>
          <p:cNvSpPr/>
          <p:nvPr/>
        </p:nvSpPr>
        <p:spPr>
          <a:xfrm>
            <a:off y="3503950" x="5105250"/>
            <a:ext cy="232500" cx="55079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600"/>
                                        <p:tgtEl>
                                          <p:spTgt spid="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600"/>
                                        <p:tgtEl>
                                          <p:spTgt spid="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600"/>
                                        <p:tgtEl>
                                          <p:spTgt spid="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600"/>
                                        <p:tgtEl>
                                          <p:spTgt spid="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600"/>
                                        <p:tgtEl>
                                          <p:spTgt spid="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650" name="Shape 6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1" name="Shape 651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34300" rIns="34300" lIns="34300" tIns="343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/>
              <a:t>Use </a:t>
            </a:r>
            <a:r>
              <a:rPr lang="en-US">
                <a:solidFill>
                  <a:schemeClr val="dk1"/>
                </a:solidFill>
              </a:rPr>
              <a:t>Google </a:t>
            </a:r>
            <a:r>
              <a:rPr u="sng" lang="en-US">
                <a:solidFill>
                  <a:schemeClr val="hlink"/>
                </a:solidFill>
                <a:hlinkClick r:id="rId4"/>
              </a:rPr>
              <a:t>Keyword Planner</a:t>
            </a:r>
            <a:r>
              <a:rPr lang="en-US">
                <a:solidFill>
                  <a:schemeClr val="dk1"/>
                </a:solidFill>
              </a:rPr>
              <a:t> Tool</a:t>
            </a:r>
          </a:p>
        </p:txBody>
      </p:sp>
      <p:pic>
        <p:nvPicPr>
          <p:cNvPr id="652" name="Shape 652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378883" x="653602"/>
            <a:ext cy="2780842" cx="7298326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Shape 653"/>
          <p:cNvSpPr/>
          <p:nvPr/>
        </p:nvSpPr>
        <p:spPr>
          <a:xfrm>
            <a:off y="3006150" x="434862"/>
            <a:ext cy="998100" cx="7735799"/>
          </a:xfrm>
          <a:prstGeom prst="flowChartAlternateProcess">
            <a:avLst/>
          </a:prstGeom>
          <a:noFill/>
          <a:ln w="76200" cap="flat">
            <a:solidFill>
              <a:srgbClr val="E69138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657" name="Shape 6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8" name="Shape 658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34300" rIns="34300" lIns="34300" tIns="34300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Check Singular vs Plural </a:t>
            </a:r>
          </a:p>
        </p:txBody>
      </p:sp>
      <p:pic>
        <p:nvPicPr>
          <p:cNvPr id="659" name="Shape 65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431169" x="439537"/>
            <a:ext cy="1863787" cx="8264926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Shape 660"/>
          <p:cNvSpPr/>
          <p:nvPr/>
        </p:nvSpPr>
        <p:spPr>
          <a:xfrm>
            <a:off y="3159550" x="439550"/>
            <a:ext cy="488700" cx="8421599"/>
          </a:xfrm>
          <a:prstGeom prst="flowChartAlternateProcess">
            <a:avLst/>
          </a:prstGeom>
          <a:noFill/>
          <a:ln w="76200" cap="flat">
            <a:solidFill>
              <a:srgbClr val="E69138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4" name="Shape 6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5" name="Shape 665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Digital Collection Demonstration</a:t>
            </a:r>
          </a:p>
        </p:txBody>
      </p:sp>
      <p:sp>
        <p:nvSpPr>
          <p:cNvPr id="666" name="Shape 666"/>
          <p:cNvSpPr txBox="1"/>
          <p:nvPr>
            <p:ph idx="1" type="body"/>
          </p:nvPr>
        </p:nvSpPr>
        <p:spPr>
          <a:xfrm>
            <a:off y="135715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-US"/>
              <a:t>James Willard Schultz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-US"/>
              <a:t>Any </a:t>
            </a:r>
            <a:r>
              <a:rPr u="sng" lang="en-US">
                <a:solidFill>
                  <a:schemeClr val="hlink"/>
                </a:solidFill>
                <a:hlinkClick r:id="rId3"/>
              </a:rPr>
              <a:t>Related Wikipedia Page(s)</a:t>
            </a:r>
            <a:r>
              <a:rPr lang="en-US"/>
              <a:t>?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-US"/>
              <a:t>Use </a:t>
            </a:r>
            <a:r>
              <a:rPr u="sng" lang="en-US">
                <a:solidFill>
                  <a:schemeClr val="hlink"/>
                </a:solidFill>
                <a:hlinkClick r:id="rId4"/>
              </a:rPr>
              <a:t>Google Keyword Planner</a:t>
            </a:r>
            <a:r>
              <a:rPr lang="en-US"/>
              <a:t> for ideas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-US"/>
              <a:t>Look at linked words for specific ideas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-US"/>
              <a:t>Do we have a </a:t>
            </a:r>
            <a:r>
              <a:rPr u="sng" lang="en-US">
                <a:solidFill>
                  <a:schemeClr val="hlink"/>
                </a:solidFill>
                <a:hlinkClick r:id="rId5"/>
              </a:rPr>
              <a:t>Collection Page</a:t>
            </a:r>
            <a:r>
              <a:rPr lang="en-US"/>
              <a:t>?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-US"/>
              <a:t>Run </a:t>
            </a:r>
            <a:r>
              <a:rPr u="sng" lang="en-US">
                <a:solidFill>
                  <a:schemeClr val="hlink"/>
                </a:solidFill>
                <a:hlinkClick r:id="rId6"/>
              </a:rPr>
              <a:t>Keyword Planner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-US"/>
              <a:t>Check Webmaster tools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-US"/>
              <a:t>What about an </a:t>
            </a:r>
            <a:r>
              <a:rPr u="sng" lang="en-US">
                <a:solidFill>
                  <a:schemeClr val="hlink"/>
                </a:solidFill>
                <a:hlinkClick r:id="rId7"/>
              </a:rPr>
              <a:t>Item Page</a:t>
            </a:r>
            <a:r>
              <a:rPr lang="en-US"/>
              <a:t>?</a:t>
            </a:r>
          </a:p>
          <a:p>
            <a:pPr algn="l" rtl="0" lvl="0" marR="0" indent="0" marL="4572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0" name="Shape 6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1" name="Shape 671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James Willard Schultz Collection </a:t>
            </a:r>
          </a:p>
        </p:txBody>
      </p:sp>
      <p:pic>
        <p:nvPicPr>
          <p:cNvPr id="672" name="Shape 67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331527" x="1419225"/>
            <a:ext cy="4465925" cx="5288825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Shape 673"/>
          <p:cNvSpPr/>
          <p:nvPr/>
        </p:nvSpPr>
        <p:spPr>
          <a:xfrm>
            <a:off y="3018625" x="6438750"/>
            <a:ext cy="232500" cx="55079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4" name="Shape 674"/>
          <p:cNvSpPr/>
          <p:nvPr/>
        </p:nvSpPr>
        <p:spPr>
          <a:xfrm>
            <a:off y="5007150" x="6438750"/>
            <a:ext cy="232500" cx="55079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5" name="Shape 675"/>
          <p:cNvSpPr/>
          <p:nvPr/>
        </p:nvSpPr>
        <p:spPr>
          <a:xfrm>
            <a:off y="5477850" x="6438750"/>
            <a:ext cy="232500" cx="55079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9" name="Shape 6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0" name="Shape 680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Things to Remember</a:t>
            </a:r>
          </a:p>
        </p:txBody>
      </p:sp>
      <p:sp>
        <p:nvSpPr>
          <p:cNvPr id="681" name="Shape 681"/>
          <p:cNvSpPr txBox="1"/>
          <p:nvPr>
            <p:ph idx="1" type="body"/>
          </p:nvPr>
        </p:nvSpPr>
        <p:spPr>
          <a:xfrm>
            <a:off y="1344900" x="38375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-US"/>
              <a:t>Settings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-US"/>
              <a:t>Geographic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-US"/>
              <a:t>Negative Keywords - hotels, lodging, etc.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-US"/>
              <a:t>Broad Match = ideas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-US"/>
              <a:t>Phrase Match = 2 to 3 word natural language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-US"/>
              <a:t>Exact Match = specific competition &amp; traffic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-US"/>
              <a:t>Dangers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-US"/>
              <a:t>Avoid "high" competition phrases / words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-US"/>
              <a:t>Too much time thinking about it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-US"/>
              <a:t>Unnatural use (i.e., keyword stuffing)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500"/>
                                        <p:tgtEl>
                                          <p:spTgt spid="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500"/>
                                        <p:tgtEl>
                                          <p:spTgt spid="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500"/>
                                        <p:tgtEl>
                                          <p:spTgt spid="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500"/>
                                        <p:tgtEl>
                                          <p:spTgt spid="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500"/>
                                        <p:tgtEl>
                                          <p:spTgt spid="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500"/>
                                        <p:tgtEl>
                                          <p:spTgt spid="6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500"/>
                                        <p:tgtEl>
                                          <p:spTgt spid="6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500"/>
                                        <p:tgtEl>
                                          <p:spTgt spid="6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500"/>
                                        <p:tgtEl>
                                          <p:spTgt spid="6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500"/>
                                        <p:tgtEl>
                                          <p:spTgt spid="6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5" name="Shape 6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6" name="Shape 686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4200" lang="en-US"/>
              <a:t>Writing </a:t>
            </a:r>
            <a:r>
              <a:rPr sz="4200" lang="en-US">
                <a:solidFill>
                  <a:srgbClr val="1C4587"/>
                </a:solidFill>
              </a:rPr>
              <a:t> an </a:t>
            </a:r>
            <a:r>
              <a:rPr u="sng" sz="4200" lang="en-US">
                <a:solidFill>
                  <a:schemeClr val="hlink"/>
                </a:solidFill>
                <a:hlinkClick r:id="rId3"/>
              </a:rPr>
              <a:t>Item Page</a:t>
            </a:r>
            <a:r>
              <a:rPr sz="4200" lang="en-US"/>
              <a:t> Title</a:t>
            </a:r>
          </a:p>
        </p:txBody>
      </p:sp>
      <p:sp>
        <p:nvSpPr>
          <p:cNvPr id="687" name="Shape 687"/>
          <p:cNvSpPr txBox="1"/>
          <p:nvPr>
            <p:ph idx="1" type="body"/>
          </p:nvPr>
        </p:nvSpPr>
        <p:spPr>
          <a:xfrm>
            <a:off y="135715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u="sng" b="1" lang="en-US"/>
              <a:t>&lt;title&gt;</a:t>
            </a:r>
            <a:br>
              <a:rPr lang="en-US"/>
            </a:br>
            <a:r>
              <a:rPr lang="en-US"/>
              <a:t>"Specific Keyword Phrase - Context"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u="sng" b="1" lang="en-US"/>
              <a:t>Example:</a:t>
            </a:r>
            <a:br>
              <a:rPr lang="en-US"/>
            </a:br>
            <a:r>
              <a:rPr lang="en-US"/>
              <a:t>“James Willard Schultz in Buffalo Coat going home to Boonville, New York”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1" name="Shape 6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2" name="Shape 692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3" name="Shape 693"/>
          <p:cNvSpPr txBox="1"/>
          <p:nvPr>
            <p:ph idx="1" type="body"/>
          </p:nvPr>
        </p:nvSpPr>
        <p:spPr>
          <a:xfrm>
            <a:off y="135715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u="sng" b="1" sz="2800" lang="en-US"/>
              <a:t>&lt;description&gt;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sz="2800" lang="en-US"/>
              <a:t>a short, declarative sentence that incorporates a page's &lt;title&gt; keyword phrase and context </a:t>
            </a:r>
          </a:p>
          <a:p>
            <a:pPr rtl="0" lvl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800"/>
          </a:p>
          <a:p>
            <a:pPr rtl="0"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u="sng" b="1" sz="2800" lang="en-US"/>
              <a:t>Example: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sz="2800" lang="en-US"/>
              <a:t>"Photo of James Willard Schultz in Buffalo Coat returning home to Boonville, New York from Montana State University (MSU) Library Special Collections"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  <p:transition spd="slow">
    <p:cut/>
  </p:transition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697" name="Shape 6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8" name="Shape 698"/>
          <p:cNvSpPr txBox="1"/>
          <p:nvPr>
            <p:ph idx="1" type="body"/>
          </p:nvPr>
        </p:nvSpPr>
        <p:spPr>
          <a:xfrm>
            <a:off y="135715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ctr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http://www.w3.org/History/19921103-hypertext/hypertext/WWW/Link.html</a:t>
            </a:r>
          </a:p>
        </p:txBody>
      </p:sp>
      <p:pic>
        <p:nvPicPr>
          <p:cNvPr id="699" name="Shape 69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703319" x="662939"/>
            <a:ext cy="1253013" cx="7749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Shape 70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11479" x="662939"/>
            <a:ext cy="2606040" cx="7703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4" name="Shape 7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5" name="Shape 705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Creating Indexable Content</a:t>
            </a:r>
          </a:p>
        </p:txBody>
      </p:sp>
      <p:sp>
        <p:nvSpPr>
          <p:cNvPr id="706" name="Shape 706"/>
          <p:cNvSpPr txBox="1"/>
          <p:nvPr>
            <p:ph idx="1" type="body"/>
          </p:nvPr>
        </p:nvSpPr>
        <p:spPr>
          <a:xfrm>
            <a:off y="135715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-US"/>
              <a:t>User intuitive hierarchy &amp; site architecture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-US"/>
              <a:t>Short URLs containing keywords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-US"/>
              <a:t>Simple directory structure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-US"/>
              <a:t>Incorporate "Breadcrumbs" 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-US"/>
              <a:t>Single URL to each page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-US"/>
              <a:t>Easy navigation between homepage and any webpage, and back  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-US"/>
              <a:t>“Every page should be reachable from at least one static text link.”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-US"/>
              <a:t>https://support.google.com/webmasters/answer/35769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Why do SEO?</a:t>
            </a:r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514350" marL="565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87500"/>
              <a:buFont typeface="Calibri"/>
              <a:buChar char="❖"/>
            </a:pPr>
            <a:r>
              <a:rPr strike="noStrike" u="none" b="0" cap="none" baseline="0" sz="32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~200 million U.S. people use the Internet</a:t>
            </a:r>
            <a:r>
              <a:rPr strike="noStrike" u="none" b="0" cap="none" baseline="30000" sz="32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*</a:t>
            </a:r>
          </a:p>
          <a:p>
            <a:pPr algn="l" rtl="0" lvl="1" marR="0" indent="-514350" marL="1047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75000"/>
              <a:buFont typeface="Calibri"/>
              <a:buChar char="●"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81% of U.S. adults </a:t>
            </a:r>
          </a:p>
          <a:p>
            <a:pPr algn="l" rtl="0" lvl="1" marR="0" indent="-514350" marL="1047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75000"/>
              <a:buFont typeface="Calibri"/>
              <a:buChar char="●"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95% of U.S. teens</a:t>
            </a:r>
          </a:p>
          <a:p>
            <a:pPr algn="l" rtl="0" lvl="0" marR="0" indent="-514350" marL="565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87500"/>
              <a:buFont typeface="Calibri"/>
              <a:buChar char="❖"/>
            </a:pPr>
            <a:r>
              <a:rPr strike="noStrike" u="none" b="0" cap="none" baseline="0" sz="32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Americans submit 19+ billion queries per month to commercial SE</a:t>
            </a:r>
            <a:r>
              <a:rPr strike="noStrike" u="none" b="0" cap="none" baseline="30000" sz="32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**</a:t>
            </a:r>
          </a:p>
          <a:p>
            <a:pPr algn="l" rtl="0" lvl="0" marR="0" indent="-514350" marL="565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87500"/>
              <a:buFont typeface="Calibri"/>
              <a:buChar char="❖"/>
            </a:pPr>
            <a:r>
              <a:rPr strike="noStrike" u="none" b="0" cap="none" baseline="0" sz="32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Google owns 67% of these queries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strike="noStrike" u="none" b="0" cap="none" baseline="0" sz="1100" i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strike="noStrike" u="none" b="0" cap="none" baseline="0" sz="1100" i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l" rtl="0" lvl="0" marR="0" indent="0" marL="20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strike="noStrike" u="none" b="0" cap="none" baseline="0" sz="1100" i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l" rtl="0" lvl="0" marR="0" indent="0" marL="20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strike="noStrike" u="none" b="0" cap="none" baseline="0" sz="1100" i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l" rtl="0" lvl="0" marR="0" indent="0" marL="20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11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* Pew Research Center. “What Internet users do online: Pew Research Center’s Internet &amp; American Life Project,” 2012. </a:t>
            </a:r>
            <a:r>
              <a:rPr strike="noStrike" u="sng" b="0" cap="none" baseline="0" sz="1100" lang="en-US" i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  <a:rtl val="0"/>
              </a:rPr>
              <a:t>http://pewinternet.org/Trend-Data-(Adults)/Online-Activites-Total.aspx</a:t>
            </a:r>
          </a:p>
          <a:p>
            <a:pPr algn="l" rtl="0" lvl="0" marR="0" indent="0" marL="20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11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** comScore. “comScore Releases February 2014 U.S. Search Engine Rankings,” February 18, 2014. http://www.comscore.com/Insights/Press_Releases/2014/2/comScore_Releases_January_2014_US_Search_Engine_Rankings</a:t>
            </a:r>
          </a:p>
          <a:p>
            <a:pPr algn="l" rtl="0" lvl="0" marR="0" indent="-1397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Font typeface="Calibri"/>
              <a:buNone/>
            </a:pPr>
            <a:r>
              <a:t/>
            </a:r>
            <a:endParaRPr strike="noStrike" u="none" b="0" cap="none" baseline="0" sz="3200" i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0" name="Shape 7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1" name="Shape 711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Homework</a:t>
            </a:r>
          </a:p>
        </p:txBody>
      </p:sp>
      <p:sp>
        <p:nvSpPr>
          <p:cNvPr id="712" name="Shape 712"/>
          <p:cNvSpPr txBox="1"/>
          <p:nvPr>
            <p:ph idx="1" type="body"/>
          </p:nvPr>
        </p:nvSpPr>
        <p:spPr>
          <a:xfrm>
            <a:off y="135715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indent="0" marL="0">
              <a:spcBef>
                <a:spcPts val="0"/>
              </a:spcBef>
              <a:buNone/>
            </a:pPr>
            <a:r>
              <a:rPr lang="en-US"/>
              <a:t>Traditional SEO</a:t>
            </a:r>
          </a:p>
          <a:p>
            <a:pPr rtl="0" indent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indent="0" marL="0">
              <a:spcBef>
                <a:spcPts val="0"/>
              </a:spcBef>
              <a:buNone/>
            </a:pPr>
            <a:r>
              <a:rPr lang="en-US"/>
              <a:t>SEO Course Moodle instance</a:t>
            </a:r>
          </a:p>
          <a:p>
            <a:pPr lvl="0" indent="0" marL="0">
              <a:spcBef>
                <a:spcPts val="0"/>
              </a:spcBef>
              <a:buNone/>
            </a:pPr>
            <a:r>
              <a:rPr sz="2600" lang="en-US"/>
              <a:t>http://www.classes.ala.org/course/view.php?id=537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4" name="Shape 224"/>
          <p:cNvSpPr txBox="1"/>
          <p:nvPr/>
        </p:nvSpPr>
        <p:spPr>
          <a:xfrm>
            <a:off y="5560323" x="2240038"/>
            <a:ext cy="537915" cx="4391820"/>
          </a:xfrm>
          <a:prstGeom prst="rect">
            <a:avLst/>
          </a:prstGeom>
          <a:solidFill>
            <a:schemeClr val="accent1"/>
          </a:solidFill>
          <a:ln w="1000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30000" sz="1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DeRosa, Cathy, et al. “Perceptions of Libraries, 2010: Context and Community: A Report to the OCLC Membership”, OCLC, 2010.</a:t>
            </a:r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1417934" x="2397565"/>
            <a:ext cy="3951377" cx="407092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3600" lang="en-US" i="0">
                <a:solidFill>
                  <a:srgbClr val="26374D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College Students Begin Research - 2010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3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4400" lang="en-US" i="0">
                <a:latin typeface="Calibri"/>
                <a:ea typeface="Calibri"/>
                <a:cs typeface="Calibri"/>
                <a:sym typeface="Calibri"/>
              </a:rPr>
              <a:t>More Reasons for SEO</a:t>
            </a:r>
          </a:p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y="1398600" x="457200"/>
            <a:ext cy="393358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1397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87500"/>
              <a:buFont typeface="Calibri"/>
              <a:buChar char="❖"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ACRL</a:t>
            </a:r>
          </a:p>
          <a:p>
            <a:pPr algn="l" rtl="0" lvl="1" marR="0" indent="-1079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C4587"/>
              </a:buClr>
              <a:buSzPct val="85714"/>
              <a:buFont typeface="Calibri"/>
              <a:buChar char="●"/>
            </a:pPr>
            <a:r>
              <a:rPr strike="noStrike" u="none" b="0" cap="none" baseline="0" sz="24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Funding providers want more accountability and demonstrated value*</a:t>
            </a:r>
          </a:p>
          <a:p>
            <a:pPr algn="l" rtl="0" lvl="0" marR="0" indent="-1397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4587"/>
              </a:buClr>
              <a:buSzPct val="87500"/>
              <a:buFont typeface="Calibri"/>
              <a:buChar char="❖"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IMLS</a:t>
            </a:r>
          </a:p>
          <a:p>
            <a:pPr algn="l" rtl="0" lvl="1" marR="0" indent="-1079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C4587"/>
              </a:buClr>
              <a:buSzPct val="85714"/>
              <a:buFont typeface="Calibri"/>
              <a:buChar char="●"/>
            </a:pPr>
            <a:r>
              <a:rPr strike="noStrike" u="none" b="0" cap="none" baseline="0" sz="24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Identify effective museum and library services through performance monitoring**</a:t>
            </a:r>
          </a:p>
          <a:p>
            <a:pPr algn="l" rtl="0" lvl="0" marR="0" indent="-1397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4587"/>
              </a:buClr>
              <a:buSzPct val="87500"/>
              <a:buFont typeface="Calibri"/>
              <a:buChar char="❖"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State legislatures and local taxpayers</a:t>
            </a:r>
          </a:p>
          <a:p>
            <a:pPr algn="l" rtl="0" lvl="0" marR="0" indent="-1397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4587"/>
              </a:buClr>
              <a:buSzPct val="87500"/>
              <a:buFont typeface="Calibri"/>
              <a:buChar char="❖"/>
            </a:pPr>
            <a:r>
              <a:rPr strike="noStrike" u="none" b="0" cap="none" baseline="0" sz="2800" lang="en-US" i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University administrators and donors</a:t>
            </a:r>
          </a:p>
          <a:p>
            <a:pPr algn="l" rtl="0" lvl="0" marR="0" indent="381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4587"/>
              </a:buClr>
              <a:buFont typeface="Calibri"/>
              <a:buNone/>
            </a:pPr>
            <a:r>
              <a:t/>
            </a:r>
            <a:endParaRPr strike="noStrike" u="none" b="0" cap="none" baseline="0" sz="3200" i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233" name="Shape 233"/>
          <p:cNvSpPr txBox="1"/>
          <p:nvPr/>
        </p:nvSpPr>
        <p:spPr>
          <a:xfrm>
            <a:off y="5582925" x="655024"/>
            <a:ext cy="461699" cx="73940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0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*  </a:t>
            </a:r>
            <a:r>
              <a:rPr strike="noStrike" u="none" b="0" cap="none" baseline="0" sz="1000" lang="en-US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ACRL Research Planning and Review Committee, “2010 top ten trends in academic libraries,” June 2010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0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**Institute of Museum and Library Services. 2011. “Creating a Nation of Learners; IMLS Five-Year Strategic Plan 2012–2016”</a:t>
            </a:r>
            <a:r>
              <a:rPr strike="noStrike" u="none" b="0" cap="none" baseline="0" sz="1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SU Light - Master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B11E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SU Light - Master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B11E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SU Light - Master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B11E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