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D068E40-D89D-4DF0-8B0D-5F7158D3C881}">
  <a:tblStyle styleName="Table_0" styleId="{CD068E40-D89D-4DF0-8B0D-5F7158D3C88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A726C86D-51EC-4E55-9706-3F2FC97108A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56.xml" Type="http://schemas.openxmlformats.org/officeDocument/2006/relationships/slide" Id="rId62"/><Relationship Target="slides/slide55.xml" Type="http://schemas.openxmlformats.org/officeDocument/2006/relationships/slide" Id="rId61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343380" x="685781"/>
            <a:ext cy="4114785" cx="5486390"/>
          </a:xfrm>
          <a:prstGeom prst="rect">
            <a:avLst/>
          </a:prstGeom>
        </p:spPr>
        <p:txBody>
          <a:bodyPr bIns="86175" rIns="86175" lIns="86175" tIns="861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685785" x="1143210"/>
            <a:ext cy="3429000" cx="457221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y="4343380" x="685781"/>
            <a:ext cy="4114785" cx="5486390"/>
          </a:xfrm>
          <a:prstGeom prst="rect">
            <a:avLst/>
          </a:prstGeom>
        </p:spPr>
        <p:txBody>
          <a:bodyPr bIns="86175" rIns="86175" lIns="86175" tIns="861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y="685785" x="1143210"/>
            <a:ext cy="3429000" cx="457221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300" lang="en"/>
              <a:t>Wait, what happened to HTML? This is JSON-LD another format for encoding schema props</a:t>
            </a:r>
          </a:p>
          <a:p>
            <a:pPr>
              <a:spcBef>
                <a:spcPts val="0"/>
              </a:spcBef>
              <a:buNone/>
            </a:pPr>
            <a:r>
              <a:rPr sz="1300" lang="en"/>
              <a:t>Not limited here… Jenn Riley wrote a book about McGill University Digital Libraries</a:t>
            </a:r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Using a local data store, an about page, and a sitemap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Property inherited from most generic type of item: Thing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y="3909060" x="617220"/>
            <a:ext cy="3703200" cx="4937700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y="617220" x="1028902"/>
            <a:ext cy="3086099" cx="41151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y="3909060" x="617220"/>
            <a:ext cy="3703320" cx="493775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y="617220" x="1028902"/>
            <a:ext cy="3086099" cx="411506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7" name="Shape 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104494" x="658350"/>
            <a:ext cy="3888472" cx="5266934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48067" x="1097482"/>
            <a:ext cy="3240404" cx="438932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Didact Gothic"/>
              <a:buNone/>
              <a:defRPr b="1" sz="4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Didact Gothic"/>
              <a:defRPr sz="4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4400"/>
            </a:lvl1pPr>
            <a:lvl2pPr algn="l" rtl="0" marR="0" indent="0" marL="0">
              <a:spcBef>
                <a:spcPts val="0"/>
              </a:spcBef>
              <a:buSzPct val="100000"/>
              <a:defRPr sz="4400"/>
            </a:lvl2pPr>
            <a:lvl3pPr algn="l" rtl="0" marR="0" indent="0" marL="0">
              <a:spcBef>
                <a:spcPts val="0"/>
              </a:spcBef>
              <a:buSzPct val="100000"/>
              <a:defRPr sz="4400"/>
            </a:lvl3pPr>
            <a:lvl4pPr algn="l" rtl="0" marR="0" indent="0" marL="0">
              <a:spcBef>
                <a:spcPts val="0"/>
              </a:spcBef>
              <a:buSzPct val="100000"/>
              <a:defRPr sz="4400"/>
            </a:lvl4pPr>
            <a:lvl5pPr algn="l" rtl="0" marR="0" indent="0" marL="0">
              <a:spcBef>
                <a:spcPts val="0"/>
              </a:spcBef>
              <a:buSzPct val="100000"/>
              <a:defRPr sz="4400"/>
            </a:lvl5pPr>
            <a:lvl6pPr algn="l" rtl="0" marR="0" indent="0" marL="0">
              <a:spcBef>
                <a:spcPts val="0"/>
              </a:spcBef>
              <a:buSzPct val="100000"/>
              <a:defRPr sz="4400"/>
            </a:lvl6pPr>
            <a:lvl7pPr algn="l" rtl="0" marR="0" indent="0" marL="0">
              <a:spcBef>
                <a:spcPts val="0"/>
              </a:spcBef>
              <a:buSzPct val="100000"/>
              <a:defRPr sz="4400"/>
            </a:lvl7pPr>
            <a:lvl8pPr algn="l" rtl="0" marR="0" indent="0" marL="0">
              <a:spcBef>
                <a:spcPts val="0"/>
              </a:spcBef>
              <a:buSzPct val="100000"/>
              <a:defRPr sz="4400"/>
            </a:lvl8pPr>
            <a:lvl9pPr algn="l" rtl="0" marR="0" indent="0" marL="0">
              <a:spcBef>
                <a:spcPts val="0"/>
              </a:spcBef>
              <a:buSzPct val="100000"/>
              <a:defRPr sz="4400"/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3D85C6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6D9EEB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745925" x="722325"/>
            <a:ext cy="366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745925" x="722325"/>
            <a:ext cy="366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4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4"/><Relationship Target="../slideLayouts/slideLayout23.xml" Type="http://schemas.openxmlformats.org/officeDocument/2006/relationships/slideLayout" Id="rId12"/><Relationship Target="../slideLayouts/slideLayout13.xml" Type="http://schemas.openxmlformats.org/officeDocument/2006/relationships/slideLayout" Id="rId2"/><Relationship Target="../slideLayouts/slideLayout24.xml" Type="http://schemas.openxmlformats.org/officeDocument/2006/relationships/slideLayout" Id="rId13"/><Relationship Target="../media/image06.jpg" Type="http://schemas.openxmlformats.org/officeDocument/2006/relationships/image" Id="rId1"/><Relationship Target="../slideLayouts/slideLayout21.xml" Type="http://schemas.openxmlformats.org/officeDocument/2006/relationships/slideLayout" Id="rId10"/><Relationship Target="../slideLayouts/slideLayout15.xml" Type="http://schemas.openxmlformats.org/officeDocument/2006/relationships/slideLayout" Id="rId4"/><Relationship Target="../slideLayouts/slideLayout22.xml" Type="http://schemas.openxmlformats.org/officeDocument/2006/relationships/slideLayout" Id="rId11"/><Relationship Target="../slideLayouts/slideLayout14.xml" Type="http://schemas.openxmlformats.org/officeDocument/2006/relationships/slideLayout" Id="rId3"/><Relationship Target="../slideLayouts/slideLayout20.xml" Type="http://schemas.openxmlformats.org/officeDocument/2006/relationships/slideLayout" Id="rId9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slideLayouts/slideLayout19.xml" Type="http://schemas.openxmlformats.org/officeDocument/2006/relationships/slideLayout" Id="rId8"/><Relationship Target="../slideLayouts/slideLayout18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❖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◆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◆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1C4587"/>
              </a:buClr>
              <a:buSzPct val="87500"/>
              <a:buFont typeface="Calibri"/>
              <a:buChar char="❖"/>
              <a:defRPr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rgbClr val="1C4587"/>
              </a:buClr>
              <a:buSzPct val="85714"/>
              <a:buFont typeface="Calibri"/>
              <a:buChar char="●"/>
              <a:defRPr sz="2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rgbClr val="1C4587"/>
              </a:buClr>
              <a:buSzPct val="83333"/>
              <a:buFont typeface="Calibri"/>
              <a:buChar char="■"/>
              <a:defRPr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➢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■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www.whatwg.org/specs/web-apps/current-work/" Type="http://schemas.openxmlformats.org/officeDocument/2006/relationships/hyperlink" TargetMode="External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0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0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9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http://schema.org/CreativeWork" Type="http://schemas.openxmlformats.org/officeDocument/2006/relationships/hyperlink" TargetMode="External" Id="rId4"/><Relationship Target="../media/image00.png" Type="http://schemas.openxmlformats.org/officeDocument/2006/relationships/image" Id="rId3"/><Relationship Target="http://schema.org/Creator" Type="http://schemas.openxmlformats.org/officeDocument/2006/relationships/hyperlink" TargetMode="External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http://schema.org/WebPage" Type="http://schemas.openxmlformats.org/officeDocument/2006/relationships/hyperlink" TargetMode="External" Id="rId4"/><Relationship Target="../media/image00.png" Type="http://schemas.openxmlformats.org/officeDocument/2006/relationships/image" Id="rId3"/><Relationship Target="http://schema.org/isPartOf" Type="http://schemas.openxmlformats.org/officeDocument/2006/relationships/hyperlink" TargetMode="External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6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7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1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9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3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4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0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http://www.google.com/webmasters/tools/richsnippets" Type="http://schemas.openxmlformats.org/officeDocument/2006/relationships/hyperlink" TargetMode="External" Id="rId4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searchenginewatch.com/article/2316757/Matt-Cutts-on-Linking-Guidelines-How-Many-Links-on-a-Page" Type="http://schemas.openxmlformats.org/officeDocument/2006/relationships/hyperlink" TargetMode="External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https://support.google.com/webmasters/answer/35769" Type="http://schemas.openxmlformats.org/officeDocument/2006/relationships/hyperlink" TargetMode="External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https://support.google.com/webmasters/answer/6062598?hl=en" Type="http://schemas.openxmlformats.org/officeDocument/2006/relationships/hyperlink" TargetMode="External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http://www.google.com/schemas/sitemap/0.84/" Type="http://schemas.openxmlformats.org/officeDocument/2006/relationships/hyperlink" TargetMode="External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classes.ala.org/course/view.php?id=537" Type="http://schemas.openxmlformats.org/officeDocument/2006/relationships/hyperlink" TargetMode="External" Id="rId4"/><Relationship Target="https://docs.google.com/document/d/1wJqe5h6aS-Fc4KGBOaJSTpcMw3_GvjncitjujNFEgQ8/edit?usp=sharing" Type="http://schemas.openxmlformats.org/officeDocument/2006/relationships/hyperlink" TargetMode="External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classes.ala.org/course/view.php?id=537" Type="http://schemas.openxmlformats.org/officeDocument/2006/relationships/hyperlink" TargetMode="External" Id="rId4"/><Relationship Target="https://docs.google.com/document/d/1L8lbQTFBdFkgHCv0bz7pqV5tpMxdFT_Ljaz9fcC-O1o/edit?usp=sharing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rc.lib.montana.edu/schultz-0010/item.php?id=358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y="2033674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800"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Search Engine Optimization for Libraries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11112" marL="1762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"We cannot call a digital-library or electronic publishing system a success if we cannot measure and interpret its use.”</a:t>
            </a:r>
          </a:p>
          <a:p>
            <a:pPr algn="r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- Peterson Bishop 1998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49272" x="3890916"/>
            <a:ext cy="1473529" cx="147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486375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u="sng" b="1" sz="2800" lang="en"/>
              <a:t>&lt;description&gt;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/>
              <a:t>a short, declarative sentence that incorporates a page's &lt;title&gt; keyword phrase and context </a:t>
            </a:r>
          </a:p>
          <a:p>
            <a:pPr rtl="0" lvl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/>
              <a:t>Example: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/>
              <a:t>"Photo of James Willard Schultz in Buffalo Coat returning home to Boonville, New York from Montana State University (MSU) Library Special Collections"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388082" x="224997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300" lang="en"/>
              <a:t>Introducing Semantic Markup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370170" x="221455"/>
            <a:ext cy="5079239" cx="855116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60606"/>
              <a:buFont typeface="Calibri"/>
              <a:buChar char="❖"/>
            </a:pPr>
            <a:r>
              <a:rPr sz="3300" lang="en">
                <a:solidFill>
                  <a:srgbClr val="1C4587"/>
                </a:solidFill>
              </a:rPr>
              <a:t>HTML5 semantic tags and schema.org vocabularies that help classify page types and identify content on the page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7037"/>
              <a:buFont typeface="Arial"/>
              <a:buNone/>
            </a:pPr>
            <a:r>
              <a:rPr sz="2700" lang="en">
                <a:solidFill>
                  <a:srgbClr val="1C4587"/>
                </a:solidFill>
              </a:rPr>
              <a:t>“If Google understands the content on your pages, we can create rich snippets—detailed information intended to help users with specific queries.”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">
                <a:solidFill>
                  <a:srgbClr val="1C4587"/>
                </a:solidFill>
              </a:rPr>
              <a:t>https://support.google.com/webmasters/answer/99170?hl=en&amp;ref_topic=1088472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388107" x="225022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strike="noStrike" u="none" b="0" cap="none" baseline="0" sz="4300" lang="en" i="0"/>
              <a:t>Semantic &amp; Functional Markup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y="1342775" x="2250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{CD068E40-D89D-4DF0-8B0D-5F7158D3C881}</a:tableStyleId>
              </a:tblPr>
              <a:tblGrid>
                <a:gridCol w="4180000"/>
                <a:gridCol w="4180000"/>
              </a:tblGrid>
              <a:tr h="3399650">
                <a:tc>
                  <a:txBody>
                    <a:bodyPr>
                      <a:noAutofit/>
                    </a:bodyPr>
                    <a:lstStyle/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header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footer 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aside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figure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figcaption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article</a:t>
                      </a:r>
                    </a:p>
                    <a:p>
                      <a:pPr rt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menu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….</a:t>
                      </a:r>
                    </a:p>
                    <a:p>
                      <a:pPr rtl="0" lvl="0" indent="0" marL="45720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30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contenteditable attribute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197" name="Shape 197"/>
          <p:cNvSpPr txBox="1"/>
          <p:nvPr/>
        </p:nvSpPr>
        <p:spPr>
          <a:xfrm>
            <a:off y="5373175" x="167050"/>
            <a:ext cy="658800" cx="8417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3000" lang="en">
                <a:solidFill>
                  <a:schemeClr val="hlink"/>
                </a:solidFill>
                <a:hlinkClick r:id="rId3"/>
              </a:rPr>
              <a:t>www.whatwg.org/specs/web-apps/current-work/</a:t>
            </a:r>
            <a:r>
              <a:rPr sz="3000" lang="en">
                <a:solidFill>
                  <a:srgbClr val="1C4587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426851" x="274174"/>
            <a:ext cy="651899" cx="86283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strike="noStrike" u="none" b="0" cap="none" baseline="0" sz="4300" lang="en" i="0"/>
              <a:t>Link Relations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237850" x="221450"/>
            <a:ext cy="4803599" cx="8551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30480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" i="0">
                <a:solidFill>
                  <a:srgbClr val="1C4587"/>
                </a:solidFill>
              </a:rPr>
              <a:t>Explain why you're pointing to another page. </a:t>
            </a:r>
          </a:p>
          <a:p>
            <a:pPr algn="l" rtl="0" lvl="1" marR="0" indent="30480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" i="0">
                <a:solidFill>
                  <a:srgbClr val="1C4587"/>
                </a:solidFill>
              </a:rPr>
              <a:t>"I'm pointing to this other page because..."</a:t>
            </a:r>
          </a:p>
          <a:p>
            <a:pPr algn="l" rtl="0" lvl="0" marR="0" indent="0" marL="1143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900" i="0">
              <a:solidFill>
                <a:srgbClr val="1C4587"/>
              </a:solidFill>
            </a:endParaRPr>
          </a:p>
          <a:p>
            <a:pPr algn="l" rtl="0" lvl="1" marR="0" indent="30480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strike="noStrike" u="none" b="0" cap="none" baseline="0" sz="2500" lang="en" i="0">
                <a:solidFill>
                  <a:srgbClr val="1C4587"/>
                </a:solidFill>
              </a:rPr>
              <a:t>&lt;link rel="stylesheet" href="template.css"/&gt;</a:t>
            </a:r>
          </a:p>
          <a:p>
            <a:pPr algn="l" rtl="0" lvl="1" marR="0" indent="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t/>
            </a:r>
            <a:endParaRPr sz="1900">
              <a:solidFill>
                <a:srgbClr val="1C4587"/>
              </a:solidFill>
            </a:endParaRPr>
          </a:p>
          <a:p>
            <a:pPr algn="l" rtl="0" lvl="1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t/>
            </a:r>
            <a:endParaRPr strike="noStrike" u="none" b="0" cap="none" baseline="0" sz="2500" i="0">
              <a:solidFill>
                <a:srgbClr val="1C4587"/>
              </a:solidFill>
            </a:endParaRPr>
          </a:p>
        </p:txBody>
      </p:sp>
      <p:graphicFrame>
        <p:nvGraphicFramePr>
          <p:cNvPr id="204" name="Shape 204"/>
          <p:cNvGraphicFramePr/>
          <p:nvPr/>
        </p:nvGraphicFramePr>
        <p:xfrm>
          <a:off y="3412100" x="2741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{A726C86D-51EC-4E55-9706-3F2FC97108A1}</a:tableStyleId>
              </a:tblPr>
              <a:tblGrid>
                <a:gridCol w="4354750"/>
                <a:gridCol w="4090975"/>
              </a:tblGrid>
              <a:tr h="2346500">
                <a:tc>
                  <a:txBody>
                    <a:bodyPr>
                      <a:noAutofit/>
                    </a:bodyPr>
                    <a:lstStyle/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rel=alternate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rel=archives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rel=author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rel=external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rel=icon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rel=license</a:t>
                      </a:r>
                    </a:p>
                    <a:p>
                      <a:pPr rtl="0" lvl="1" indent="304800" marL="10160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Courier New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1" indent="0" marL="0">
                        <a:lnSpc>
                          <a:spcPct val="9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rel=canonical</a:t>
                      </a:r>
                    </a:p>
                    <a:p>
                      <a:pPr rtl="0" lvl="1" indent="0" marL="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rel=prefetch</a:t>
                      </a:r>
                    </a:p>
                    <a:p>
                      <a:pPr rtl="0" lvl="1" indent="0" marL="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rel=search</a:t>
                      </a:r>
                    </a:p>
                    <a:p>
                      <a:pPr rtl="0" lvl="1" indent="0" marL="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rel=sidebar</a:t>
                      </a:r>
                    </a:p>
                    <a:p>
                      <a:pPr rtl="0" lvl="1" indent="0" marL="0">
                        <a:lnSpc>
                          <a:spcPct val="9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sz="2400"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rel=tag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/>
        </p:nvSpPr>
        <p:spPr>
          <a:xfrm>
            <a:off y="5681760" x="-42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Before Schema.org markup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00492" x="191452"/>
            <a:ext cy="5092064" cx="876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/>
        </p:nvSpPr>
        <p:spPr>
          <a:xfrm>
            <a:off y="5668585" x="-42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After Schema.org markup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00492" x="191452"/>
            <a:ext cy="5092064" cx="876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/>
        </p:nvSpPr>
        <p:spPr>
          <a:xfrm>
            <a:off y="487975" x="167275"/>
            <a:ext cy="5473199" cx="88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&lt;div id="main"&gt;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&lt;meta content="http://arc.lib.montana.edu/msu-photos/objects/thumb-parc-000432.jpg" /&gt;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&lt;h2 class="mainHeading"&gt;Item: &lt;strong&gt;Women posing on college locomotive engine&lt;/strong&gt;&lt;/h2&gt;  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class="item"&gt;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class="metadata"&gt;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class="object"&gt;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&lt;a title="zoom &amp;amp; scan view - Women posing on college locomotive engine" href="/msu-photos/viewer.php?id=432" alt="Women posing on college locomotive engine"&gt;&lt;img src="/msu-photos/objects/parc-000432.jpg" alt="Women posing on college locomotive engine" /&gt;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&lt;span&gt;&amp;#43; zoom&lt;/span&gt;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class="describe"&gt;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&lt;p&gt;&lt;strong&gt;Title:&lt;/strong&gt; Women posing on college locomotive engine&lt;/p&gt;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&lt;p&gt;&lt;strong&gt;Creator:&lt;/strong&gt; unknown&lt;/p&gt;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&lt;p&gt;&lt;strong&gt;Date:&lt;/strong&gt; 1931-05-15&lt;/p&gt;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&lt;p&gt;&lt;strong&gt;Description:&lt;/strong&gt; Women posing on a college locomotive engine.&lt;/p&gt;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&lt;p&gt;&lt;strong&gt;Physical Description:&lt;/strong&gt; Photo print - Black and White&lt;/p&gt;              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&lt;p&gt;&lt;strong&gt;Keywords:&lt;/strong&gt; locomotive&lt;/p&gt;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&lt;p&gt;&lt;strong&gt;Photograph ID:&lt;/strong&gt; parc-000432&lt;/p&gt;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&lt;/ul&gt;&lt;!-- end metadata &lt;ul&gt; --&gt;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&lt;/ul&gt;&lt;!-- end item &lt;ul&gt; --&gt;</a:t>
            </a:r>
          </a:p>
          <a:p>
            <a:pPr algn="l" rtl="0" lvl="0" marR="0" indent="0" marL="0">
              <a:spcBef>
                <a:spcPts val="0"/>
              </a:spcBef>
              <a:buSzPct val="83333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/>
        </p:nvSpPr>
        <p:spPr>
          <a:xfrm>
            <a:off y="422025" x="167275"/>
            <a:ext cy="5684100" cx="88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&lt;div id="main" 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vocab="http://schema.org/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 typeof="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ItemPage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 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&lt;meta 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property="thumbnailUrl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 content="http://arc.lib.montana.edu/msu-photos/objects/thumb-parc-000432.jpg" /&gt;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&lt;h2 class="mainHeading"&gt;Item: &lt;strong&gt;&lt;span property="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"&gt;Women posing on college locomotive engine&lt;/span&gt;&lt;/strong&gt;&lt;/h2&gt;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class="item"&gt;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class="metadata"&gt;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class="object"&gt;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&lt;a title="zoom &amp;amp; scan view - Women posing on college locomotive engine" href="/msu-photos/viewer.php?id=432" alt="Women posing on college locomotive engine"&gt;&lt;img property="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about image primaryImageOfPage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 src="/msu-photos/objects/parc-000432.jpg" alt="Women posing on college locomotive engine" /&gt;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&lt;span&gt;&amp;#43; zoom&lt;/span&gt;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class="describe" 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vocab="http://schema.org/" 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typeof=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"Photograph"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&lt;p&gt;&lt;strong&gt;Title:&lt;/strong&gt; &lt;span property=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"name"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&gt;Women posing on college locomotive engine&lt;/span&gt;&lt;/p&gt;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&lt;p&gt;&lt;strong&gt;Creator:&lt;/strong&gt; &lt;span property="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author"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&gt;unknown&lt;/span&gt;&lt;/p&gt;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&lt;p&gt;&lt;strong&gt;Date:&lt;/strong&gt; &lt;span property=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"dateCreated"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&gt;1931-05-15&lt;/span&gt;&lt;/p&gt;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&lt;p&gt;&lt;strong&gt;Description:&lt;/strong&gt; &lt;span property=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"description"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&gt;Women posing on a college locomotive engine.&lt;/span&gt;&lt;/p&gt;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SzPct val="100000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&lt;p&gt;&lt;strong&gt;Physical Description:&lt;/strong&gt; &lt;span property=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"genre"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&gt;Photo print - Black and White&lt;/span&gt;&lt;/p&gt;   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&lt;p&gt;&lt;strong&gt;Keywords:&lt;/strong&gt; &lt;span property=</a:t>
            </a:r>
            <a:r>
              <a:rPr b="1"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"keywords"</a:t>
            </a: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&gt;locomotive&lt;/span&gt;&lt;/p&gt;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&lt;p&gt;&lt;strong&gt;Photograph ID:&lt;/strong&gt; parc-000432&lt;/p&gt;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&lt;/ul&gt;&lt;!-- end metadata &lt;ul&gt; --&gt;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&lt;/li&gt;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&lt;/ul&gt;&lt;!-- end item &lt;ul&gt; --&gt;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/>
        </p:nvSpPr>
        <p:spPr>
          <a:xfrm>
            <a:off y="1673916" x="1269950"/>
            <a:ext cy="3477869" cx="750438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&lt;dl&gt;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&lt;dt&gt;Title&lt;/dt&gt;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&lt;dd&gt;A River Runs Through It and Other Stories&lt;/dd&gt;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&lt;dt&gt;Author&lt;/dt&gt;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&lt;dd&gt;Norman Maclean&lt;/dd&gt;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&lt;dt&gt;Publication date&lt;/dt&gt;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&lt;dd&gt;October 1, 2001&lt;/dd&gt;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&lt;dt&gt;ID&lt;/dt&gt;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&lt;dd&gt;0226500667&lt;/dd&gt;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&lt;/dl&gt;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/>
        </p:nvSpPr>
        <p:spPr>
          <a:xfrm>
            <a:off y="1833458" x="822580"/>
            <a:ext cy="3477869" cx="750438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&lt;dl </a:t>
            </a:r>
            <a:r>
              <a:rPr strike="noStrike" u="none" b="0" cap="none" baseline="0" sz="2000" lang="en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itemscope itemtype="http://schema.org/Book"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&lt;dt&gt;Title&lt;/dt&gt;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000" lang="en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itemprop="title"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&gt;A River Runs Through It and Other Stories&lt;/dd&gt;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&lt;dt&gt;Author&lt;/dt&gt;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000" lang="en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itemprop="author"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&gt;Norman Maclean&lt;/dd&gt;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&lt;dt&gt;Publication date&lt;/dt&gt;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000" lang="en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itemprop="pubdate"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&gt;October 1, 2001&lt;/dd&gt;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&lt;dt&gt;ID&lt;/dt&gt;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000" lang="en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itemprop="isbn"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&gt;0226500667&lt;/dd&gt;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&lt;/dl&gt;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Team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2730500" x="457200"/>
            <a:ext cy="339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Scott Young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Digital Initiatives Librarian at Montana State University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Jason Clark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Head of Library Informatics &amp; Computing at Montana State University Library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Patrick OBrien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Semantic Web Research Director at Montana State University Library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Kenning Arlitsch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Dean of the Library at Montana State University.  His book, co-authored with Patrick OBrien, is titled Improving the Visibility and Use of Digital Repositories through SEO, and was published in February 2013.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5550" x="1438065"/>
            <a:ext cy="1525904" cx="579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/>
          <p:nvPr/>
        </p:nvSpPr>
        <p:spPr>
          <a:xfrm>
            <a:off y="2179618" x="791012"/>
            <a:ext cy="1569599" cx="7562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sz="2400" lang="en">
                <a:solidFill>
                  <a:schemeClr val="dk1"/>
                </a:solidFill>
              </a:rPr>
              <a:t>         </a:t>
            </a:r>
            <a:r>
              <a:rPr strike="noStrike" u="none" b="0" cap="none" baseline="0" sz="36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Schema.org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strike="noStrike" u="none" b="0" cap="none" baseline="0" sz="2400" lang="en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 lingua franca for web classification and markup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	                     Google, Bing, Yahoo, Yandex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388144" x="239982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/>
              <a:t>Why Schema.org?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367977" x="273869"/>
            <a:ext cy="4464990" cx="846936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400" lang="en">
                <a:solidFill>
                  <a:srgbClr val="1C4587"/>
                </a:solidFill>
              </a:rPr>
              <a:t>Libraries as publishers in Web of Data</a:t>
            </a:r>
          </a:p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400" lang="en">
                <a:solidFill>
                  <a:srgbClr val="1C4587"/>
                </a:solidFill>
              </a:rPr>
              <a:t>Machines understanding our data = Significance</a:t>
            </a:r>
          </a:p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400" lang="en">
                <a:solidFill>
                  <a:srgbClr val="1C4587"/>
                </a:solidFill>
              </a:rPr>
              <a:t>Can improve findability in search engines (search engine optimization)</a:t>
            </a:r>
          </a:p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400" lang="en">
                <a:solidFill>
                  <a:srgbClr val="1C4587"/>
                </a:solidFill>
              </a:rPr>
              <a:t>Can create efficiencies in our own indexing (e.g., digital collections search)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377119" x="251394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/>
              <a:t>5 Star Linked Open Data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68729" x="469507"/>
            <a:ext cy="4792364" cx="820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416594" x="239982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latin typeface="verdana"/>
                <a:ea typeface="verdana"/>
                <a:cs typeface="verdana"/>
                <a:sym typeface="verdana"/>
              </a:rPr>
              <a:t>Creative Work - Schema.org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1367977" x="273869"/>
            <a:ext cy="4464990" cx="846936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Thing &gt; CreativeWork &gt; ?</a:t>
            </a:r>
          </a:p>
          <a:p>
            <a:pPr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“The most generic kind of creative work, including books, movies, photographs, software programs, etc.”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700" lang="en">
                <a:solidFill>
                  <a:schemeClr val="hlink"/>
                </a:solidFill>
                <a:hlinkClick r:id="rId4"/>
              </a:rPr>
              <a:t>http://schema.org/CreativeWork</a:t>
            </a:r>
            <a:r>
              <a:rPr sz="2700" lang="en">
                <a:solidFill>
                  <a:srgbClr val="1C4587"/>
                </a:solidFill>
              </a:rPr>
              <a:t> </a:t>
            </a: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has property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700" lang="en">
                <a:solidFill>
                  <a:schemeClr val="hlink"/>
                </a:solidFill>
                <a:hlinkClick r:id="rId5"/>
              </a:rPr>
              <a:t>http://schema.org/Creator</a:t>
            </a:r>
            <a:r>
              <a:rPr sz="2700" lang="en">
                <a:solidFill>
                  <a:srgbClr val="1C4587"/>
                </a:solidFill>
              </a:rPr>
              <a:t> 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402394" x="239994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latin typeface="verdana"/>
                <a:ea typeface="verdana"/>
                <a:cs typeface="verdana"/>
                <a:sym typeface="verdana"/>
              </a:rPr>
              <a:t>Web Page - Schema.org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367977" x="273869"/>
            <a:ext cy="4464899" cx="84693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Thing &gt; CreativeWork &gt; WebPage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“A web page. Every web page is implicitly assumed to be declared to be of type WebPage...”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700" lang="en">
                <a:solidFill>
                  <a:schemeClr val="hlink"/>
                </a:solidFill>
                <a:hlinkClick r:id="rId4"/>
              </a:rPr>
              <a:t>http://schema.org/WebPage</a:t>
            </a:r>
            <a:r>
              <a:rPr sz="2700" lang="en">
                <a:solidFill>
                  <a:srgbClr val="1C4587"/>
                </a:solidFill>
              </a:rPr>
              <a:t>  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has property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700" lang="en">
                <a:solidFill>
                  <a:schemeClr val="hlink"/>
                </a:solidFill>
                <a:hlinkClick r:id="rId5"/>
              </a:rPr>
              <a:t>http://schema.org/isPartOf</a:t>
            </a:r>
            <a:r>
              <a:rPr sz="2700" lang="en">
                <a:solidFill>
                  <a:srgbClr val="1C4587"/>
                </a:solidFill>
              </a:rPr>
              <a:t> 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373919" x="239994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latin typeface="verdana"/>
                <a:ea typeface="verdana"/>
                <a:cs typeface="verdana"/>
                <a:sym typeface="verdana"/>
              </a:rPr>
              <a:t>Web Page - Schema.org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367977" x="273869"/>
            <a:ext cy="4464899" cx="84693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Thing &gt; CreativeWork &gt; WebPage &gt; ?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AboutPage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CheckoutPage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CollectionPage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ContactPage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ItemPage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MedicalWebPage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ProfilePage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QAPage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1C4587"/>
                </a:solidFill>
              </a:rPr>
              <a:t>SearchResultsPage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402369" x="239994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latin typeface="verdana"/>
                <a:ea typeface="verdana"/>
                <a:cs typeface="verdana"/>
                <a:sym typeface="verdana"/>
              </a:rPr>
              <a:t>sameAs - Schema.org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367977" x="273869"/>
            <a:ext cy="4464899" cx="84693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“URL of a reference Web page that unambiguously indicates the item's identity.”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http://schema.org/Thing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has property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http://schema.org/sameAs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/>
        </p:nvSpPr>
        <p:spPr>
          <a:xfrm>
            <a:off y="6288435" x="11407"/>
            <a:ext cy="505169" cx="9144089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200" lang="en">
                <a:solidFill>
                  <a:schemeClr val="lt1"/>
                </a:solidFill>
              </a:rPr>
              <a:t>arc.lib.montana.edu/book/home-cooking-history-409/item-13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91714" x="572917"/>
            <a:ext cy="5349239" cx="799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/>
        </p:nvSpPr>
        <p:spPr>
          <a:xfrm>
            <a:off y="6288435" x="11407"/>
            <a:ext cy="505169" cx="9144089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chemeClr val="lt1"/>
                </a:solidFill>
              </a:rPr>
              <a:t>arc.lib.montana.edu/book/home-cooking-history-409/item-13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53925" x="263775"/>
            <a:ext cy="5460025" cx="86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416619" x="239982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latin typeface="verdana"/>
                <a:ea typeface="verdana"/>
                <a:cs typeface="verdana"/>
                <a:sym typeface="verdana"/>
              </a:rPr>
              <a:t>Role - Schema.org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1367977" x="273869"/>
            <a:ext cy="5052240" cx="846936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“Represents additional information about a relationship or property. For example, a Role can be used to say that a Person's 'actor' role in a Movie was for some particular characterName.”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http://schema.org/Thing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has property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https://schema.org/Role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1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1062" x="1085850"/>
            <a:ext cy="3171825" cx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11112" marL="1762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"</a:t>
            </a:r>
            <a:r>
              <a:rPr sz="2400" lang="en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Getting Found: Search Engine Optimization for Digital Repositories</a:t>
            </a: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</a:p>
          <a:p>
            <a:pPr algn="r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IMLS 3 Year Research Grant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/>
        </p:nvSpPr>
        <p:spPr>
          <a:xfrm>
            <a:off y="6288435" x="11407"/>
            <a:ext cy="505169" cx="9144089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chemeClr val="lt1"/>
                </a:solidFill>
              </a:rPr>
              <a:t>www.lib.montana.edu/people/about?id=23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77623" x="234314"/>
            <a:ext cy="4513049" cx="8675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/>
        </p:nvSpPr>
        <p:spPr>
          <a:xfrm>
            <a:off y="6288435" x="11407"/>
            <a:ext cy="505169" cx="9144089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chemeClr val="lt1"/>
                </a:solidFill>
              </a:rPr>
              <a:t>www.lib.montana.edu/people/about?id=23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25303" x="0"/>
            <a:ext cy="3007394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388144" x="239982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/>
              <a:t>Action - Schema.org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1367977" x="273869"/>
            <a:ext cy="4464990" cx="846936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“An action performed by a direct agent and indirect participants upon a direct object.”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http://schema.org/Thing</a:t>
            </a: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has property</a:t>
            </a: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https://schema.org/Action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or</a:t>
            </a: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700" lang="en">
                <a:solidFill>
                  <a:srgbClr val="1C4587"/>
                </a:solidFill>
              </a:rPr>
              <a:t>https://schema.org/potentialAction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/>
        </p:nvSpPr>
        <p:spPr>
          <a:xfrm>
            <a:off y="598250" x="627425"/>
            <a:ext cy="5576699" cx="8025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52631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&lt;script type="application/ld+json"&gt;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"@context": "http://schema.org",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"@type": "Organization",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"name": "Montana State University (MSU) Library",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"sameAs": "http://www.freebase.com/m/0j3y9r1",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"potentialAction": {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"@type": "ViewAction",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"target": [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"http://www.lib.montana.edu",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{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"EntryPoint",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"urlTemplate": "http://www.lib.montana.edu",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"contentType": "text/html"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]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2631"/>
              <a:buFont typeface="Arial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  <a:p>
            <a:pPr algn="l" rtl="0" lvl="0" marR="0" indent="0" marL="0">
              <a:spcBef>
                <a:spcPts val="0"/>
              </a:spcBef>
              <a:buSzPct val="52631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algn="l" rtl="0" lvl="0" marR="0" indent="0" marL="0">
              <a:spcBef>
                <a:spcPts val="0"/>
              </a:spcBef>
              <a:buSzPct val="52631"/>
              <a:buNone/>
            </a:pPr>
            <a:r>
              <a:rPr sz="19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/>
        </p:nvSpPr>
        <p:spPr>
          <a:xfrm>
            <a:off y="5605485" x="-42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</a:rPr>
              <a:t>*Tentative results for SEO - This is a personal result set.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33203" x="800100"/>
            <a:ext cy="4586287" cx="75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274319" x="274319"/>
            <a:ext cy="891539" cx="866403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Structured Data in Your Index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5633935" x="-42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</a:rPr>
              <a:t>www.google.com/webmasters/tools/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17952" x="140017"/>
            <a:ext cy="5006339" cx="886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/>
        </p:nvSpPr>
        <p:spPr>
          <a:xfrm>
            <a:off y="5620160" x="7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</a:rPr>
              <a:t>arc.lib.montana.edu/digital-collections/index.php?q=coconut+cream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69150" x="270325"/>
            <a:ext cy="5250999" cx="86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/>
        </p:nvSpPr>
        <p:spPr>
          <a:xfrm>
            <a:off y="5634385" x="-42"/>
            <a:ext cy="505200" cx="91440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</a:rPr>
              <a:t>Google Custom Search Engine JSON API Result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63624" x="152875"/>
            <a:ext cy="5170749" cx="88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388144" x="273869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/>
              <a:t>Getting Started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1367975" x="273875"/>
            <a:ext cy="4711800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 indent="-36830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2600" lang="en">
                <a:solidFill>
                  <a:srgbClr val="1C4587"/>
                </a:solidFill>
              </a:rPr>
              <a:t>Think about entities you want to surface - type of web page, organization, person, etc.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rtl="0" lvl="0" marR="0" indent="-36830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2600" lang="en">
                <a:solidFill>
                  <a:srgbClr val="1C4587"/>
                </a:solidFill>
              </a:rPr>
              <a:t>Find those entities in schema.org vocabulary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rtl="0" lvl="0" marR="0" indent="-36830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2600" lang="en">
                <a:solidFill>
                  <a:srgbClr val="1C4587"/>
                </a:solidFill>
              </a:rPr>
              <a:t>Draft your new markup</a:t>
            </a:r>
          </a:p>
          <a:p>
            <a:pPr rtl="0" lvl="1" marR="0" indent="-368300" marL="1231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600" lang="en">
                <a:solidFill>
                  <a:srgbClr val="1C4587"/>
                </a:solidFill>
              </a:rPr>
              <a:t>Use Google Structure Data Markup Helper Tool</a:t>
            </a:r>
          </a:p>
          <a:p>
            <a:pPr rtl="0" lvl="0" marR="0" indent="0" marL="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rtl="0" lvl="0" marR="0" indent="-36830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2600" lang="en">
                <a:solidFill>
                  <a:srgbClr val="1C4587"/>
                </a:solidFill>
              </a:rPr>
              <a:t>Test your markup in Google Structured Data Testing Tool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rtl="0" lvl="0" marR="0" indent="-36830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2600" lang="en">
                <a:solidFill>
                  <a:srgbClr val="1C4587"/>
                </a:solidFill>
              </a:rPr>
              <a:t>Publish it on the web.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y="416619" x="239994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algn="l"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/>
              <a:t>Structured Data Testing Tool 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1367977" x="273869"/>
            <a:ext cy="4464899" cx="84693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400" lang="en">
                <a:solidFill>
                  <a:srgbClr val="1C4587"/>
                </a:solidFill>
              </a:rPr>
              <a:t>Test and validate your Schema.org markup</a:t>
            </a: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800" lang="en">
                <a:solidFill>
                  <a:schemeClr val="hlink"/>
                </a:solidFill>
                <a:hlinkClick r:id="rId4"/>
              </a:rPr>
              <a:t>http://www.google.com/webmasters/tools/richsnippets</a:t>
            </a:r>
            <a:r>
              <a:rPr sz="2800" lang="en">
                <a:solidFill>
                  <a:srgbClr val="1C4587"/>
                </a:solidFill>
              </a:rPr>
              <a:t>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319" x="274319"/>
            <a:ext cy="891539" cx="8663939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300"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pinboard.in tag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367977" x="273869"/>
            <a:ext cy="4464990" cx="866403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00" lang="en">
                <a:solidFill>
                  <a:srgbClr val="1C4587"/>
                </a:solidFill>
              </a:rPr>
              <a:t>pinboard.in/u:jasonclark/t:lita-seo/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388144" x="273857"/>
            <a:ext cy="891599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000" lang="en"/>
              <a:t>Creating/Refining the Searchable Index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y="1367975" x="273875"/>
            <a:ext cy="4711800" cx="86640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●"/>
            </a:pPr>
            <a:r>
              <a:rPr sz="3400" lang="en">
                <a:solidFill>
                  <a:srgbClr val="1C4587"/>
                </a:solidFill>
              </a:rPr>
              <a:t>Identify “Noise” and unnecessary pages</a:t>
            </a:r>
          </a:p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●"/>
            </a:pPr>
            <a:r>
              <a:rPr sz="3400" lang="en">
                <a:solidFill>
                  <a:srgbClr val="1C4587"/>
                </a:solidFill>
              </a:rPr>
              <a:t>Apply some directives and refining techniques</a:t>
            </a:r>
          </a:p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sz="3300" lang="en">
                <a:solidFill>
                  <a:srgbClr val="1C4587"/>
                </a:solidFill>
              </a:rPr>
              <a:t>Techniques:</a:t>
            </a:r>
          </a:p>
          <a:p>
            <a:pPr rtl="0" lvl="0" indent="-412750" marL="825500">
              <a:lnSpc>
                <a:spcPct val="95000"/>
              </a:lnSpc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robots.txt directives</a:t>
            </a:r>
          </a:p>
          <a:p>
            <a:pPr rtl="0" lvl="0" indent="-412750" marL="825500">
              <a:lnSpc>
                <a:spcPct val="95000"/>
              </a:lnSpc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meta tag &amp; link relations (index directive markup)</a:t>
            </a:r>
          </a:p>
          <a:p>
            <a:pPr rtl="0" lvl="0" indent="-412750" marL="825500">
              <a:lnSpc>
                <a:spcPct val="95000"/>
              </a:lnSpc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sitemaps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Does your Index Status Make Sense?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950" x="521000"/>
            <a:ext cy="4588025" cx="84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72" name="Shape 3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8478" x="0"/>
            <a:ext cy="5468293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77" name="Shape 3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625" x="0"/>
            <a:ext cy="571972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ctrTitle"/>
          </p:nvPr>
        </p:nvSpPr>
        <p:spPr>
          <a:xfrm>
            <a:off y="650675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lang="en">
                <a:latin typeface="Calibri"/>
                <a:ea typeface="Calibri"/>
                <a:cs typeface="Calibri"/>
                <a:sym typeface="Calibri"/>
              </a:rPr>
              <a:t>Optimization and Directives</a:t>
            </a:r>
          </a:p>
        </p:txBody>
      </p:sp>
      <p:sp>
        <p:nvSpPr>
          <p:cNvPr id="383" name="Shape 383"/>
          <p:cNvSpPr txBox="1"/>
          <p:nvPr>
            <p:ph idx="1" type="subTitle"/>
          </p:nvPr>
        </p:nvSpPr>
        <p:spPr>
          <a:xfrm>
            <a:off y="1963475" x="655050"/>
            <a:ext cy="39981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</a:rPr>
              <a:t>Screenshot 1 - June 28, 2013</a:t>
            </a:r>
          </a:p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</a:rPr>
              <a:t>10,500 results for arc.lib.montana.edu/finding-aids/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</a:rPr>
              <a:t>Screenshot 2 - July 21, 2013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</a:rPr>
              <a:t>671 results for arc.lib.montana.edu/finding-aids/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ctrTitle"/>
          </p:nvPr>
        </p:nvSpPr>
        <p:spPr>
          <a:xfrm>
            <a:off y="1305175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lang="en">
                <a:latin typeface="Calibri"/>
                <a:ea typeface="Calibri"/>
                <a:cs typeface="Calibri"/>
                <a:sym typeface="Calibri"/>
              </a:rPr>
              <a:t>Avoid Diluting PageRank</a:t>
            </a:r>
          </a:p>
        </p:txBody>
      </p:sp>
      <p:sp>
        <p:nvSpPr>
          <p:cNvPr id="389" name="Shape 389"/>
          <p:cNvSpPr txBox="1"/>
          <p:nvPr>
            <p:ph idx="1" type="subTitle"/>
          </p:nvPr>
        </p:nvSpPr>
        <p:spPr>
          <a:xfrm>
            <a:off y="3886200" x="685800"/>
            <a:ext cy="1752899" cx="7833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http://searchenginewatch.com/article/2316757/Matt-Cutts-on-Linking-Guidelines-How-Many-Links-on-a-Page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444712" x="246887"/>
            <a:ext cy="740700" cx="7735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Creating Indexable Content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481327" x="246887"/>
            <a:ext cy="4443930" cx="773576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sz="3200" lang="en">
                <a:solidFill>
                  <a:srgbClr val="1C4587"/>
                </a:solidFill>
              </a:rPr>
              <a:t>User intuitive hierarchy &amp; site architecture</a:t>
            </a:r>
          </a:p>
          <a:p>
            <a:pPr rtl="0" lvl="1" indent="-3746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700" lang="en">
                <a:solidFill>
                  <a:srgbClr val="1C4587"/>
                </a:solidFill>
              </a:rPr>
              <a:t>Short URLs containing keywords</a:t>
            </a:r>
          </a:p>
          <a:p>
            <a:pPr rtl="0" lvl="1" indent="-3746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700" lang="en">
                <a:solidFill>
                  <a:srgbClr val="1C4587"/>
                </a:solidFill>
              </a:rPr>
              <a:t>Simple directory structure</a:t>
            </a:r>
          </a:p>
          <a:p>
            <a:pPr rtl="0" lvl="1" indent="-3746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700" lang="en">
                <a:solidFill>
                  <a:srgbClr val="1C4587"/>
                </a:solidFill>
              </a:rPr>
              <a:t>Incorporate "Breadcrumbs" </a:t>
            </a:r>
          </a:p>
          <a:p>
            <a:pPr rtl="0" lvl="1" indent="-3746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700" lang="en">
                <a:solidFill>
                  <a:srgbClr val="1C4587"/>
                </a:solidFill>
              </a:rPr>
              <a:t>Single URL to each page</a:t>
            </a:r>
          </a:p>
          <a:p>
            <a:pPr rtl="0" lvl="1" indent="-3746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700" lang="en">
                <a:solidFill>
                  <a:srgbClr val="1C4587"/>
                </a:solidFill>
              </a:rPr>
              <a:t>Easy navigation between homepage and any webpage, and back   </a:t>
            </a:r>
          </a:p>
          <a:p>
            <a:pPr rtl="0" lvl="0" indent="0" marL="40640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C4587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200" lang="en">
                <a:solidFill>
                  <a:srgbClr val="1C4587"/>
                </a:solidFill>
              </a:rPr>
              <a:t>“Every page should be reachable from at least one static text link.”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2200" lang="en">
                <a:solidFill>
                  <a:schemeClr val="hlink"/>
                </a:solidFill>
                <a:hlinkClick r:id="rId3"/>
              </a:rPr>
              <a:t>https://support.google.com/webmasters/answer/35769</a:t>
            </a:r>
            <a:r>
              <a:rPr sz="2200" lang="en">
                <a:solidFill>
                  <a:srgbClr val="1C4587"/>
                </a:solidFill>
              </a:rPr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0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416557" x="224997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Reduce “Noise” in the Index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1370170" x="221455"/>
            <a:ext cy="5079239" cx="855116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300" lang="en">
                <a:solidFill>
                  <a:srgbClr val="1C4587"/>
                </a:solidFill>
              </a:rPr>
              <a:t>Implement robots.txt </a:t>
            </a:r>
          </a:p>
          <a:p>
            <a:pPr algn="l" rtl="0" lvl="1" marR="0" indent="22860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200" lang="en">
                <a:solidFill>
                  <a:srgbClr val="1C4587"/>
                </a:solidFill>
              </a:rPr>
              <a:t>text file at top level / root of web site</a:t>
            </a:r>
          </a:p>
          <a:p>
            <a:pPr algn="l" rtl="0" lvl="1" marR="0" indent="228600" marL="10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200" lang="en">
                <a:solidFill>
                  <a:srgbClr val="1C4587"/>
                </a:solidFill>
              </a:rPr>
              <a:t>Provides SE content </a:t>
            </a:r>
            <a:r>
              <a:rPr u="sng" b="1" sz="3200" lang="en">
                <a:solidFill>
                  <a:srgbClr val="1C4587"/>
                </a:solidFill>
              </a:rPr>
              <a:t>exclusion</a:t>
            </a:r>
            <a:r>
              <a:rPr sz="3200" lang="en">
                <a:solidFill>
                  <a:srgbClr val="1C4587"/>
                </a:solidFill>
              </a:rPr>
              <a:t> rules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Disallow: /staff/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30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#allow primary mobile page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30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Allow: /finding-aids/m/index.php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30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Allow: /finding-aids/m/$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37211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Robots.txt provide crawlers guidance to reduce Index "noise"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1515425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u="sng" lang="en">
                <a:solidFill>
                  <a:schemeClr val="hlink"/>
                </a:solidFill>
                <a:hlinkClick r:id="rId3"/>
              </a:rPr>
              <a:t>Test your robots.txt</a:t>
            </a:r>
            <a:r>
              <a:rPr lang="en"/>
              <a:t> file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Disallow: /staff/</a:t>
            </a: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Disallow: /admin/</a:t>
            </a: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Disallow: /search.php</a:t>
            </a: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#allow primary mobile page</a:t>
            </a: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030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Allow: /finding-aids/m/index.php</a:t>
            </a:r>
          </a:p>
          <a:p>
            <a:pPr rtl="0" lvl="0" indent="0" mar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0303"/>
              <a:buFont typeface="Arial"/>
              <a:buNone/>
            </a:pPr>
            <a:r>
              <a:rPr sz="33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Allow: /finding-aids/m/$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y="388082" x="224997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Reduce “Noise” in the Index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y="1370174" x="221450"/>
            <a:ext cy="4696500" cx="8551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60606"/>
              <a:buFont typeface="Calibri"/>
              <a:buChar char="❖"/>
            </a:pPr>
            <a:r>
              <a:rPr sz="3300" lang="en">
                <a:solidFill>
                  <a:srgbClr val="1C4587"/>
                </a:solidFill>
              </a:rPr>
              <a:t>Eliminate duplicate content </a:t>
            </a:r>
          </a:p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60606"/>
              <a:buFont typeface="Calibri"/>
              <a:buChar char="❖"/>
            </a:pPr>
            <a:r>
              <a:rPr sz="3300" lang="en">
                <a:solidFill>
                  <a:srgbClr val="1C4587"/>
                </a:solidFill>
              </a:rPr>
              <a:t>Dynamic pages, search result pages</a:t>
            </a:r>
          </a:p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60606"/>
              <a:buFont typeface="Calibri"/>
              <a:buChar char="❖"/>
            </a:pPr>
            <a:r>
              <a:rPr sz="3300" lang="en">
                <a:solidFill>
                  <a:srgbClr val="1C4587"/>
                </a:solidFill>
              </a:rPr>
              <a:t>Ensure every page is unique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300" lang="en">
                <a:solidFill>
                  <a:srgbClr val="1C4587"/>
                </a:solidFill>
              </a:rPr>
              <a:t>Techniques: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robots.txt directives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meta tag &amp; link relations</a:t>
            </a:r>
            <a:r>
              <a:rPr sz="3300" lang="en">
                <a:solidFill>
                  <a:srgbClr val="1C4587"/>
                </a:solidFill>
              </a:rPr>
              <a:t> (index directive markup)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sitemaps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383987" x="457200"/>
            <a:ext cy="1143299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 - Day 3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What is Structured Data?</a:t>
            </a:r>
          </a:p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New Markup Practices</a:t>
            </a:r>
          </a:p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Creating/Refining the Searchable Index</a:t>
            </a:r>
          </a:p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Impact of these Semantic SEO techniques</a:t>
            </a:r>
          </a:p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Questions</a:t>
            </a:r>
          </a:p>
          <a:p>
            <a:pPr rtl="0" lvl="0" indent="-431800" marL="4572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❖"/>
            </a:pPr>
            <a:r>
              <a:rPr lang="en"/>
              <a:t>Resources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y="416557" x="224997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Reduce “Noise” in the Index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1370174" x="221450"/>
            <a:ext cy="4596899" cx="8551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">
                <a:solidFill>
                  <a:srgbClr val="1C4587"/>
                </a:solidFill>
              </a:rPr>
              <a:t>Link relations and index directive markup</a:t>
            </a:r>
          </a:p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sz="2500" lang="en">
                <a:solidFill>
                  <a:srgbClr val="1C4587"/>
                </a:solidFill>
              </a:rPr>
              <a:t>HTML page &lt;head&gt; markup that provides canonicalization and index exclusion rules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</a:pPr>
            <a:r>
              <a:rPr sz="20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&lt;link rel="canonical" href="http://arc.lib.montana.edu/finding-aids/item/23" /&gt;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</a:pPr>
            <a:r>
              <a:rPr sz="20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&lt;a rel="nofollow" href="http://www..lib.montana.edu/login.html"&gt;User Login&lt;/a&gt;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</a:pPr>
            <a:r>
              <a:rPr sz="2000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&lt;meta name="robots" content="nofollow,noindex" /&gt;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y="402307" x="224997"/>
            <a:ext cy="818699" cx="869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Reduce “Noise” in the Index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1370175" x="221450"/>
            <a:ext cy="4590900" cx="8551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606"/>
              <a:buFont typeface="Arial"/>
              <a:buChar char="❖"/>
            </a:pPr>
            <a:r>
              <a:rPr sz="33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Eliminate duplicate content </a:t>
            </a:r>
          </a:p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60606"/>
              <a:buFont typeface="Calibri"/>
              <a:buChar char="❖"/>
            </a:pPr>
            <a:r>
              <a:rPr sz="3300" lang="en">
                <a:solidFill>
                  <a:srgbClr val="1C4587"/>
                </a:solidFill>
              </a:rPr>
              <a:t>Prescribe and define your searchable index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300" lang="en">
                <a:solidFill>
                  <a:srgbClr val="1C4587"/>
                </a:solidFill>
              </a:rPr>
              <a:t>Techniques: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robots.txt directives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meta tag &amp; link relations (index directive markup)</a:t>
            </a:r>
          </a:p>
          <a:p>
            <a:pPr algn="l" rtl="0" lvl="0" marR="0" indent="-412750" marL="8255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rabicPeriod"/>
            </a:pPr>
            <a:r>
              <a:rPr sz="3300" lang="en">
                <a:solidFill>
                  <a:srgbClr val="1C4587"/>
                </a:solidFill>
              </a:rPr>
              <a:t>sitemaps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29" name="Shape 4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y="418337" x="246887"/>
            <a:ext cy="740700" cx="7735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000" lang="en"/>
              <a:t>Creating Indexable Content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y="1481324" x="246900"/>
            <a:ext cy="4624799" cx="7735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rtl="0" lvl="0" indent="-406400" marL="4064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●"/>
            </a:pPr>
            <a:r>
              <a:rPr sz="3200" lang="en">
                <a:solidFill>
                  <a:srgbClr val="1C4587"/>
                </a:solidFill>
              </a:rPr>
              <a:t>Link a human readable HTML sitemap from homepage</a:t>
            </a:r>
          </a:p>
          <a:p>
            <a:pPr rtl="0" lvl="0" indent="-406400" marL="4064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●"/>
            </a:pPr>
            <a:r>
              <a:rPr sz="3200" lang="en">
                <a:solidFill>
                  <a:srgbClr val="1C4587"/>
                </a:solidFill>
              </a:rPr>
              <a:t>Implement machine-readable XML file(s) to provide SE content </a:t>
            </a:r>
            <a:r>
              <a:rPr u="sng" b="1" sz="3200" lang="en">
                <a:solidFill>
                  <a:srgbClr val="1C4587"/>
                </a:solidFill>
              </a:rPr>
              <a:t>inclusion</a:t>
            </a:r>
            <a:r>
              <a:rPr sz="3200" lang="en">
                <a:solidFill>
                  <a:srgbClr val="1C4587"/>
                </a:solidFill>
              </a:rPr>
              <a:t> direction</a:t>
            </a:r>
          </a:p>
          <a:p>
            <a:pPr rtl="0" lvl="1" indent="273050" marL="1016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sz="2500" lang="en">
                <a:solidFill>
                  <a:srgbClr val="1C4587"/>
                </a:solidFill>
              </a:rPr>
              <a:t>"sitemap index" </a:t>
            </a:r>
          </a:p>
          <a:p>
            <a:pPr rtl="0" lvl="1" indent="273050" marL="1016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sz="2500" lang="en">
                <a:solidFill>
                  <a:srgbClr val="1C4587"/>
                </a:solidFill>
              </a:rPr>
              <a:t>"sitemap" file(s)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aseline="0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/>
          <p:nvPr/>
        </p:nvSpPr>
        <p:spPr>
          <a:xfrm>
            <a:off y="487975" x="167275"/>
            <a:ext cy="5609099" cx="88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&lt;?xml version="1.0" encoding="utf-8"?&gt;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&lt;urlset xmlns="http://www.sitemaps.org/schemas/sitemap/0.9"&gt;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&lt;loc&gt;http://arc.lib.montana.edu/finding-aids/index.php&lt;/loc&gt;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&lt;lastmod&gt;2014-07-21&lt;/lastmod&gt;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&lt;changefreq&gt;weekly&lt;/changefreq&gt;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&lt;priority&gt;1.0&lt;/priority&gt;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&lt;loc&gt;http://arc.lib.montana.edu/finding-aids/about.php&lt;/loc&gt;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&lt;lastmod&gt;2014-07-21&lt;/lastmod&gt;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&lt;changefreq&gt;monthly&lt;/changefreq&gt;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&lt;priority&gt;1.0&lt;/priority&gt;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&lt;loc&gt;http://arc.lib.montana.edu/finding-aids/item/1&lt;/loc&gt;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&lt;lastmod&gt;2014-07-21&lt;/lastmod&gt;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&lt;changefreq&gt;weekly&lt;/changefreq&gt;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&lt;priority&gt;0.8&lt;/priority&gt;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&lt;loc&gt;http://arc.lib.montana.edu/finding-aids/item/2&lt;/loc&gt;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&lt;lastmod&gt;2014-07-21&lt;/lastmod&gt;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&lt;changefreq&gt;weekly&lt;/changefreq&gt;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&lt;priority&gt;0.8&lt;/priority&gt;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&lt;/urlset&gt;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Sitemaps Provide Inclusion Guidance</a:t>
            </a:r>
            <a:r>
              <a:rPr lang="en"/>
              <a:t>  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Link a human readable HTML sitemap from homepage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Implement machine-readable XML file(s) to provide SE content inclusion direction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"sitemapindex"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"sitemap" file(s)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“</a:t>
            </a:r>
            <a:r>
              <a:rPr u="sng" lang="en">
                <a:solidFill>
                  <a:schemeClr val="hlink"/>
                </a:solidFill>
                <a:hlinkClick r:id="rId3"/>
              </a:rPr>
              <a:t>Google adheres to Sitemap Protocol 0.9 as defined by sitemaps.org</a:t>
            </a:r>
            <a:r>
              <a:rPr lang="en"/>
              <a:t>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0">
              <a:spcBef>
                <a:spcPts val="0"/>
              </a:spcBef>
              <a:buNone/>
            </a:pPr>
            <a:r>
              <a:rPr lang="en"/>
              <a:t>Semantically Clarify Your Library &amp; Define Your Site Index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https://docs.google.com/document/d/1wJqe5h6aS-Fc4KGBOaJSTpcMw3_GvjncitjujNFEgQ8/edit?usp=sharing</a:t>
            </a:r>
            <a:r>
              <a:rPr sz="2400" lang="en"/>
              <a:t> 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0">
              <a:spcBef>
                <a:spcPts val="0"/>
              </a:spcBef>
              <a:buNone/>
            </a:pPr>
            <a:r>
              <a:rPr lang="en"/>
              <a:t>SEO Course Moodle instance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http://www.classes.ala.org/course/view.php?id=537</a:t>
            </a:r>
            <a:r>
              <a:rPr sz="24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>
            <p:ph type="ctrTitle"/>
          </p:nvPr>
        </p:nvSpPr>
        <p:spPr>
          <a:xfrm>
            <a:off y="442300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454" name="Shape 454"/>
          <p:cNvSpPr txBox="1"/>
          <p:nvPr>
            <p:ph idx="1" type="subTitle"/>
          </p:nvPr>
        </p:nvSpPr>
        <p:spPr>
          <a:xfrm>
            <a:off y="3811475" x="1068275"/>
            <a:ext cy="1827600" cx="721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lnSpc>
                <a:spcPct val="95000"/>
              </a:lnSpc>
              <a:spcBef>
                <a:spcPts val="0"/>
              </a:spcBef>
              <a:buClr>
                <a:srgbClr val="3D85C6"/>
              </a:buClr>
              <a:buSzPct val="25000"/>
              <a:buFont typeface="Arial"/>
              <a:buNone/>
            </a:pPr>
            <a:r>
              <a:rPr lang="en">
                <a:solidFill>
                  <a:srgbClr val="1C4587"/>
                </a:solidFill>
              </a:rPr>
              <a:t>twitter.com/jaclark</a:t>
            </a:r>
          </a:p>
          <a:p>
            <a:pPr algn="l" rtl="0" lvl="0">
              <a:lnSpc>
                <a:spcPct val="95000"/>
              </a:lnSpc>
              <a:spcBef>
                <a:spcPts val="0"/>
              </a:spcBef>
              <a:buClr>
                <a:srgbClr val="3D85C6"/>
              </a:buClr>
              <a:buSzPct val="25000"/>
              <a:buFont typeface="Arial"/>
              <a:buNone/>
            </a:pPr>
            <a:r>
              <a:rPr lang="en">
                <a:solidFill>
                  <a:srgbClr val="1C4587"/>
                </a:solidFill>
              </a:rPr>
              <a:t>www.lib.montana.edu/~jason/talks.php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6172200" x="251460"/>
            <a:ext cy="484345" cx="850534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Black Hat SEO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05061" x="1413022"/>
            <a:ext cy="2700337" cx="631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469525" x="246875"/>
            <a:ext cy="745500" cx="7735799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000" lang="en"/>
              <a:t>White Hat SEO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481327" x="246887"/>
            <a:ext cy="4443930" cx="7735769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200" lang="en">
                <a:solidFill>
                  <a:srgbClr val="1C4587"/>
                </a:solidFill>
              </a:rPr>
              <a:t>SE approved "Webmaster Guidelines" </a:t>
            </a:r>
          </a:p>
          <a:p>
            <a:pPr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C4587"/>
              </a:buClr>
              <a:buSzPct val="100000"/>
              <a:buFont typeface="Arial"/>
              <a:buChar char="●"/>
            </a:pPr>
            <a:r>
              <a:rPr sz="3200" lang="en">
                <a:solidFill>
                  <a:srgbClr val="1C4587"/>
                </a:solidFill>
              </a:rPr>
              <a:t>Focus on improving user experience</a:t>
            </a:r>
          </a:p>
          <a:p>
            <a:pPr rtl="0" lvl="1" marR="0" indent="-38735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900" lang="en">
                <a:solidFill>
                  <a:srgbClr val="1C4587"/>
                </a:solidFill>
              </a:rPr>
              <a:t>Unique &amp; accurate content </a:t>
            </a:r>
          </a:p>
          <a:p>
            <a:pPr rtl="0" lvl="1" marR="0" indent="-38735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900" lang="en">
                <a:solidFill>
                  <a:srgbClr val="1C4587"/>
                </a:solidFill>
              </a:rPr>
              <a:t>User relevant vocabulary &amp; keywords</a:t>
            </a:r>
          </a:p>
          <a:p>
            <a:pPr rtl="0" lvl="1" marR="0" indent="-387350" marL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○"/>
            </a:pPr>
            <a:r>
              <a:rPr sz="2900" lang="en">
                <a:solidFill>
                  <a:srgbClr val="1C4587"/>
                </a:solidFill>
              </a:rPr>
              <a:t>Intuitive site architecture</a:t>
            </a:r>
          </a:p>
          <a:p>
            <a:pPr algn="l" rtl="0" lvl="0" marR="0" indent="-234950" marL="3429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C4587"/>
              </a:buClr>
              <a:buSzPct val="90625"/>
              <a:buFont typeface="Arial"/>
              <a:buChar char="●"/>
            </a:pPr>
            <a:r>
              <a:rPr sz="3200" lang="en">
                <a:solidFill>
                  <a:srgbClr val="1C4587"/>
                </a:solidFill>
              </a:rPr>
              <a:t>Build Stability &amp; Trust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3200">
              <a:solidFill>
                <a:srgbClr val="1C4587"/>
              </a:solidFill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3200">
              <a:solidFill>
                <a:srgbClr val="1C4587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lang="en"/>
              <a:t>Traditional SEO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https://docs.google.com/document/d/1L8lbQTFBdFkgHCv0bz7pqV5tpMxdFT_Ljaz9fcC-O1o/edit?usp=sharing</a:t>
            </a:r>
            <a:r>
              <a:rPr sz="2400" lang="en"/>
              <a:t> 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0">
              <a:spcBef>
                <a:spcPts val="0"/>
              </a:spcBef>
              <a:buNone/>
            </a:pPr>
            <a:r>
              <a:rPr lang="en"/>
              <a:t>SEO Course Moodle instance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http://www.classes.ala.org/course/view.php?id=537</a:t>
            </a:r>
            <a:r>
              <a:rPr sz="24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200" lang="en"/>
              <a:t>Writing </a:t>
            </a:r>
            <a:r>
              <a:rPr sz="4200" lang="en">
                <a:solidFill>
                  <a:srgbClr val="1C4587"/>
                </a:solidFill>
              </a:rPr>
              <a:t> an </a:t>
            </a:r>
            <a:r>
              <a:rPr u="sng" sz="4200" lang="en">
                <a:solidFill>
                  <a:schemeClr val="hlink"/>
                </a:solidFill>
                <a:hlinkClick r:id="rId3"/>
              </a:rPr>
              <a:t>Item Page</a:t>
            </a:r>
            <a:r>
              <a:rPr sz="4200" lang="en"/>
              <a:t> Title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u="sng" b="1" lang="en"/>
              <a:t>&lt;title&gt;</a:t>
            </a:r>
            <a:br>
              <a:rPr lang="en"/>
            </a:br>
            <a:r>
              <a:rPr lang="en"/>
              <a:t>"Specific Keyword Phrase - Context"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u="sng" b="1" lang="en"/>
              <a:t>Example:</a:t>
            </a:r>
            <a:br>
              <a:rPr lang="en"/>
            </a:br>
            <a:r>
              <a:rPr lang="en"/>
              <a:t>“James Willard Schultz in Buffalo Coat going home to Boonville, New York”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