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65" r:id="rId3"/>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Lst>
  <p:sldSz cy="5143500" cx="9144000"/>
  <p:notesSz cx="6858000" cy="9144000"/>
  <p:embeddedFontLst>
    <p:embeddedFont>
      <p:font typeface="Lato"/>
      <p:regular r:id="rId118"/>
      <p:bold r:id="rId119"/>
      <p:italic r:id="rId120"/>
      <p:boldItalic r:id="rId121"/>
    </p:embeddedFont>
    <p:embeddedFont>
      <p:font typeface="Open Sans"/>
      <p:regular r:id="rId122"/>
      <p:bold r:id="rId123"/>
      <p:italic r:id="rId124"/>
      <p:boldItalic r:id="rId1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121" Type="http://schemas.openxmlformats.org/officeDocument/2006/relationships/font" Target="fonts/Lato-boldItalic.fntdata"/><Relationship Id="rId25" Type="http://schemas.openxmlformats.org/officeDocument/2006/relationships/slide" Target="slides/slide20.xml"/><Relationship Id="rId120" Type="http://schemas.openxmlformats.org/officeDocument/2006/relationships/font" Target="fonts/Lato-italic.fntdata"/><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font" Target="fonts/OpenSans-boldItalic.fntdata"/><Relationship Id="rId29" Type="http://schemas.openxmlformats.org/officeDocument/2006/relationships/slide" Target="slides/slide24.xml"/><Relationship Id="rId124" Type="http://schemas.openxmlformats.org/officeDocument/2006/relationships/font" Target="fonts/OpenSans-italic.fntdata"/><Relationship Id="rId123" Type="http://schemas.openxmlformats.org/officeDocument/2006/relationships/font" Target="fonts/OpenSans-bold.fntdata"/><Relationship Id="rId122" Type="http://schemas.openxmlformats.org/officeDocument/2006/relationships/font" Target="fonts/OpenSans-regular.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Lato-regular.fntdata"/><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font" Target="fonts/Lato-bold.fntdata"/><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 name="Shape 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all of this big data seems like it has a lot of potential</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1" name="Shape 621"/>
        <p:cNvGrpSpPr/>
        <p:nvPr/>
      </p:nvGrpSpPr>
      <p:grpSpPr>
        <a:xfrm>
          <a:off x="0" y="0"/>
          <a:ext cx="0" cy="0"/>
          <a:chOff x="0" y="0"/>
          <a:chExt cx="0" cy="0"/>
        </a:xfrm>
      </p:grpSpPr>
      <p:sp>
        <p:nvSpPr>
          <p:cNvPr id="622" name="Shape 6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3" name="Shape 623"/>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In late January 2016, outraged academics encouraged colleagues to delete their Academia.edu accounts after an email suggested the scholarly social network was considering charging users a fee to have their work considered for a recommendation.</a:t>
            </a:r>
          </a:p>
          <a:p>
            <a:pPr indent="-228600" lvl="0" marL="457200" rtl="0">
              <a:spcBef>
                <a:spcPts val="0"/>
              </a:spcBef>
            </a:pPr>
            <a:r>
              <a:rPr lang="en"/>
              <a:t>News of the idea to charge members spread across the internet after a handful of users received an email from Adnan Akil, a product developer at Academia.edu.</a:t>
            </a:r>
          </a:p>
          <a:p>
            <a:pPr indent="-228600" lvl="1" marL="914400" rtl="0">
              <a:spcBef>
                <a:spcPts val="0"/>
              </a:spcBef>
            </a:pPr>
            <a:r>
              <a:rPr lang="en"/>
              <a:t>In the email, Akil said he wanted to gauge users’ interest in "paying a small fee to submit any upcoming papers to our board of editors to be considered for recommendation."</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7" name="Shape 627"/>
        <p:cNvGrpSpPr/>
        <p:nvPr/>
      </p:nvGrpSpPr>
      <p:grpSpPr>
        <a:xfrm>
          <a:off x="0" y="0"/>
          <a:ext cx="0" cy="0"/>
          <a:chOff x="0" y="0"/>
          <a:chExt cx="0" cy="0"/>
        </a:xfrm>
      </p:grpSpPr>
      <p:sp>
        <p:nvSpPr>
          <p:cNvPr id="628" name="Shape 6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9" name="Shape 629"/>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buClr>
                <a:schemeClr val="dk1"/>
              </a:buClr>
            </a:pPr>
            <a:r>
              <a:rPr lang="en">
                <a:solidFill>
                  <a:schemeClr val="dk1"/>
                </a:solidFill>
              </a:rPr>
              <a:t>In late January 2016, outraged academics encouraged colleagues to delete their Academia.edu accounts after an email suggested the scholarly social network was considering charging users a fee to have their work considered for a recommendation.</a:t>
            </a:r>
          </a:p>
          <a:p>
            <a:pPr indent="-228600" lvl="0" marL="457200" rtl="0">
              <a:spcBef>
                <a:spcPts val="0"/>
              </a:spcBef>
              <a:buClr>
                <a:schemeClr val="dk1"/>
              </a:buClr>
            </a:pPr>
            <a:r>
              <a:rPr lang="en">
                <a:solidFill>
                  <a:schemeClr val="dk1"/>
                </a:solidFill>
              </a:rPr>
              <a:t>News of the idea to charge members spread across the internet after a handful of users received an email from Adnan Akil, a product developer at Academia.edu.</a:t>
            </a:r>
          </a:p>
          <a:p>
            <a:pPr indent="-228600" lvl="1" marL="914400" rtl="0">
              <a:spcBef>
                <a:spcPts val="0"/>
              </a:spcBef>
              <a:buClr>
                <a:schemeClr val="dk1"/>
              </a:buClr>
            </a:pPr>
            <a:r>
              <a:rPr lang="en">
                <a:solidFill>
                  <a:schemeClr val="dk1"/>
                </a:solidFill>
              </a:rPr>
              <a:t>In the email, Akil said he wanted to gauge users’ interest in "paying a small fee to submit any upcoming papers to our board of editors to be considered for recommendation."</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7" name="Shape 637"/>
        <p:cNvGrpSpPr/>
        <p:nvPr/>
      </p:nvGrpSpPr>
      <p:grpSpPr>
        <a:xfrm>
          <a:off x="0" y="0"/>
          <a:ext cx="0" cy="0"/>
          <a:chOff x="0" y="0"/>
          <a:chExt cx="0" cy="0"/>
        </a:xfrm>
      </p:grpSpPr>
      <p:sp>
        <p:nvSpPr>
          <p:cNvPr id="638" name="Shape 6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9" name="Shape 639"/>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buClr>
                <a:schemeClr val="dk1"/>
              </a:buClr>
            </a:pPr>
            <a:r>
              <a:rPr lang="en">
                <a:solidFill>
                  <a:schemeClr val="dk1"/>
                </a:solidFill>
              </a:rPr>
              <a:t>In late January 2016, outraged academics encouraged colleagues to delete their Academia.edu accounts after an email suggested the scholarly social network was considering charging users a fee to have their work considered for a recommendation.</a:t>
            </a:r>
          </a:p>
          <a:p>
            <a:pPr indent="-228600" lvl="0" marL="457200" rtl="0">
              <a:spcBef>
                <a:spcPts val="0"/>
              </a:spcBef>
              <a:buClr>
                <a:schemeClr val="dk1"/>
              </a:buClr>
            </a:pPr>
            <a:r>
              <a:rPr lang="en">
                <a:solidFill>
                  <a:schemeClr val="dk1"/>
                </a:solidFill>
              </a:rPr>
              <a:t>News of the idea to charge members spread across the internet after a handful of users received an email from Adnan Akil, a product developer at Academia.edu.</a:t>
            </a:r>
          </a:p>
          <a:p>
            <a:pPr indent="-228600" lvl="1" marL="914400" rtl="0">
              <a:spcBef>
                <a:spcPts val="0"/>
              </a:spcBef>
              <a:buClr>
                <a:schemeClr val="dk1"/>
              </a:buClr>
            </a:pPr>
            <a:r>
              <a:rPr lang="en">
                <a:solidFill>
                  <a:schemeClr val="dk1"/>
                </a:solidFill>
              </a:rPr>
              <a:t>In the email, Akil said he wanted to gauge users’ interest in "paying a small fee to submit any upcoming papers to our board of editors to be considered for recommendation."</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3" name="Shape 643"/>
        <p:cNvGrpSpPr/>
        <p:nvPr/>
      </p:nvGrpSpPr>
      <p:grpSpPr>
        <a:xfrm>
          <a:off x="0" y="0"/>
          <a:ext cx="0" cy="0"/>
          <a:chOff x="0" y="0"/>
          <a:chExt cx="0" cy="0"/>
        </a:xfrm>
      </p:grpSpPr>
      <p:sp>
        <p:nvSpPr>
          <p:cNvPr id="644" name="Shape 6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5" name="Shape 645"/>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b="1" lang="en"/>
              <a:t>CONTEXT MATTERS</a:t>
            </a:r>
          </a:p>
          <a:p>
            <a:pPr indent="-228600" lvl="0" marL="457200" rtl="0">
              <a:spcBef>
                <a:spcPts val="0"/>
              </a:spcBef>
            </a:pPr>
            <a:r>
              <a:rPr lang="en"/>
              <a:t>Scott F. Johnson, assistant professor of classics and letters at the University of Oklahoma tweeted a screenshot of an email he received from Adnan Akil (product director from Academia.edu)</a:t>
            </a:r>
          </a:p>
          <a:p>
            <a:pPr indent="-228600" lvl="0" marL="457200" rtl="0">
              <a:spcBef>
                <a:spcPts val="0"/>
              </a:spcBef>
            </a:pPr>
            <a:r>
              <a:rPr lang="en"/>
              <a:t>Academia.edu runs an editor program open to users with doctorates or professorships in specific fields and experience with publishing and peer review.</a:t>
            </a:r>
          </a:p>
          <a:p>
            <a:pPr indent="-228600" lvl="1" marL="914400" rtl="0">
              <a:spcBef>
                <a:spcPts val="0"/>
              </a:spcBef>
            </a:pPr>
            <a:r>
              <a:rPr lang="en"/>
              <a:t>Users who are given editor status gain access to a "Recommend" button, which they can use to promote research.</a:t>
            </a:r>
          </a:p>
          <a:p>
            <a:pPr indent="-228600" lvl="0" marL="457200" rtl="0">
              <a:spcBef>
                <a:spcPts val="0"/>
              </a:spcBef>
            </a:pPr>
            <a:r>
              <a:rPr lang="en"/>
              <a:t>Academia.edu has since dismissed the idea as one of many the website is debating, but the brief controversy has raised awareness among many academics about the economics of scholarly publishing. Some have called for colleges to build an open-access alternative to the website.</a:t>
            </a:r>
          </a:p>
          <a:p>
            <a:pPr indent="-228600" lvl="1" marL="914400" rtl="0">
              <a:spcBef>
                <a:spcPts val="0"/>
              </a:spcBef>
            </a:pPr>
            <a:r>
              <a:rPr lang="en"/>
              <a:t>He compared it to the gold open-access publishing model, where authors (or their institutions) assume the cost of funding scholarly publishing by paying an article processing charge.</a:t>
            </a:r>
          </a:p>
          <a:p>
            <a:pPr indent="-228600" lvl="1" marL="914400" rtl="0">
              <a:spcBef>
                <a:spcPts val="0"/>
              </a:spcBef>
            </a:pPr>
            <a:r>
              <a:rPr lang="en"/>
              <a:t>in short Academia.edu suggests the “pay-for-recommendation-consideration” is comparable for a </a:t>
            </a:r>
          </a:p>
          <a:p>
            <a:pPr indent="-228600" lvl="1" marL="914400" rtl="0">
              <a:spcBef>
                <a:spcPts val="0"/>
              </a:spcBef>
            </a:pPr>
            <a:r>
              <a:rPr lang="en"/>
              <a:t>Academia.edu users seem to believe their participation in the social networking site is more </a:t>
            </a:r>
          </a:p>
          <a:p>
            <a:pPr indent="-228600" lvl="2" marL="1371600" rtl="0">
              <a:spcBef>
                <a:spcPts val="0"/>
              </a:spcBef>
            </a:pPr>
            <a:r>
              <a:rPr lang="en"/>
              <a:t> </a:t>
            </a:r>
            <a:r>
              <a:rPr lang="en">
                <a:solidFill>
                  <a:schemeClr val="dk1"/>
                </a:solidFill>
              </a:rPr>
              <a:t>“pay-for-recommendation-consideration” runs counter to their understanding of social networks, open access, etc.</a:t>
            </a:r>
          </a:p>
          <a:p>
            <a:pPr indent="-228600" lvl="2" marL="1371600" rtl="0">
              <a:spcBef>
                <a:spcPts val="0"/>
              </a:spcBef>
              <a:buClr>
                <a:schemeClr val="dk1"/>
              </a:buClr>
            </a:pPr>
            <a:r>
              <a:rPr lang="en">
                <a:solidFill>
                  <a:schemeClr val="dk1"/>
                </a:solidFill>
              </a:rPr>
              <a:t>Many academics state that paying for recommendations would force them to choose between promoting their research and maintaining their integrity</a:t>
            </a:r>
          </a:p>
          <a:p>
            <a:pPr indent="-228600" lvl="2" marL="1371600" rtl="0">
              <a:spcBef>
                <a:spcPts val="0"/>
              </a:spcBef>
              <a:buClr>
                <a:schemeClr val="dk1"/>
              </a:buClr>
            </a:pPr>
            <a:r>
              <a:rPr b="1" lang="en">
                <a:solidFill>
                  <a:schemeClr val="dk1"/>
                </a:solidFill>
              </a:rPr>
              <a:t>trade-offs</a:t>
            </a:r>
          </a:p>
          <a:p>
            <a:pPr indent="-228600" lvl="3" marL="1828800" rtl="0">
              <a:spcBef>
                <a:spcPts val="0"/>
              </a:spcBef>
              <a:buClr>
                <a:schemeClr val="dk1"/>
              </a:buClr>
            </a:pPr>
            <a:r>
              <a:rPr b="1" lang="en">
                <a:solidFill>
                  <a:schemeClr val="dk1"/>
                </a:solidFill>
              </a:rPr>
              <a:t>wider visibility</a:t>
            </a:r>
          </a:p>
          <a:p>
            <a:pPr indent="-228600" lvl="3" marL="1828800" rtl="0">
              <a:spcBef>
                <a:spcPts val="0"/>
              </a:spcBef>
              <a:buClr>
                <a:schemeClr val="dk1"/>
              </a:buClr>
            </a:pPr>
            <a:r>
              <a:rPr b="1" lang="en">
                <a:solidFill>
                  <a:schemeClr val="dk1"/>
                </a:solidFill>
              </a:rPr>
              <a:t>greater discoverability</a:t>
            </a:r>
          </a:p>
          <a:p>
            <a:pPr indent="-228600" lvl="3" marL="1828800" rtl="0">
              <a:spcBef>
                <a:spcPts val="0"/>
              </a:spcBef>
              <a:buClr>
                <a:schemeClr val="dk1"/>
              </a:buClr>
            </a:pPr>
            <a:r>
              <a:rPr b="1" lang="en">
                <a:solidFill>
                  <a:schemeClr val="dk1"/>
                </a:solidFill>
              </a:rPr>
              <a:t>stronger authority</a:t>
            </a:r>
          </a:p>
          <a:p>
            <a:pPr indent="-228600" lvl="3" marL="1828800" rtl="0">
              <a:spcBef>
                <a:spcPts val="0"/>
              </a:spcBef>
              <a:buClr>
                <a:schemeClr val="dk1"/>
              </a:buClr>
            </a:pPr>
            <a:r>
              <a:rPr b="1" lang="en">
                <a:solidFill>
                  <a:schemeClr val="dk1"/>
                </a:solidFill>
              </a:rPr>
              <a:t>“pay-for-recommendation-consideration”</a:t>
            </a:r>
          </a:p>
          <a:p>
            <a:pPr indent="-228600" lvl="3" marL="1828800" rtl="0">
              <a:spcBef>
                <a:spcPts val="0"/>
              </a:spcBef>
              <a:buClr>
                <a:schemeClr val="dk1"/>
              </a:buClr>
            </a:pPr>
            <a:r>
              <a:rPr b="1" lang="en">
                <a:solidFill>
                  <a:schemeClr val="dk1"/>
                </a:solidFill>
              </a:rPr>
              <a:t>“publishers” vs. authors</a:t>
            </a:r>
          </a:p>
          <a:p>
            <a:pPr indent="-228600" lvl="3" marL="1828800" rtl="0">
              <a:spcBef>
                <a:spcPts val="0"/>
              </a:spcBef>
              <a:buClr>
                <a:schemeClr val="dk1"/>
              </a:buClr>
            </a:pPr>
            <a:r>
              <a:rPr b="1" lang="en">
                <a:solidFill>
                  <a:schemeClr val="dk1"/>
                </a:solidFill>
              </a:rPr>
              <a:t>programmers vs. users</a:t>
            </a:r>
          </a:p>
          <a:p>
            <a:pPr indent="-228600" lvl="0" marL="457200" rtl="0">
              <a:spcBef>
                <a:spcPts val="0"/>
              </a:spcBef>
              <a:buClr>
                <a:schemeClr val="dk1"/>
              </a:buClr>
            </a:pPr>
            <a:r>
              <a:rPr lang="en">
                <a:solidFill>
                  <a:schemeClr val="dk1"/>
                </a:solidFill>
              </a:rPr>
              <a:t>Academia.edu is motivating academics to upload profile data and publications</a:t>
            </a:r>
          </a:p>
          <a:p>
            <a:pPr indent="-228600" lvl="1" marL="914400" rtl="0">
              <a:spcBef>
                <a:spcPts val="0"/>
              </a:spcBef>
              <a:buClr>
                <a:schemeClr val="dk1"/>
              </a:buClr>
            </a:pPr>
            <a:r>
              <a:rPr lang="en">
                <a:solidFill>
                  <a:schemeClr val="dk1"/>
                </a:solidFill>
              </a:rPr>
              <a:t>What happens to that information once it’s there?</a:t>
            </a:r>
          </a:p>
          <a:p>
            <a:pPr indent="-228600" lvl="2" marL="1371600" rtl="0">
              <a:spcBef>
                <a:spcPts val="0"/>
              </a:spcBef>
              <a:buClr>
                <a:schemeClr val="dk1"/>
              </a:buClr>
            </a:pPr>
            <a:r>
              <a:rPr lang="en">
                <a:solidFill>
                  <a:schemeClr val="dk1"/>
                </a:solidFill>
              </a:rPr>
              <a:t>Looking at terms of service, no other uses can be made of what you’ve put there – it’s up to Academia.edu to decide what you can and can’t do with the information you’ve given them, and they’re not likely to make it easy for alternative methods of access (why would they?).</a:t>
            </a:r>
          </a:p>
          <a:p>
            <a:pPr indent="-228600" lvl="2" marL="1371600" rtl="0">
              <a:spcBef>
                <a:spcPts val="0"/>
              </a:spcBef>
              <a:buClr>
                <a:schemeClr val="dk1"/>
              </a:buClr>
            </a:pPr>
            <a:r>
              <a:rPr lang="en">
                <a:solidFill>
                  <a:schemeClr val="dk1"/>
                </a:solidFill>
              </a:rPr>
              <a:t>There doesn’t appear to be a public API, and you need to be logged in to do most of the useful things on the site (even as a casual reader).</a:t>
            </a:r>
          </a:p>
          <a:p>
            <a:pPr indent="-228600" lvl="0" marL="457200" rtl="0">
              <a:spcBef>
                <a:spcPts val="0"/>
              </a:spcBef>
              <a:buClr>
                <a:schemeClr val="dk1"/>
              </a:buClr>
            </a:pPr>
            <a:r>
              <a:rPr lang="en">
                <a:solidFill>
                  <a:schemeClr val="dk1"/>
                </a:solidFill>
              </a:rPr>
              <a:t>Is Academia.edu an unethical company?</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2" name="Shape 652"/>
        <p:cNvGrpSpPr/>
        <p:nvPr/>
      </p:nvGrpSpPr>
      <p:grpSpPr>
        <a:xfrm>
          <a:off x="0" y="0"/>
          <a:ext cx="0" cy="0"/>
          <a:chOff x="0" y="0"/>
          <a:chExt cx="0" cy="0"/>
        </a:xfrm>
      </p:grpSpPr>
      <p:sp>
        <p:nvSpPr>
          <p:cNvPr id="653" name="Shape 6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4" name="Shape 6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lang="en"/>
              <a:t>Not new questions.</a:t>
            </a:r>
          </a:p>
          <a:p>
            <a:pPr lvl="0" rtl="0">
              <a:spcBef>
                <a:spcPts val="0"/>
              </a:spcBef>
              <a:buClr>
                <a:schemeClr val="dk1"/>
              </a:buClr>
              <a:buSzPct val="100000"/>
              <a:buFont typeface="Arial"/>
              <a:buNone/>
            </a:pPr>
            <a:r>
              <a:t/>
            </a:r>
            <a:endParaRPr/>
          </a:p>
          <a:p>
            <a:pPr lvl="0" rtl="0">
              <a:spcBef>
                <a:spcPts val="0"/>
              </a:spcBef>
              <a:buClr>
                <a:schemeClr val="dk1"/>
              </a:buClr>
              <a:buSzPct val="100000"/>
              <a:buFont typeface="Arial"/>
              <a:buNone/>
            </a:pPr>
            <a:r>
              <a:rPr lang="en"/>
              <a:t>Answering is not the end goal.</a:t>
            </a:r>
          </a:p>
          <a:p>
            <a:pPr lvl="0" rtl="0">
              <a:spcBef>
                <a:spcPts val="0"/>
              </a:spcBef>
              <a:buClr>
                <a:schemeClr val="dk1"/>
              </a:buClr>
              <a:buSzPct val="100000"/>
              <a:buFont typeface="Arial"/>
              <a:buNone/>
            </a:pPr>
            <a:r>
              <a:t/>
            </a:r>
            <a:endParaRPr/>
          </a:p>
          <a:p>
            <a:pPr lvl="0" rtl="0">
              <a:spcBef>
                <a:spcPts val="0"/>
              </a:spcBef>
              <a:buNone/>
            </a:pPr>
            <a:r>
              <a:rPr lang="en"/>
              <a:t>Rather sitting with questions and considering implications in digital endeavors</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9" name="Shape 659"/>
        <p:cNvGrpSpPr/>
        <p:nvPr/>
      </p:nvGrpSpPr>
      <p:grpSpPr>
        <a:xfrm>
          <a:off x="0" y="0"/>
          <a:ext cx="0" cy="0"/>
          <a:chOff x="0" y="0"/>
          <a:chExt cx="0" cy="0"/>
        </a:xfrm>
      </p:grpSpPr>
      <p:sp>
        <p:nvSpPr>
          <p:cNvPr id="660" name="Shape 6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1" name="Shape 6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lang="en"/>
              <a:t>Not new questions.</a:t>
            </a:r>
          </a:p>
          <a:p>
            <a:pPr lvl="0" rtl="0">
              <a:spcBef>
                <a:spcPts val="0"/>
              </a:spcBef>
              <a:buClr>
                <a:schemeClr val="dk1"/>
              </a:buClr>
              <a:buSzPct val="100000"/>
              <a:buFont typeface="Arial"/>
              <a:buNone/>
            </a:pPr>
            <a:r>
              <a:t/>
            </a:r>
            <a:endParaRPr/>
          </a:p>
          <a:p>
            <a:pPr lvl="0" rtl="0">
              <a:spcBef>
                <a:spcPts val="0"/>
              </a:spcBef>
              <a:buClr>
                <a:schemeClr val="dk1"/>
              </a:buClr>
              <a:buSzPct val="100000"/>
              <a:buFont typeface="Arial"/>
              <a:buNone/>
            </a:pPr>
            <a:r>
              <a:rPr lang="en"/>
              <a:t>Answering is not the end goal.</a:t>
            </a:r>
          </a:p>
          <a:p>
            <a:pPr lvl="0" rtl="0">
              <a:spcBef>
                <a:spcPts val="0"/>
              </a:spcBef>
              <a:buClr>
                <a:schemeClr val="dk1"/>
              </a:buClr>
              <a:buSzPct val="100000"/>
              <a:buFont typeface="Arial"/>
              <a:buNone/>
            </a:pPr>
            <a:r>
              <a:t/>
            </a:r>
            <a:endParaRPr/>
          </a:p>
          <a:p>
            <a:pPr lvl="0" rtl="0">
              <a:spcBef>
                <a:spcPts val="0"/>
              </a:spcBef>
              <a:buNone/>
            </a:pPr>
            <a:r>
              <a:rPr lang="en"/>
              <a:t>Rather sitting with questions and considering implications in digital endeavors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4" name="Shape 664"/>
        <p:cNvGrpSpPr/>
        <p:nvPr/>
      </p:nvGrpSpPr>
      <p:grpSpPr>
        <a:xfrm>
          <a:off x="0" y="0"/>
          <a:ext cx="0" cy="0"/>
          <a:chOff x="0" y="0"/>
          <a:chExt cx="0" cy="0"/>
        </a:xfrm>
      </p:grpSpPr>
      <p:sp>
        <p:nvSpPr>
          <p:cNvPr id="665" name="Shape 6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6" name="Shape 666"/>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means and ends</a:t>
            </a:r>
          </a:p>
          <a:p>
            <a:pPr indent="-228600" lvl="1" marL="914400" rtl="0">
              <a:spcBef>
                <a:spcPts val="0"/>
              </a:spcBef>
            </a:pPr>
            <a:r>
              <a:rPr lang="en"/>
              <a:t>where are you heading?</a:t>
            </a:r>
          </a:p>
          <a:p>
            <a:pPr indent="-228600" lvl="1" marL="914400" rtl="0">
              <a:spcBef>
                <a:spcPts val="0"/>
              </a:spcBef>
            </a:pPr>
            <a:r>
              <a:rPr lang="en"/>
              <a:t>why are you heading there?</a:t>
            </a:r>
          </a:p>
          <a:p>
            <a:pPr indent="-228600" lvl="1" marL="914400" rtl="0">
              <a:spcBef>
                <a:spcPts val="0"/>
              </a:spcBef>
            </a:pPr>
            <a:r>
              <a:rPr lang="en"/>
              <a:t>how are you getting there?</a:t>
            </a:r>
          </a:p>
          <a:p>
            <a:pPr indent="-228600" lvl="1" marL="914400" rtl="0">
              <a:spcBef>
                <a:spcPts val="0"/>
              </a:spcBef>
            </a:pPr>
            <a:r>
              <a:rPr lang="en"/>
              <a:t>what is motivating you?</a:t>
            </a:r>
          </a:p>
          <a:p>
            <a:pPr indent="-228600" lvl="1" marL="914400" rtl="0">
              <a:spcBef>
                <a:spcPts val="0"/>
              </a:spcBef>
            </a:pPr>
            <a:r>
              <a:rPr lang="en"/>
              <a:t>who is harmed? who benefits?</a:t>
            </a:r>
          </a:p>
          <a:p>
            <a:pPr indent="0" lvl="0" marL="457200" rtl="0">
              <a:spcBef>
                <a:spcPts val="0"/>
              </a:spcBef>
              <a:buNone/>
            </a:pPr>
            <a:r>
              <a:t/>
            </a:r>
            <a:endParaRPr/>
          </a:p>
          <a:p>
            <a:pPr lvl="0" rtl="0">
              <a:spcBef>
                <a:spcPts val="0"/>
              </a:spcBef>
              <a:buNone/>
            </a:pPr>
            <a:r>
              <a:rPr lang="en"/>
              <a:t>Not new questions.</a:t>
            </a:r>
          </a:p>
          <a:p>
            <a:pPr lvl="0" rtl="0">
              <a:spcBef>
                <a:spcPts val="0"/>
              </a:spcBef>
              <a:buNone/>
            </a:pPr>
            <a:r>
              <a:t/>
            </a:r>
            <a:endParaRPr/>
          </a:p>
          <a:p>
            <a:pPr lvl="0" rtl="0">
              <a:spcBef>
                <a:spcPts val="0"/>
              </a:spcBef>
              <a:buNone/>
            </a:pPr>
            <a:r>
              <a:rPr lang="en"/>
              <a:t>Answering is not the end goal.</a:t>
            </a:r>
          </a:p>
          <a:p>
            <a:pPr lvl="0" rtl="0">
              <a:spcBef>
                <a:spcPts val="0"/>
              </a:spcBef>
              <a:buNone/>
            </a:pPr>
            <a:r>
              <a:t/>
            </a:r>
            <a:endParaRPr/>
          </a:p>
          <a:p>
            <a:pPr lvl="0" rtl="0">
              <a:spcBef>
                <a:spcPts val="0"/>
              </a:spcBef>
              <a:buNone/>
            </a:pPr>
            <a:r>
              <a:rPr lang="en"/>
              <a:t>Rather sitting with questions and considering implications in digital endeavors</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2" name="Shape 672"/>
        <p:cNvGrpSpPr/>
        <p:nvPr/>
      </p:nvGrpSpPr>
      <p:grpSpPr>
        <a:xfrm>
          <a:off x="0" y="0"/>
          <a:ext cx="0" cy="0"/>
          <a:chOff x="0" y="0"/>
          <a:chExt cx="0" cy="0"/>
        </a:xfrm>
      </p:grpSpPr>
      <p:sp>
        <p:nvSpPr>
          <p:cNvPr id="673" name="Shape 6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4" name="Shape 6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8" name="Shape 678"/>
        <p:cNvGrpSpPr/>
        <p:nvPr/>
      </p:nvGrpSpPr>
      <p:grpSpPr>
        <a:xfrm>
          <a:off x="0" y="0"/>
          <a:ext cx="0" cy="0"/>
          <a:chOff x="0" y="0"/>
          <a:chExt cx="0" cy="0"/>
        </a:xfrm>
      </p:grpSpPr>
      <p:sp>
        <p:nvSpPr>
          <p:cNvPr id="679" name="Shape 6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0" name="Shape 6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6" name="Shape 686"/>
        <p:cNvGrpSpPr/>
        <p:nvPr/>
      </p:nvGrpSpPr>
      <p:grpSpPr>
        <a:xfrm>
          <a:off x="0" y="0"/>
          <a:ext cx="0" cy="0"/>
          <a:chOff x="0" y="0"/>
          <a:chExt cx="0" cy="0"/>
        </a:xfrm>
      </p:grpSpPr>
      <p:sp>
        <p:nvSpPr>
          <p:cNvPr id="687" name="Shape 6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8" name="Shape 6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0" name="Shape 1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in the case of big data, lots of numbers can look like lots of answers</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3" name="Shape 693"/>
        <p:cNvGrpSpPr/>
        <p:nvPr/>
      </p:nvGrpSpPr>
      <p:grpSpPr>
        <a:xfrm>
          <a:off x="0" y="0"/>
          <a:ext cx="0" cy="0"/>
          <a:chOff x="0" y="0"/>
          <a:chExt cx="0" cy="0"/>
        </a:xfrm>
      </p:grpSpPr>
      <p:sp>
        <p:nvSpPr>
          <p:cNvPr id="694" name="Shape 6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5" name="Shape 6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0" name="Shape 700"/>
        <p:cNvGrpSpPr/>
        <p:nvPr/>
      </p:nvGrpSpPr>
      <p:grpSpPr>
        <a:xfrm>
          <a:off x="0" y="0"/>
          <a:ext cx="0" cy="0"/>
          <a:chOff x="0" y="0"/>
          <a:chExt cx="0" cy="0"/>
        </a:xfrm>
      </p:grpSpPr>
      <p:sp>
        <p:nvSpPr>
          <p:cNvPr id="701" name="Shape 7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2" name="Shape 7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7" name="Shape 707"/>
        <p:cNvGrpSpPr/>
        <p:nvPr/>
      </p:nvGrpSpPr>
      <p:grpSpPr>
        <a:xfrm>
          <a:off x="0" y="0"/>
          <a:ext cx="0" cy="0"/>
          <a:chOff x="0" y="0"/>
          <a:chExt cx="0" cy="0"/>
        </a:xfrm>
      </p:grpSpPr>
      <p:sp>
        <p:nvSpPr>
          <p:cNvPr id="708" name="Shape 7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9" name="Shape 709"/>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buClr>
                <a:schemeClr val="dk1"/>
              </a:buClr>
            </a:pPr>
            <a:r>
              <a:rPr lang="en">
                <a:solidFill>
                  <a:schemeClr val="dk1"/>
                </a:solidFill>
              </a:rPr>
              <a:t>Asking ethics questions is a start, not an end in itself.</a:t>
            </a:r>
          </a:p>
          <a:p>
            <a:pPr indent="-228600" lvl="0" marL="457200" rtl="0">
              <a:spcBef>
                <a:spcPts val="0"/>
              </a:spcBef>
              <a:buClr>
                <a:schemeClr val="dk1"/>
              </a:buClr>
            </a:pPr>
            <a:r>
              <a:rPr lang="en">
                <a:solidFill>
                  <a:schemeClr val="dk1"/>
                </a:solidFill>
              </a:rPr>
              <a:t>"what do we do with the question of ethics in data research or software development?" </a:t>
            </a:r>
          </a:p>
          <a:p>
            <a:pPr indent="-228600" lvl="0" marL="457200" rtl="0">
              <a:spcBef>
                <a:spcPts val="0"/>
              </a:spcBef>
              <a:buClr>
                <a:schemeClr val="dk1"/>
              </a:buClr>
            </a:pPr>
            <a:r>
              <a:rPr lang="en">
                <a:solidFill>
                  <a:schemeClr val="dk1"/>
                </a:solidFill>
              </a:rPr>
              <a:t>These considerations provide a framework for evaluating/considering ethics.</a:t>
            </a:r>
          </a:p>
          <a:p>
            <a:pPr indent="-228600" lvl="0" marL="457200" rtl="0">
              <a:spcBef>
                <a:spcPts val="0"/>
              </a:spcBef>
              <a:buClr>
                <a:schemeClr val="dk1"/>
              </a:buClr>
            </a:pPr>
            <a:r>
              <a:rPr lang="en">
                <a:solidFill>
                  <a:schemeClr val="dk1"/>
                </a:solidFill>
              </a:rPr>
              <a:t>Applying an ethical framework into design, development, etc. has the potential to change how, why, and to what ends products/software/etc. are created</a:t>
            </a:r>
          </a:p>
          <a:p>
            <a:pPr indent="-228600" lvl="1" marL="914400" rtl="0">
              <a:spcBef>
                <a:spcPts val="0"/>
              </a:spcBef>
              <a:buClr>
                <a:schemeClr val="dk1"/>
              </a:buClr>
            </a:pPr>
            <a:r>
              <a:rPr lang="en">
                <a:solidFill>
                  <a:schemeClr val="dk1"/>
                </a:solidFill>
              </a:rPr>
              <a:t>For example: user testing to confirm attitudes, privacy statements and explanations of how the algorithm works (transparency), development that ends when privacy is threatened; analytical work that ends when exploitation becomes apparent (mechanical turk example), etc. </a:t>
            </a:r>
          </a:p>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0" name="Shape 14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 name="Shape 72"/>
        <p:cNvGrpSpPr/>
        <p:nvPr/>
      </p:nvGrpSpPr>
      <p:grpSpPr>
        <a:xfrm>
          <a:off x="0" y="0"/>
          <a:ext cx="0" cy="0"/>
          <a:chOff x="0" y="0"/>
          <a:chExt cx="0" cy="0"/>
        </a:xfrm>
      </p:grpSpPr>
      <p:sp>
        <p:nvSpPr>
          <p:cNvPr id="73" name="Shape 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4" name="Shape 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5" name="Shape 17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4" name="Shape 2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Tensions of data-driven research</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9" name="Shape 2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0" name="Shape 230"/>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5" name="Shape 235"/>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1" name="Shape 241"/>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6" name="Shape 246"/>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1" name="Shape 251"/>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6" name="Shape 256"/>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1" name="Shape 261"/>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6" name="Shape 266"/>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 name="Shape 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1" name="Shape 271"/>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4" name="Shape 274"/>
        <p:cNvGrpSpPr/>
        <p:nvPr/>
      </p:nvGrpSpPr>
      <p:grpSpPr>
        <a:xfrm>
          <a:off x="0" y="0"/>
          <a:ext cx="0" cy="0"/>
          <a:chOff x="0" y="0"/>
          <a:chExt cx="0" cy="0"/>
        </a:xfrm>
      </p:grpSpPr>
      <p:sp>
        <p:nvSpPr>
          <p:cNvPr id="275" name="Shape 275"/>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6" name="Shape 276"/>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9" name="Shape 279"/>
        <p:cNvGrpSpPr/>
        <p:nvPr/>
      </p:nvGrpSpPr>
      <p:grpSpPr>
        <a:xfrm>
          <a:off x="0" y="0"/>
          <a:ext cx="0" cy="0"/>
          <a:chOff x="0" y="0"/>
          <a:chExt cx="0" cy="0"/>
        </a:xfrm>
      </p:grpSpPr>
      <p:sp>
        <p:nvSpPr>
          <p:cNvPr id="280" name="Shape 280"/>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1" name="Shape 281"/>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6" name="Shape 286"/>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1" name="Shape 291"/>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6" name="Shape 296"/>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1" name="Shape 301"/>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6" name="Shape 306"/>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1" name="Shape 311"/>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4" name="Shape 314"/>
        <p:cNvGrpSpPr/>
        <p:nvPr/>
      </p:nvGrpSpPr>
      <p:grpSpPr>
        <a:xfrm>
          <a:off x="0" y="0"/>
          <a:ext cx="0" cy="0"/>
          <a:chOff x="0" y="0"/>
          <a:chExt cx="0" cy="0"/>
        </a:xfrm>
      </p:grpSpPr>
      <p:sp>
        <p:nvSpPr>
          <p:cNvPr id="315" name="Shape 315"/>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6" name="Shape 316"/>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9" name="Shape 319"/>
        <p:cNvGrpSpPr/>
        <p:nvPr/>
      </p:nvGrpSpPr>
      <p:grpSpPr>
        <a:xfrm>
          <a:off x="0" y="0"/>
          <a:ext cx="0" cy="0"/>
          <a:chOff x="0" y="0"/>
          <a:chExt cx="0" cy="0"/>
        </a:xfrm>
      </p:grpSpPr>
      <p:sp>
        <p:nvSpPr>
          <p:cNvPr id="320" name="Shape 320"/>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1" name="Shape 321"/>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4" name="Shape 324"/>
        <p:cNvGrpSpPr/>
        <p:nvPr/>
      </p:nvGrpSpPr>
      <p:grpSpPr>
        <a:xfrm>
          <a:off x="0" y="0"/>
          <a:ext cx="0" cy="0"/>
          <a:chOff x="0" y="0"/>
          <a:chExt cx="0" cy="0"/>
        </a:xfrm>
      </p:grpSpPr>
      <p:sp>
        <p:nvSpPr>
          <p:cNvPr id="325" name="Shape 325"/>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6" name="Shape 326"/>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31" name="Shape 331"/>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36" name="Shape 336"/>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42" name="Shape 342"/>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47" name="Shape 347"/>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2" name="Shape 352"/>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7" name="Shape 357"/>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1" name="Shape 361"/>
        <p:cNvGrpSpPr/>
        <p:nvPr/>
      </p:nvGrpSpPr>
      <p:grpSpPr>
        <a:xfrm>
          <a:off x="0" y="0"/>
          <a:ext cx="0" cy="0"/>
          <a:chOff x="0" y="0"/>
          <a:chExt cx="0" cy="0"/>
        </a:xfrm>
      </p:grpSpPr>
      <p:sp>
        <p:nvSpPr>
          <p:cNvPr id="362" name="Shape 362"/>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63" name="Shape 363"/>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6" name="Shape 366"/>
        <p:cNvGrpSpPr/>
        <p:nvPr/>
      </p:nvGrpSpPr>
      <p:grpSpPr>
        <a:xfrm>
          <a:off x="0" y="0"/>
          <a:ext cx="0" cy="0"/>
          <a:chOff x="0" y="0"/>
          <a:chExt cx="0" cy="0"/>
        </a:xfrm>
      </p:grpSpPr>
      <p:sp>
        <p:nvSpPr>
          <p:cNvPr id="367" name="Shape 367"/>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68" name="Shape 368"/>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 name="Shape 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73" name="Shape 373"/>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7" name="Shape 377"/>
        <p:cNvGrpSpPr/>
        <p:nvPr/>
      </p:nvGrpSpPr>
      <p:grpSpPr>
        <a:xfrm>
          <a:off x="0" y="0"/>
          <a:ext cx="0" cy="0"/>
          <a:chOff x="0" y="0"/>
          <a:chExt cx="0" cy="0"/>
        </a:xfrm>
      </p:grpSpPr>
      <p:sp>
        <p:nvSpPr>
          <p:cNvPr id="378" name="Shape 378"/>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79" name="Shape 379"/>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5" name="Shape 385"/>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0" name="Shape 390"/>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3" name="Shape 393"/>
        <p:cNvGrpSpPr/>
        <p:nvPr/>
      </p:nvGrpSpPr>
      <p:grpSpPr>
        <a:xfrm>
          <a:off x="0" y="0"/>
          <a:ext cx="0" cy="0"/>
          <a:chOff x="0" y="0"/>
          <a:chExt cx="0" cy="0"/>
        </a:xfrm>
      </p:grpSpPr>
      <p:sp>
        <p:nvSpPr>
          <p:cNvPr id="394" name="Shape 394"/>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5" name="Shape 395"/>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00" name="Shape 400"/>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05" name="Shape 405"/>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1" name="Shape 411"/>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7" name="Shape 417"/>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1" name="Shape 421"/>
        <p:cNvGrpSpPr/>
        <p:nvPr/>
      </p:nvGrpSpPr>
      <p:grpSpPr>
        <a:xfrm>
          <a:off x="0" y="0"/>
          <a:ext cx="0" cy="0"/>
          <a:chOff x="0" y="0"/>
          <a:chExt cx="0" cy="0"/>
        </a:xfrm>
      </p:grpSpPr>
      <p:sp>
        <p:nvSpPr>
          <p:cNvPr id="422" name="Shape 422"/>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23" name="Shape 423"/>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Gamergate: conversation around sexism in videogame culture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7" name="Shape 427"/>
        <p:cNvGrpSpPr/>
        <p:nvPr/>
      </p:nvGrpSpPr>
      <p:grpSpPr>
        <a:xfrm>
          <a:off x="0" y="0"/>
          <a:ext cx="0" cy="0"/>
          <a:chOff x="0" y="0"/>
          <a:chExt cx="0" cy="0"/>
        </a:xfrm>
      </p:grpSpPr>
      <p:sp>
        <p:nvSpPr>
          <p:cNvPr id="428" name="Shape 428"/>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29" name="Shape 429"/>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3" name="Shape 433"/>
        <p:cNvGrpSpPr/>
        <p:nvPr/>
      </p:nvGrpSpPr>
      <p:grpSpPr>
        <a:xfrm>
          <a:off x="0" y="0"/>
          <a:ext cx="0" cy="0"/>
          <a:chOff x="0" y="0"/>
          <a:chExt cx="0" cy="0"/>
        </a:xfrm>
      </p:grpSpPr>
      <p:sp>
        <p:nvSpPr>
          <p:cNvPr id="434" name="Shape 434"/>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35" name="Shape 435"/>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9" name="Shape 439"/>
        <p:cNvGrpSpPr/>
        <p:nvPr/>
      </p:nvGrpSpPr>
      <p:grpSpPr>
        <a:xfrm>
          <a:off x="0" y="0"/>
          <a:ext cx="0" cy="0"/>
          <a:chOff x="0" y="0"/>
          <a:chExt cx="0" cy="0"/>
        </a:xfrm>
      </p:grpSpPr>
      <p:sp>
        <p:nvSpPr>
          <p:cNvPr id="440" name="Shape 440"/>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41" name="Shape 441"/>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5" name="Shape 445"/>
        <p:cNvGrpSpPr/>
        <p:nvPr/>
      </p:nvGrpSpPr>
      <p:grpSpPr>
        <a:xfrm>
          <a:off x="0" y="0"/>
          <a:ext cx="0" cy="0"/>
          <a:chOff x="0" y="0"/>
          <a:chExt cx="0" cy="0"/>
        </a:xfrm>
      </p:grpSpPr>
      <p:sp>
        <p:nvSpPr>
          <p:cNvPr id="446" name="Shape 446"/>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47" name="Shape 447"/>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53" name="Shape 453"/>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6" name="Shape 456"/>
        <p:cNvGrpSpPr/>
        <p:nvPr/>
      </p:nvGrpSpPr>
      <p:grpSpPr>
        <a:xfrm>
          <a:off x="0" y="0"/>
          <a:ext cx="0" cy="0"/>
          <a:chOff x="0" y="0"/>
          <a:chExt cx="0" cy="0"/>
        </a:xfrm>
      </p:grpSpPr>
      <p:sp>
        <p:nvSpPr>
          <p:cNvPr id="457" name="Shape 457"/>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58" name="Shape 458"/>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1" name="Shape 461"/>
        <p:cNvGrpSpPr/>
        <p:nvPr/>
      </p:nvGrpSpPr>
      <p:grpSpPr>
        <a:xfrm>
          <a:off x="0" y="0"/>
          <a:ext cx="0" cy="0"/>
          <a:chOff x="0" y="0"/>
          <a:chExt cx="0" cy="0"/>
        </a:xfrm>
      </p:grpSpPr>
      <p:sp>
        <p:nvSpPr>
          <p:cNvPr id="462" name="Shape 462"/>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63" name="Shape 463"/>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6" name="Shape 466"/>
        <p:cNvGrpSpPr/>
        <p:nvPr/>
      </p:nvGrpSpPr>
      <p:grpSpPr>
        <a:xfrm>
          <a:off x="0" y="0"/>
          <a:ext cx="0" cy="0"/>
          <a:chOff x="0" y="0"/>
          <a:chExt cx="0" cy="0"/>
        </a:xfrm>
      </p:grpSpPr>
      <p:sp>
        <p:nvSpPr>
          <p:cNvPr id="467" name="Shape 467"/>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68" name="Shape 468"/>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SzPct val="25000"/>
              <a:buFont typeface="Arial"/>
              <a:buNone/>
            </a:pPr>
            <a:r>
              <a:rPr lang="en" sz="1300">
                <a:solidFill>
                  <a:schemeClr val="dk1"/>
                </a:solidFill>
              </a:rPr>
              <a:t>Speech act of a search has a fingerprint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1" name="Shape 471"/>
        <p:cNvGrpSpPr/>
        <p:nvPr/>
      </p:nvGrpSpPr>
      <p:grpSpPr>
        <a:xfrm>
          <a:off x="0" y="0"/>
          <a:ext cx="0" cy="0"/>
          <a:chOff x="0" y="0"/>
          <a:chExt cx="0" cy="0"/>
        </a:xfrm>
      </p:grpSpPr>
      <p:sp>
        <p:nvSpPr>
          <p:cNvPr id="472" name="Shape 472"/>
          <p:cNvSpPr/>
          <p:nvPr>
            <p:ph idx="2" type="sldImg"/>
          </p:nvPr>
        </p:nvSpPr>
        <p:spPr>
          <a:xfrm>
            <a:off x="381014" y="685800"/>
            <a:ext cx="609588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73" name="Shape 473"/>
          <p:cNvSpPr txBox="1"/>
          <p:nvPr>
            <p:ph idx="1" type="body"/>
          </p:nvPr>
        </p:nvSpPr>
        <p:spPr>
          <a:xfrm>
            <a:off x="685800" y="4343400"/>
            <a:ext cx="5486400"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SzPct val="25000"/>
              <a:buFont typeface="Arial"/>
              <a:buNone/>
            </a:pPr>
            <a:r>
              <a:rPr lang="en" sz="1300">
                <a:solidFill>
                  <a:schemeClr val="dk1"/>
                </a:solidFill>
              </a:rPr>
              <a:t>Speech act of a search has a fingerprint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6" name="Shape 476"/>
        <p:cNvGrpSpPr/>
        <p:nvPr/>
      </p:nvGrpSpPr>
      <p:grpSpPr>
        <a:xfrm>
          <a:off x="0" y="0"/>
          <a:ext cx="0" cy="0"/>
          <a:chOff x="0" y="0"/>
          <a:chExt cx="0" cy="0"/>
        </a:xfrm>
      </p:grpSpPr>
      <p:sp>
        <p:nvSpPr>
          <p:cNvPr id="477" name="Shape 477"/>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78" name="Shape 478"/>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1" name="Shape 481"/>
        <p:cNvGrpSpPr/>
        <p:nvPr/>
      </p:nvGrpSpPr>
      <p:grpSpPr>
        <a:xfrm>
          <a:off x="0" y="0"/>
          <a:ext cx="0" cy="0"/>
          <a:chOff x="0" y="0"/>
          <a:chExt cx="0" cy="0"/>
        </a:xfrm>
      </p:grpSpPr>
      <p:sp>
        <p:nvSpPr>
          <p:cNvPr id="482" name="Shape 482"/>
          <p:cNvSpPr/>
          <p:nvPr>
            <p:ph idx="2" type="sldImg"/>
          </p:nvPr>
        </p:nvSpPr>
        <p:spPr>
          <a:xfrm>
            <a:off x="381014"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83" name="Shape 483"/>
          <p:cNvSpPr txBox="1"/>
          <p:nvPr>
            <p:ph idx="1" type="body"/>
          </p:nvPr>
        </p:nvSpPr>
        <p:spPr>
          <a:xfrm>
            <a:off x="685800" y="4343400"/>
            <a:ext cx="5486399" cy="4114800"/>
          </a:xfrm>
          <a:prstGeom prst="rect">
            <a:avLst/>
          </a:prstGeom>
          <a:noFill/>
          <a:ln>
            <a:noFill/>
          </a:ln>
        </p:spPr>
        <p:txBody>
          <a:bodyPr anchorCtr="0" anchor="t" bIns="82275" lIns="82275" rIns="82275" tIns="82275">
            <a:noAutofit/>
          </a:bodyPr>
          <a:lstStyle/>
          <a:p>
            <a:pPr indent="0" lvl="0" marL="0" marR="0" rtl="0" algn="l">
              <a:spcBef>
                <a:spcPts val="0"/>
              </a:spcBef>
              <a:buClr>
                <a:schemeClr val="dk1"/>
              </a:buClr>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7" name="Shape 487"/>
        <p:cNvGrpSpPr/>
        <p:nvPr/>
      </p:nvGrpSpPr>
      <p:grpSpPr>
        <a:xfrm>
          <a:off x="0" y="0"/>
          <a:ext cx="0" cy="0"/>
          <a:chOff x="0" y="0"/>
          <a:chExt cx="0" cy="0"/>
        </a:xfrm>
      </p:grpSpPr>
      <p:sp>
        <p:nvSpPr>
          <p:cNvPr id="488" name="Shape 4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9" name="Shape 4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2" name="Shape 492"/>
        <p:cNvGrpSpPr/>
        <p:nvPr/>
      </p:nvGrpSpPr>
      <p:grpSpPr>
        <a:xfrm>
          <a:off x="0" y="0"/>
          <a:ext cx="0" cy="0"/>
          <a:chOff x="0" y="0"/>
          <a:chExt cx="0" cy="0"/>
        </a:xfrm>
      </p:grpSpPr>
      <p:sp>
        <p:nvSpPr>
          <p:cNvPr id="493" name="Shape 4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4" name="Shape 494"/>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data is everywhere</a:t>
            </a:r>
          </a:p>
          <a:p>
            <a:pPr indent="-228600" lvl="0" marL="457200">
              <a:spcBef>
                <a:spcPts val="0"/>
              </a:spcBef>
            </a:pPr>
            <a:r>
              <a:rPr lang="en"/>
              <a:t>1’s and 0’s, but also not just 1’s and 0’s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6" name="Shape 496"/>
        <p:cNvGrpSpPr/>
        <p:nvPr/>
      </p:nvGrpSpPr>
      <p:grpSpPr>
        <a:xfrm>
          <a:off x="0" y="0"/>
          <a:ext cx="0" cy="0"/>
          <a:chOff x="0" y="0"/>
          <a:chExt cx="0" cy="0"/>
        </a:xfrm>
      </p:grpSpPr>
      <p:sp>
        <p:nvSpPr>
          <p:cNvPr id="497" name="Shape 4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8" name="Shape 498"/>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enable machines to comprehend semantic documents and data not human speech and writings</a:t>
            </a:r>
          </a:p>
          <a:p>
            <a:pPr indent="-228600" lvl="0" marL="457200" rtl="0">
              <a:spcBef>
                <a:spcPts val="0"/>
              </a:spcBef>
            </a:pPr>
            <a:r>
              <a:rPr lang="en"/>
              <a:t>Properly designed, the Semantic Web can assist the evolution of human knowledge as a whole</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1" name="Shape 501"/>
        <p:cNvGrpSpPr/>
        <p:nvPr/>
      </p:nvGrpSpPr>
      <p:grpSpPr>
        <a:xfrm>
          <a:off x="0" y="0"/>
          <a:ext cx="0" cy="0"/>
          <a:chOff x="0" y="0"/>
          <a:chExt cx="0" cy="0"/>
        </a:xfrm>
      </p:grpSpPr>
      <p:sp>
        <p:nvSpPr>
          <p:cNvPr id="502" name="Shape 5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3" name="Shape 503"/>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enable machines to comprehend semantic documents and data not human speech and writings</a:t>
            </a:r>
          </a:p>
          <a:p>
            <a:pPr indent="-228600" lvl="0" marL="457200" rtl="0">
              <a:spcBef>
                <a:spcPts val="0"/>
              </a:spcBef>
            </a:pPr>
            <a:r>
              <a:rPr lang="en"/>
              <a:t>in 2001 when TBL proposed the Semantic Web, most Web content was designed for humans to read, not for computer programs to “manipulate meaningfully”</a:t>
            </a:r>
          </a:p>
          <a:p>
            <a:pPr indent="-228600" lvl="1" marL="914400" rtl="0">
              <a:spcBef>
                <a:spcPts val="0"/>
              </a:spcBef>
            </a:pPr>
            <a:r>
              <a:rPr lang="en"/>
              <a:t>in short, computers had no way of processing the semantics (aka meaning) of web content</a:t>
            </a:r>
          </a:p>
          <a:p>
            <a:pPr indent="-228600" lvl="0" marL="457200" rtl="0">
              <a:spcBef>
                <a:spcPts val="0"/>
              </a:spcBef>
            </a:pPr>
            <a:r>
              <a:rPr lang="en"/>
              <a:t>the Semantic Web was suggested as a way to provide meaningful structure to web content and create an environment “software agents” roam from page to page to carry out sophisticated tasks for users</a:t>
            </a:r>
          </a:p>
          <a:p>
            <a:pPr indent="-228600" lvl="0" marL="457200" rtl="0">
              <a:spcBef>
                <a:spcPts val="0"/>
              </a:spcBef>
            </a:pPr>
            <a:r>
              <a:rPr lang="en"/>
              <a:t>this all works provided that page content is encoded by human agents</a:t>
            </a:r>
          </a:p>
          <a:p>
            <a:pPr indent="-228600" lvl="1" marL="914400" rtl="0">
              <a:spcBef>
                <a:spcPts val="0"/>
              </a:spcBef>
            </a:pPr>
            <a:r>
              <a:rPr lang="en"/>
              <a:t>so, in order to create </a:t>
            </a:r>
          </a:p>
          <a:p>
            <a:pPr indent="-228600" lvl="0" marL="457200" rtl="0">
              <a:spcBef>
                <a:spcPts val="0"/>
              </a:spcBef>
            </a:pPr>
            <a:r>
              <a:rPr lang="en"/>
              <a:t>Semantic Web is an extension of the existing web architecture </a:t>
            </a:r>
          </a:p>
          <a:p>
            <a:pPr indent="-228600" lvl="1" marL="914400" rtl="0">
              <a:spcBef>
                <a:spcPts val="0"/>
              </a:spcBef>
            </a:pPr>
            <a:r>
              <a:rPr lang="en"/>
              <a:t>provides information with well-defined meaning</a:t>
            </a:r>
          </a:p>
          <a:p>
            <a:pPr indent="-228600" lvl="1" marL="914400" rtl="0">
              <a:spcBef>
                <a:spcPts val="0"/>
              </a:spcBef>
            </a:pPr>
            <a:r>
              <a:rPr lang="en"/>
              <a:t>better enabling computers and people to work in cooperation</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4" name="Shape 514"/>
        <p:cNvGrpSpPr/>
        <p:nvPr/>
      </p:nvGrpSpPr>
      <p:grpSpPr>
        <a:xfrm>
          <a:off x="0" y="0"/>
          <a:ext cx="0" cy="0"/>
          <a:chOff x="0" y="0"/>
          <a:chExt cx="0" cy="0"/>
        </a:xfrm>
      </p:grpSpPr>
      <p:sp>
        <p:nvSpPr>
          <p:cNvPr id="515" name="Shape 5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6" name="Shape 516"/>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buClr>
                <a:schemeClr val="dk1"/>
              </a:buClr>
            </a:pPr>
            <a:r>
              <a:rPr lang="en">
                <a:solidFill>
                  <a:schemeClr val="dk1"/>
                </a:solidFill>
              </a:rPr>
              <a:t>“The Semantic Web”, </a:t>
            </a:r>
            <a:r>
              <a:rPr i="1" lang="en">
                <a:solidFill>
                  <a:schemeClr val="dk1"/>
                </a:solidFill>
              </a:rPr>
              <a:t>Scientific American</a:t>
            </a:r>
            <a:r>
              <a:rPr lang="en">
                <a:solidFill>
                  <a:schemeClr val="dk1"/>
                </a:solidFill>
              </a:rPr>
              <a:t>, 2001</a:t>
            </a:r>
          </a:p>
          <a:p>
            <a:pPr indent="-228600" lvl="1" marL="914400" rtl="0">
              <a:spcBef>
                <a:spcPts val="0"/>
              </a:spcBef>
              <a:buClr>
                <a:schemeClr val="dk1"/>
              </a:buClr>
            </a:pPr>
            <a:r>
              <a:rPr lang="en">
                <a:solidFill>
                  <a:schemeClr val="dk1"/>
                </a:solidFill>
              </a:rPr>
              <a:t>“a new form of Web content that is meaningful to computers will unleash a revolution of new possibilities”</a:t>
            </a:r>
          </a:p>
          <a:p>
            <a:pPr indent="-228600" lvl="0" marL="457200" rtl="0">
              <a:spcBef>
                <a:spcPts val="0"/>
              </a:spcBef>
              <a:buClr>
                <a:schemeClr val="dk1"/>
              </a:buClr>
            </a:pPr>
            <a:r>
              <a:rPr lang="en">
                <a:solidFill>
                  <a:schemeClr val="dk1"/>
                </a:solidFill>
              </a:rPr>
              <a:t>enable machines to comprehend semantic documents and data not human speech and writings</a:t>
            </a:r>
          </a:p>
          <a:p>
            <a:pPr indent="-228600" lvl="0" marL="457200" rtl="0">
              <a:spcBef>
                <a:spcPts val="0"/>
              </a:spcBef>
              <a:buClr>
                <a:schemeClr val="dk1"/>
              </a:buClr>
            </a:pPr>
            <a:r>
              <a:rPr lang="en">
                <a:solidFill>
                  <a:schemeClr val="dk1"/>
                </a:solidFill>
              </a:rPr>
              <a:t>“Properly designed, the Semantic Web can assist the evolution of human knowledge as a whole”</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0" name="Shape 520"/>
        <p:cNvGrpSpPr/>
        <p:nvPr/>
      </p:nvGrpSpPr>
      <p:grpSpPr>
        <a:xfrm>
          <a:off x="0" y="0"/>
          <a:ext cx="0" cy="0"/>
          <a:chOff x="0" y="0"/>
          <a:chExt cx="0" cy="0"/>
        </a:xfrm>
      </p:grpSpPr>
      <p:sp>
        <p:nvSpPr>
          <p:cNvPr id="521" name="Shape 5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2" name="Shape 522"/>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the foundation of the Semantic Web is Linked Data</a:t>
            </a:r>
          </a:p>
          <a:p>
            <a:pPr indent="-228600" lvl="0" marL="457200" rtl="0">
              <a:spcBef>
                <a:spcPts val="0"/>
              </a:spcBef>
            </a:pPr>
            <a:r>
              <a:rPr lang="en"/>
              <a:t>Linked Data empowers people that publish and use information on the Web.</a:t>
            </a:r>
          </a:p>
          <a:p>
            <a:pPr indent="-228600" lvl="0" marL="457200" rtl="0">
              <a:spcBef>
                <a:spcPts val="0"/>
              </a:spcBef>
            </a:pPr>
            <a:r>
              <a:rPr lang="en"/>
              <a:t>way to create a network of standards-based, machine-readable data across Web sites.</a:t>
            </a:r>
          </a:p>
          <a:p>
            <a:pPr indent="-228600" lvl="0" marL="457200" rtl="0">
              <a:spcBef>
                <a:spcPts val="0"/>
              </a:spcBef>
            </a:pPr>
            <a:r>
              <a:rPr lang="en"/>
              <a:t>allows an application to start at one piece of Linked Data, and follow embedded links to other pieces of Linked Data that are hosted on different sites across the Web.</a:t>
            </a:r>
          </a:p>
          <a:p>
            <a:pPr indent="-228600" lvl="0" marL="457200">
              <a:spcBef>
                <a:spcPts val="0"/>
              </a:spcBef>
            </a:pPr>
            <a:r>
              <a:rPr b="1" lang="en"/>
              <a:t>from documents to data and information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5" name="Shape 525"/>
        <p:cNvGrpSpPr/>
        <p:nvPr/>
      </p:nvGrpSpPr>
      <p:grpSpPr>
        <a:xfrm>
          <a:off x="0" y="0"/>
          <a:ext cx="0" cy="0"/>
          <a:chOff x="0" y="0"/>
          <a:chExt cx="0" cy="0"/>
        </a:xfrm>
      </p:grpSpPr>
      <p:sp>
        <p:nvSpPr>
          <p:cNvPr id="526" name="Shape 5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7" name="Shape 527"/>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recall earlier when I mentioned that machine learning relies upon semantic encoding performed by humans</a:t>
            </a:r>
          </a:p>
          <a:p>
            <a:pPr indent="-228600" lvl="1" marL="914400" rtl="0">
              <a:spcBef>
                <a:spcPts val="0"/>
              </a:spcBef>
            </a:pPr>
            <a:r>
              <a:rPr lang="en"/>
              <a:t>as such, machine learning is a reflection of human decisions</a:t>
            </a:r>
          </a:p>
          <a:p>
            <a:pPr indent="-228600" lvl="1" marL="914400" rtl="0">
              <a:spcBef>
                <a:spcPts val="0"/>
              </a:spcBef>
            </a:pPr>
            <a:r>
              <a:rPr lang="en"/>
              <a:t>the choices we make when encode something</a:t>
            </a:r>
          </a:p>
          <a:p>
            <a:pPr indent="-228600" lvl="1" marL="914400" rtl="0">
              <a:spcBef>
                <a:spcPts val="0"/>
              </a:spcBef>
            </a:pPr>
            <a:r>
              <a:rPr lang="en"/>
              <a:t>how human define something/someone semantically can have huge implications</a:t>
            </a:r>
          </a:p>
          <a:p>
            <a:pPr indent="-228600" lvl="1" marL="914400" rtl="0">
              <a:spcBef>
                <a:spcPts val="0"/>
              </a:spcBef>
            </a:pPr>
            <a:r>
              <a:rPr lang="en"/>
              <a:t>what happens when you make choices about something/someone</a:t>
            </a:r>
          </a:p>
          <a:p>
            <a:pPr indent="-228600" lvl="1" marL="914400" rtl="0">
              <a:spcBef>
                <a:spcPts val="0"/>
              </a:spcBef>
            </a:pPr>
            <a:r>
              <a:rPr lang="en"/>
              <a:t>hinges on human actors</a:t>
            </a:r>
          </a:p>
          <a:p>
            <a:pPr indent="-228600" lvl="1" marL="914400" rtl="0">
              <a:spcBef>
                <a:spcPts val="0"/>
              </a:spcBef>
            </a:pPr>
            <a:r>
              <a:rPr lang="en"/>
              <a:t>understanding content in context</a:t>
            </a:r>
          </a:p>
          <a:p>
            <a:pPr lvl="0" rtl="0">
              <a:spcBef>
                <a:spcPts val="0"/>
              </a:spcBef>
              <a:buNone/>
            </a:pPr>
            <a:r>
              <a:t/>
            </a:r>
            <a:endParaRPr/>
          </a:p>
          <a:p>
            <a:pPr indent="-228600" lvl="0" marL="457200" rtl="0">
              <a:spcBef>
                <a:spcPts val="0"/>
              </a:spcBef>
            </a:pPr>
            <a:r>
              <a:rPr lang="en"/>
              <a:t>JSON-LD is a lightweight Linked Data format.</a:t>
            </a:r>
          </a:p>
          <a:p>
            <a:pPr indent="-228600" lvl="1" marL="914400" rtl="0">
              <a:spcBef>
                <a:spcPts val="0"/>
              </a:spcBef>
            </a:pPr>
            <a:r>
              <a:rPr lang="en"/>
              <a:t>easy for humans to read and write.</a:t>
            </a:r>
          </a:p>
          <a:p>
            <a:pPr indent="-228600" lvl="1" marL="914400" rtl="0">
              <a:spcBef>
                <a:spcPts val="0"/>
              </a:spcBef>
            </a:pPr>
            <a:r>
              <a:rPr lang="en"/>
              <a:t>based on the already successful JSON format</a:t>
            </a:r>
          </a:p>
          <a:p>
            <a:pPr indent="-228600" lvl="1" marL="914400" rtl="0">
              <a:spcBef>
                <a:spcPts val="0"/>
              </a:spcBef>
            </a:pPr>
            <a:r>
              <a:rPr lang="en"/>
              <a:t>provides a way to help JSON data interoperate at Web-scale</a:t>
            </a:r>
          </a:p>
          <a:p>
            <a:pPr lvl="0" rtl="0">
              <a:spcBef>
                <a:spcPts val="0"/>
              </a:spcBef>
              <a:buNone/>
            </a:pPr>
            <a:r>
              <a:t/>
            </a:r>
            <a:endParaRPr/>
          </a:p>
          <a:p>
            <a:pPr lvl="0" rtl="0">
              <a:spcBef>
                <a:spcPts val="0"/>
              </a:spcBef>
              <a:buNone/>
            </a:pPr>
            <a:r>
              <a:t/>
            </a:r>
            <a:endParaRPr/>
          </a:p>
          <a:p>
            <a:pPr indent="-228600" lvl="0" marL="457200" rtl="0">
              <a:spcBef>
                <a:spcPts val="0"/>
              </a:spcBef>
            </a:pPr>
            <a:r>
              <a:rPr lang="en"/>
              <a:t>JSON-LD is a lightweight syntax to serialize Linked Data in JSON [RFC4627]. Its design allows existing JSON to be interpreted as Linked Data with minimal changes. JSON-LD is primarily intended to be a way to use Linked Data in Web-based programming environments, to build interoperable Web services, and to store Linked Data in JSON-based storage engines. Since JSON-LD is 100% compatible with JSON, the large number of JSON parsers and libraries available today can be reused. In addition to all the features JSON provides, JSON-LD introduces:</a:t>
            </a:r>
          </a:p>
          <a:p>
            <a:pPr indent="-228600" lvl="1" marL="914400" rtl="0">
              <a:spcBef>
                <a:spcPts val="0"/>
              </a:spcBef>
            </a:pPr>
            <a:r>
              <a:rPr lang="en"/>
              <a:t>a universal identifier mechanism for JSON objects via the use of IRIs,</a:t>
            </a:r>
          </a:p>
          <a:p>
            <a:pPr indent="-228600" lvl="1" marL="914400" rtl="0">
              <a:spcBef>
                <a:spcPts val="0"/>
              </a:spcBef>
            </a:pPr>
            <a:r>
              <a:rPr lang="en"/>
              <a:t>a way to disambiguate keys shared among different JSON documents by mapping them to IRIs via a context,</a:t>
            </a:r>
          </a:p>
          <a:p>
            <a:pPr indent="-228600" lvl="1" marL="914400" rtl="0">
              <a:spcBef>
                <a:spcPts val="0"/>
              </a:spcBef>
            </a:pPr>
            <a:r>
              <a:rPr lang="en"/>
              <a:t>a mechanism in which a value in a JSON object may refer to a JSON object on a different site on the Web,</a:t>
            </a:r>
          </a:p>
          <a:p>
            <a:pPr indent="-228600" lvl="1" marL="914400" rtl="0">
              <a:spcBef>
                <a:spcPts val="0"/>
              </a:spcBef>
            </a:pPr>
            <a:r>
              <a:rPr lang="en"/>
              <a:t>the ability to annotate strings with their language,</a:t>
            </a:r>
          </a:p>
          <a:p>
            <a:pPr indent="-228600" lvl="1" marL="914400" rtl="0">
              <a:spcBef>
                <a:spcPts val="0"/>
              </a:spcBef>
            </a:pPr>
            <a:r>
              <a:rPr lang="en"/>
              <a:t>a way to associate datatypes with values such as dates and times,</a:t>
            </a:r>
          </a:p>
          <a:p>
            <a:pPr indent="-228600" lvl="1" marL="914400" rtl="0">
              <a:spcBef>
                <a:spcPts val="0"/>
              </a:spcBef>
            </a:pPr>
            <a:r>
              <a:rPr lang="en"/>
              <a:t>and a facility to express one or more directed graphs, such as a social network, in a single document.</a:t>
            </a:r>
          </a:p>
          <a:p>
            <a:pPr indent="-228600" lvl="0" marL="457200" rtl="0">
              <a:spcBef>
                <a:spcPts val="0"/>
              </a:spcBef>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2" name="Shape 532"/>
        <p:cNvGrpSpPr/>
        <p:nvPr/>
      </p:nvGrpSpPr>
      <p:grpSpPr>
        <a:xfrm>
          <a:off x="0" y="0"/>
          <a:ext cx="0" cy="0"/>
          <a:chOff x="0" y="0"/>
          <a:chExt cx="0" cy="0"/>
        </a:xfrm>
      </p:grpSpPr>
      <p:sp>
        <p:nvSpPr>
          <p:cNvPr id="533" name="Shape 5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4" name="Shape 534"/>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machine learning and meaning making</a:t>
            </a:r>
          </a:p>
          <a:p>
            <a:pPr indent="-228600" lvl="0" marL="457200" rtl="0">
              <a:spcBef>
                <a:spcPts val="0"/>
              </a:spcBef>
            </a:pPr>
            <a:r>
              <a:rPr lang="en"/>
              <a:t>Interoperability - property of a product or system, whose interfaces are completely understood, to work with other products or systems, present or future, without any restricted access or implementation</a:t>
            </a:r>
          </a:p>
          <a:p>
            <a:pPr indent="-228600" lvl="0" marL="457200" rtl="0">
              <a:spcBef>
                <a:spcPts val="0"/>
              </a:spcBef>
            </a:pPr>
            <a:r>
              <a:rPr lang="en"/>
              <a:t>Discoverability - readily findable</a:t>
            </a:r>
          </a:p>
          <a:p>
            <a:pPr indent="-228600" lvl="0" marL="457200" rtl="0">
              <a:spcBef>
                <a:spcPts val="0"/>
              </a:spcBef>
            </a:pPr>
            <a:r>
              <a:rPr lang="en">
                <a:solidFill>
                  <a:schemeClr val="dk1"/>
                </a:solidFill>
              </a:rPr>
              <a:t>Visibility - prominence across various platforms, channels, etc., but with attention to DATA -- making data visible and available to various nodes within the web architecture</a:t>
            </a:r>
          </a:p>
          <a:p>
            <a:pPr indent="-228600" lvl="0" marL="457200" rtl="0">
              <a:spcBef>
                <a:spcPts val="0"/>
              </a:spcBef>
            </a:pPr>
            <a:r>
              <a:rPr lang="en"/>
              <a:t>Authority - knowing the entity we are looking at is the entity we are searching for</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7" name="Shape 537"/>
        <p:cNvGrpSpPr/>
        <p:nvPr/>
      </p:nvGrpSpPr>
      <p:grpSpPr>
        <a:xfrm>
          <a:off x="0" y="0"/>
          <a:ext cx="0" cy="0"/>
          <a:chOff x="0" y="0"/>
          <a:chExt cx="0" cy="0"/>
        </a:xfrm>
      </p:grpSpPr>
      <p:sp>
        <p:nvSpPr>
          <p:cNvPr id="538" name="Shape 5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9" name="Shape 53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Newsweek was looking for insight into the gamergate conversation by doing big data analysis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2" name="Shape 542"/>
        <p:cNvGrpSpPr/>
        <p:nvPr/>
      </p:nvGrpSpPr>
      <p:grpSpPr>
        <a:xfrm>
          <a:off x="0" y="0"/>
          <a:ext cx="0" cy="0"/>
          <a:chOff x="0" y="0"/>
          <a:chExt cx="0" cy="0"/>
        </a:xfrm>
      </p:grpSpPr>
      <p:sp>
        <p:nvSpPr>
          <p:cNvPr id="543" name="Shape 5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4" name="Shape 544"/>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After Semantic Web Optimization</a:t>
            </a:r>
          </a:p>
          <a:p>
            <a:pPr indent="-228600" lvl="1" marL="914400" rtl="0">
              <a:spcBef>
                <a:spcPts val="0"/>
              </a:spcBef>
            </a:pPr>
            <a:r>
              <a:rPr lang="en"/>
              <a:t>Web Location with sitemapping</a:t>
            </a:r>
          </a:p>
          <a:p>
            <a:pPr indent="-228600" lvl="1" marL="914400" rtl="0">
              <a:spcBef>
                <a:spcPts val="0"/>
              </a:spcBef>
            </a:pPr>
            <a:r>
              <a:rPr lang="en"/>
              <a:t>Physical Location</a:t>
            </a:r>
          </a:p>
          <a:p>
            <a:pPr indent="-228600" lvl="1" marL="914400" rtl="0">
              <a:spcBef>
                <a:spcPts val="0"/>
              </a:spcBef>
            </a:pPr>
            <a:r>
              <a:rPr lang="en"/>
              <a:t>Pertinent business information</a:t>
            </a:r>
          </a:p>
          <a:p>
            <a:pPr indent="-228600" lvl="1" marL="914400" rtl="0">
              <a:spcBef>
                <a:spcPts val="0"/>
              </a:spcBef>
            </a:pPr>
            <a:r>
              <a:rPr lang="en"/>
              <a:t>And for that matter, the type of business</a:t>
            </a:r>
          </a:p>
          <a:p>
            <a:pPr indent="-228600" lvl="1" marL="914400" rtl="0">
              <a:spcBef>
                <a:spcPts val="0"/>
              </a:spcBef>
            </a:pPr>
            <a:r>
              <a:rPr lang="en"/>
              <a:t>Description of entity pulled in from Wikipedia</a:t>
            </a:r>
          </a:p>
          <a:p>
            <a:pPr indent="-228600" lvl="1" marL="914400" rtl="0">
              <a:spcBef>
                <a:spcPts val="0"/>
              </a:spcBef>
            </a:pPr>
            <a:r>
              <a:rPr lang="en"/>
              <a:t>Verified Social Media profiles</a:t>
            </a:r>
          </a:p>
          <a:p>
            <a:pPr indent="-228600" lvl="1" marL="914400" rtl="0">
              <a:spcBef>
                <a:spcPts val="0"/>
              </a:spcBef>
            </a:pPr>
            <a:r>
              <a:rPr lang="en"/>
              <a:t>oh, and some not-yet-verified (by Google) Social Media profiles</a:t>
            </a:r>
          </a:p>
          <a:p>
            <a:pPr indent="-228600" lvl="1" marL="914400" rtl="0">
              <a:spcBef>
                <a:spcPts val="0"/>
              </a:spcBef>
            </a:pPr>
            <a:r>
              <a:rPr lang="en"/>
              <a:t>link to the full Wikipedia entry</a:t>
            </a:r>
          </a:p>
          <a:p>
            <a:pPr indent="-228600" lvl="1" marL="914400" rtl="0">
              <a:spcBef>
                <a:spcPts val="0"/>
              </a:spcBef>
            </a:pPr>
            <a:r>
              <a:rPr lang="en"/>
              <a:t>and, just in case you mistyped or are looking for something else but couldn’t quite recall the name, here are some contextually appropriate entities you may be searching for</a:t>
            </a:r>
          </a:p>
          <a:p>
            <a:pPr indent="-228600" lvl="0" marL="457200" rtl="0">
              <a:spcBef>
                <a:spcPts val="0"/>
              </a:spcBef>
            </a:pPr>
            <a:r>
              <a:rPr lang="en"/>
              <a:t>similar in some ways to Jason’s example of personalized web search and inference, the suggestions provided here are not based upon browser history but rather on the relationships between the various entities. in short, linked data and machine learning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1" name="Shape 561"/>
        <p:cNvGrpSpPr/>
        <p:nvPr/>
      </p:nvGrpSpPr>
      <p:grpSpPr>
        <a:xfrm>
          <a:off x="0" y="0"/>
          <a:ext cx="0" cy="0"/>
          <a:chOff x="0" y="0"/>
          <a:chExt cx="0" cy="0"/>
        </a:xfrm>
      </p:grpSpPr>
      <p:sp>
        <p:nvSpPr>
          <p:cNvPr id="562" name="Shape 5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3" name="Shape 563"/>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buClr>
                <a:schemeClr val="dk1"/>
              </a:buClr>
            </a:pPr>
            <a:r>
              <a:rPr lang="en">
                <a:solidFill>
                  <a:schemeClr val="dk1"/>
                </a:solidFill>
              </a:rPr>
              <a:t>machine learning and meaning making</a:t>
            </a:r>
          </a:p>
          <a:p>
            <a:pPr indent="-228600" lvl="0" marL="457200" rtl="0">
              <a:spcBef>
                <a:spcPts val="0"/>
              </a:spcBef>
              <a:buClr>
                <a:schemeClr val="dk1"/>
              </a:buClr>
            </a:pPr>
            <a:r>
              <a:rPr lang="en">
                <a:solidFill>
                  <a:schemeClr val="dk1"/>
                </a:solidFill>
              </a:rPr>
              <a:t>Interoperability - property of a product or system, whose interfaces are completely understood, to work with other products or systems, present or future, without any restricted access or implementation</a:t>
            </a:r>
          </a:p>
          <a:p>
            <a:pPr indent="-228600" lvl="0" marL="457200" rtl="0">
              <a:spcBef>
                <a:spcPts val="0"/>
              </a:spcBef>
              <a:buClr>
                <a:schemeClr val="dk1"/>
              </a:buClr>
            </a:pPr>
            <a:r>
              <a:rPr lang="en">
                <a:solidFill>
                  <a:schemeClr val="dk1"/>
                </a:solidFill>
              </a:rPr>
              <a:t>Discoverability - readily findable</a:t>
            </a:r>
          </a:p>
          <a:p>
            <a:pPr indent="-228600" lvl="0" marL="457200" rtl="0">
              <a:spcBef>
                <a:spcPts val="0"/>
              </a:spcBef>
              <a:buClr>
                <a:schemeClr val="dk1"/>
              </a:buClr>
            </a:pPr>
            <a:r>
              <a:rPr lang="en">
                <a:solidFill>
                  <a:schemeClr val="dk1"/>
                </a:solidFill>
              </a:rPr>
              <a:t>Visibility - prominence across various platforms, channels, etc., but with attention to DATA -- making data visible and available to various nodes within the web architecture</a:t>
            </a:r>
          </a:p>
          <a:p>
            <a:pPr indent="-228600" lvl="0" marL="457200" rtl="0">
              <a:spcBef>
                <a:spcPts val="0"/>
              </a:spcBef>
              <a:buClr>
                <a:schemeClr val="dk1"/>
              </a:buClr>
            </a:pPr>
            <a:r>
              <a:rPr lang="en">
                <a:solidFill>
                  <a:schemeClr val="dk1"/>
                </a:solidFill>
              </a:rPr>
              <a:t>Authority - knowing the entity we are looking at is the entity we are searching for</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6" name="Shape 566"/>
        <p:cNvGrpSpPr/>
        <p:nvPr/>
      </p:nvGrpSpPr>
      <p:grpSpPr>
        <a:xfrm>
          <a:off x="0" y="0"/>
          <a:ext cx="0" cy="0"/>
          <a:chOff x="0" y="0"/>
          <a:chExt cx="0" cy="0"/>
        </a:xfrm>
      </p:grpSpPr>
      <p:sp>
        <p:nvSpPr>
          <p:cNvPr id="567" name="Shape 5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8" name="Shape 568"/>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21st century librarians take for granted the importance of findability, perceived visibility</a:t>
            </a:r>
          </a:p>
          <a:p>
            <a:pPr indent="-228600" lvl="0" marL="457200" rtl="0">
              <a:spcBef>
                <a:spcPts val="0"/>
              </a:spcBef>
            </a:pPr>
            <a:r>
              <a:t/>
            </a:r>
            <a:endParaRPr/>
          </a:p>
          <a:p>
            <a:pPr indent="-228600" lvl="0" marL="457200" rtl="0">
              <a:spcBef>
                <a:spcPts val="0"/>
              </a:spcBef>
            </a:pPr>
            <a:r>
              <a:rPr lang="en"/>
              <a:t>discovery, access, open access</a:t>
            </a:r>
          </a:p>
          <a:p>
            <a:pPr indent="-228600" lvl="0" marL="457200" rtl="0">
              <a:spcBef>
                <a:spcPts val="0"/>
              </a:spcBef>
            </a:pPr>
            <a:r>
              <a:t/>
            </a:r>
            <a:endParaRPr/>
          </a:p>
          <a:p>
            <a:pPr indent="-228600" lvl="0" marL="457200" rtl="0">
              <a:spcBef>
                <a:spcPts val="0"/>
              </a:spcBef>
            </a:pPr>
            <a:r>
              <a:rPr lang="en"/>
              <a:t>concerns of availability</a:t>
            </a:r>
          </a:p>
          <a:p>
            <a:pPr indent="-228600" lvl="0" marL="457200" rtl="0">
              <a:spcBef>
                <a:spcPts val="0"/>
              </a:spcBef>
            </a:pPr>
            <a:r>
              <a:t/>
            </a:r>
            <a:endParaRPr/>
          </a:p>
          <a:p>
            <a:pPr indent="-228600" lvl="0" marL="457200" rtl="0">
              <a:spcBef>
                <a:spcPts val="0"/>
              </a:spcBef>
            </a:pPr>
            <a:r>
              <a:rPr lang="en"/>
              <a:t>exploring emerging ethical questions/concerns</a:t>
            </a:r>
          </a:p>
          <a:p>
            <a:pPr indent="-228600" lvl="0" marL="457200" rtl="0">
              <a:spcBef>
                <a:spcPts val="0"/>
              </a:spcBef>
            </a:pPr>
            <a:r>
              <a:t/>
            </a:r>
            <a:endParaRPr/>
          </a:p>
          <a:p>
            <a:pPr lvl="0" rtl="0">
              <a:spcBef>
                <a:spcPts val="0"/>
              </a:spcBef>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2" name="Shape 572"/>
        <p:cNvGrpSpPr/>
        <p:nvPr/>
      </p:nvGrpSpPr>
      <p:grpSpPr>
        <a:xfrm>
          <a:off x="0" y="0"/>
          <a:ext cx="0" cy="0"/>
          <a:chOff x="0" y="0"/>
          <a:chExt cx="0" cy="0"/>
        </a:xfrm>
      </p:grpSpPr>
      <p:sp>
        <p:nvSpPr>
          <p:cNvPr id="573" name="Shape 5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4" name="Shape 574"/>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take a step back</a:t>
            </a:r>
          </a:p>
          <a:p>
            <a:pPr indent="-228600" lvl="0" marL="457200" rtl="0">
              <a:spcBef>
                <a:spcPts val="0"/>
              </a:spcBef>
            </a:pPr>
            <a:r>
              <a:rPr lang="en"/>
              <a:t>broaden our field of vision</a:t>
            </a:r>
          </a:p>
          <a:p>
            <a:pPr indent="-228600" lvl="0" marL="457200" rtl="0">
              <a:spcBef>
                <a:spcPts val="0"/>
              </a:spcBef>
            </a:pPr>
            <a:r>
              <a:rPr lang="en"/>
              <a:t>pause to consider how we arrived at this particular moment</a:t>
            </a:r>
          </a:p>
          <a:p>
            <a:pPr indent="-228600" lvl="0" marL="457200" rtl="0">
              <a:spcBef>
                <a:spcPts val="0"/>
              </a:spcBef>
            </a:pPr>
            <a:r>
              <a:rPr lang="en"/>
              <a:t>what choices were made that led us to this particular moment</a:t>
            </a:r>
          </a:p>
          <a:p>
            <a:pPr indent="-228600" lvl="0" marL="457200" rtl="0">
              <a:spcBef>
                <a:spcPts val="0"/>
              </a:spcBef>
            </a:pPr>
            <a:r>
              <a:rPr lang="en"/>
              <a:t>unintended consequences? unexpected benefits? looming worries?</a:t>
            </a:r>
          </a:p>
          <a:p>
            <a:pPr indent="-228600" lvl="0" marL="457200">
              <a:spcBef>
                <a:spcPts val="0"/>
              </a:spcBef>
            </a:pPr>
            <a:r>
              <a:rPr lang="en"/>
              <a:t>essentially the old adage encouraging us to understand history so we are not doomed to repeat its mistakes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7" name="Shape 577"/>
        <p:cNvGrpSpPr/>
        <p:nvPr/>
      </p:nvGrpSpPr>
      <p:grpSpPr>
        <a:xfrm>
          <a:off x="0" y="0"/>
          <a:ext cx="0" cy="0"/>
          <a:chOff x="0" y="0"/>
          <a:chExt cx="0" cy="0"/>
        </a:xfrm>
      </p:grpSpPr>
      <p:sp>
        <p:nvSpPr>
          <p:cNvPr id="578" name="Shape 5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9" name="Shape 579"/>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one framework for an multifaceted reflection</a:t>
            </a:r>
          </a:p>
          <a:p>
            <a:pPr indent="-228600" lvl="0" marL="457200" rtl="0">
              <a:spcBef>
                <a:spcPts val="0"/>
              </a:spcBef>
            </a:pPr>
            <a:r>
              <a:rPr lang="en"/>
              <a:t>consider how social, political, and cultural values affect scientific research and technological innovation, and how these, in turn, affect society, politics and culture.</a:t>
            </a:r>
          </a:p>
          <a:p>
            <a:pPr indent="-228600" lvl="0" marL="457200" rtl="0">
              <a:spcBef>
                <a:spcPts val="0"/>
              </a:spcBef>
            </a:pPr>
            <a:r>
              <a:rPr lang="en"/>
              <a:t>the interaction between society's complex infrastructures and human behavior</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2" name="Shape 582"/>
        <p:cNvGrpSpPr/>
        <p:nvPr/>
      </p:nvGrpSpPr>
      <p:grpSpPr>
        <a:xfrm>
          <a:off x="0" y="0"/>
          <a:ext cx="0" cy="0"/>
          <a:chOff x="0" y="0"/>
          <a:chExt cx="0" cy="0"/>
        </a:xfrm>
      </p:grpSpPr>
      <p:sp>
        <p:nvSpPr>
          <p:cNvPr id="583" name="Shape 5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4" name="Shape 584"/>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beginning to see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9" name="Shape 589"/>
        <p:cNvGrpSpPr/>
        <p:nvPr/>
      </p:nvGrpSpPr>
      <p:grpSpPr>
        <a:xfrm>
          <a:off x="0" y="0"/>
          <a:ext cx="0" cy="0"/>
          <a:chOff x="0" y="0"/>
          <a:chExt cx="0" cy="0"/>
        </a:xfrm>
      </p:grpSpPr>
      <p:sp>
        <p:nvSpPr>
          <p:cNvPr id="590" name="Shape 5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1" name="Shape 591"/>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informed consent</a:t>
            </a:r>
          </a:p>
          <a:p>
            <a:pPr indent="-228600" lvl="0" marL="457200" rtl="0">
              <a:spcBef>
                <a:spcPts val="0"/>
              </a:spcBef>
            </a:pPr>
            <a:r>
              <a:rPr lang="en"/>
              <a:t>data persistence</a:t>
            </a:r>
          </a:p>
          <a:p>
            <a:pPr indent="-228600" lvl="0" marL="457200" rtl="0">
              <a:spcBef>
                <a:spcPts val="0"/>
              </a:spcBef>
            </a:pPr>
            <a:r>
              <a:rPr lang="en"/>
              <a:t>privacy</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5" name="Shape 595"/>
        <p:cNvGrpSpPr/>
        <p:nvPr/>
      </p:nvGrpSpPr>
      <p:grpSpPr>
        <a:xfrm>
          <a:off x="0" y="0"/>
          <a:ext cx="0" cy="0"/>
          <a:chOff x="0" y="0"/>
          <a:chExt cx="0" cy="0"/>
        </a:xfrm>
      </p:grpSpPr>
      <p:sp>
        <p:nvSpPr>
          <p:cNvPr id="596" name="Shape 5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7" name="Shape 597"/>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Noble and worthwhile goals</a:t>
            </a:r>
          </a:p>
          <a:p>
            <a:pPr indent="-228600" lvl="1" marL="914400" rtl="0">
              <a:spcBef>
                <a:spcPts val="0"/>
              </a:spcBef>
            </a:pPr>
            <a:r>
              <a:rPr lang="en"/>
              <a:t>“The surnames Kim, Lee, and Park account for nearly one-half of all Koreans (Ghosh, 2013). “Nguyen” is a surname held by 40% of the Vietnamese population, far more common than “Smith” or “Jones” in European and American populations (Enserink,111 2009). Given such ambiguity, the ability to track citations for researchers is severely hampered without unique identifiers.”</a:t>
            </a:r>
          </a:p>
          <a:p>
            <a:pPr indent="-228600" lvl="0" marL="457200" rtl="0">
              <a:spcBef>
                <a:spcPts val="0"/>
              </a:spcBef>
            </a:pPr>
            <a:r>
              <a:rPr lang="en"/>
              <a:t>Services vs. Privacy?</a:t>
            </a:r>
          </a:p>
          <a:p>
            <a:pPr indent="-228600" lvl="0" marL="457200" rtl="0">
              <a:spcBef>
                <a:spcPts val="0"/>
              </a:spcBef>
            </a:pPr>
            <a:r>
              <a:rPr lang="en"/>
              <a:t>Commercialization?</a:t>
            </a:r>
          </a:p>
          <a:p>
            <a:pPr indent="-228600" lvl="0" marL="457200" rtl="0">
              <a:spcBef>
                <a:spcPts val="0"/>
              </a:spcBef>
            </a:pPr>
            <a:r>
              <a:rPr lang="en"/>
              <a:t>Monetization?</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1" name="Shape 601"/>
        <p:cNvGrpSpPr/>
        <p:nvPr/>
      </p:nvGrpSpPr>
      <p:grpSpPr>
        <a:xfrm>
          <a:off x="0" y="0"/>
          <a:ext cx="0" cy="0"/>
          <a:chOff x="0" y="0"/>
          <a:chExt cx="0" cy="0"/>
        </a:xfrm>
      </p:grpSpPr>
      <p:sp>
        <p:nvSpPr>
          <p:cNvPr id="602" name="Shape 6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3" name="Shape 603"/>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There are various services that address issues of author ambiguity, scholarly visibility, research discoverability, etc.</a:t>
            </a:r>
          </a:p>
          <a:p>
            <a:pPr indent="-228600" lvl="0" marL="457200" rtl="0">
              <a:spcBef>
                <a:spcPts val="0"/>
              </a:spcBef>
            </a:pPr>
            <a:r>
              <a:rPr lang="en"/>
              <a:t>Noble and worthwhile goals</a:t>
            </a:r>
          </a:p>
          <a:p>
            <a:pPr indent="-228600" lvl="0" marL="457200" rtl="0">
              <a:spcBef>
                <a:spcPts val="0"/>
              </a:spcBef>
            </a:pPr>
            <a:r>
              <a:rPr lang="en"/>
              <a:t>Services vs. Privacy?</a:t>
            </a:r>
          </a:p>
          <a:p>
            <a:pPr indent="-228600" lvl="0" marL="457200" rtl="0">
              <a:spcBef>
                <a:spcPts val="0"/>
              </a:spcBef>
            </a:pPr>
            <a:r>
              <a:rPr lang="en"/>
              <a:t>Commercialization?</a:t>
            </a:r>
          </a:p>
          <a:p>
            <a:pPr indent="-228600" lvl="0" marL="457200" rtl="0">
              <a:spcBef>
                <a:spcPts val="0"/>
              </a:spcBef>
            </a:pPr>
            <a:r>
              <a:rPr lang="en"/>
              <a:t>Monetization?</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5" name="Shape 615"/>
        <p:cNvGrpSpPr/>
        <p:nvPr/>
      </p:nvGrpSpPr>
      <p:grpSpPr>
        <a:xfrm>
          <a:off x="0" y="0"/>
          <a:ext cx="0" cy="0"/>
          <a:chOff x="0" y="0"/>
          <a:chExt cx="0" cy="0"/>
        </a:xfrm>
      </p:grpSpPr>
      <p:sp>
        <p:nvSpPr>
          <p:cNvPr id="616" name="Shape 6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7" name="Shape 617"/>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buClr>
                <a:schemeClr val="dk1"/>
              </a:buClr>
            </a:pPr>
            <a:r>
              <a:rPr lang="en">
                <a:solidFill>
                  <a:schemeClr val="dk1"/>
                </a:solidFill>
              </a:rPr>
              <a:t>But...i want to focus on one service and its unexpected (and perhaps undesired) accession within the </a:t>
            </a:r>
          </a:p>
          <a:p>
            <a:pPr indent="-228600" lvl="0" marL="457200" rtl="0">
              <a:spcBef>
                <a:spcPts val="0"/>
              </a:spcBef>
              <a:buClr>
                <a:schemeClr val="dk1"/>
              </a:buClr>
            </a:pPr>
            <a:r>
              <a:rPr lang="en">
                <a:solidFill>
                  <a:schemeClr val="dk1"/>
                </a:solidFill>
              </a:rPr>
              <a:t>privately held company based in SF</a:t>
            </a:r>
          </a:p>
          <a:p>
            <a:pPr indent="-228600" lvl="1" marL="914400" rtl="0">
              <a:spcBef>
                <a:spcPts val="0"/>
              </a:spcBef>
              <a:buClr>
                <a:schemeClr val="dk1"/>
              </a:buClr>
            </a:pPr>
            <a:r>
              <a:rPr lang="en">
                <a:solidFill>
                  <a:schemeClr val="dk1"/>
                </a:solidFill>
              </a:rPr>
              <a:t>launched in September 2008</a:t>
            </a:r>
          </a:p>
          <a:p>
            <a:pPr indent="-228600" lvl="1" marL="914400" rtl="0">
              <a:spcBef>
                <a:spcPts val="0"/>
              </a:spcBef>
              <a:buClr>
                <a:schemeClr val="dk1"/>
              </a:buClr>
            </a:pPr>
            <a:r>
              <a:rPr lang="en">
                <a:solidFill>
                  <a:schemeClr val="dk1"/>
                </a:solidFill>
              </a:rPr>
              <a:t>32+ million users</a:t>
            </a:r>
          </a:p>
          <a:p>
            <a:pPr indent="-228600" lvl="1" marL="914400" rtl="0">
              <a:spcBef>
                <a:spcPts val="0"/>
              </a:spcBef>
              <a:buClr>
                <a:schemeClr val="dk1"/>
              </a:buClr>
            </a:pPr>
            <a:r>
              <a:rPr lang="en">
                <a:solidFill>
                  <a:schemeClr val="dk1"/>
                </a:solidFill>
              </a:rPr>
              <a:t>over 8 million uploaded texts</a:t>
            </a:r>
          </a:p>
          <a:p>
            <a:pPr indent="-228600" lvl="1" marL="914400" rtl="0">
              <a:spcBef>
                <a:spcPts val="0"/>
              </a:spcBef>
              <a:buClr>
                <a:schemeClr val="dk1"/>
              </a:buClr>
            </a:pPr>
            <a:r>
              <a:rPr lang="en">
                <a:solidFill>
                  <a:schemeClr val="dk1"/>
                </a:solidFill>
              </a:rPr>
              <a:t>platform for academics to share research, monitor deep analytics around the impact of their research, and track the research of academics they follow.</a:t>
            </a:r>
          </a:p>
          <a:p>
            <a:pPr indent="-228600" lvl="1" marL="914400" rtl="0">
              <a:spcBef>
                <a:spcPts val="0"/>
              </a:spcBef>
              <a:buClr>
                <a:schemeClr val="dk1"/>
              </a:buClr>
            </a:pPr>
            <a:r>
              <a:rPr lang="en">
                <a:solidFill>
                  <a:schemeClr val="dk1"/>
                </a:solidFill>
              </a:rPr>
              <a:t>The company's mission is to accelerate the world's research.</a:t>
            </a:r>
          </a:p>
          <a:p>
            <a:pPr indent="-228600" lvl="1" marL="914400" rtl="0">
              <a:spcBef>
                <a:spcPts val="0"/>
              </a:spcBef>
              <a:buClr>
                <a:schemeClr val="dk1"/>
              </a:buClr>
            </a:pPr>
            <a:r>
              <a:rPr lang="en">
                <a:solidFill>
                  <a:schemeClr val="dk1"/>
                </a:solidFill>
              </a:rPr>
              <a:t>often referred to as Facebook for academics</a:t>
            </a:r>
          </a:p>
          <a:p>
            <a:pPr indent="-228600" lvl="2" marL="1371600" rtl="0">
              <a:spcBef>
                <a:spcPts val="0"/>
              </a:spcBef>
              <a:buClr>
                <a:schemeClr val="dk1"/>
              </a:buClr>
            </a:pPr>
            <a:r>
              <a:rPr lang="en">
                <a:solidFill>
                  <a:schemeClr val="dk1"/>
                </a:solidFill>
              </a:rPr>
              <a:t>create networks</a:t>
            </a:r>
          </a:p>
          <a:p>
            <a:pPr indent="-228600" lvl="2" marL="1371600" rtl="0">
              <a:spcBef>
                <a:spcPts val="0"/>
              </a:spcBef>
              <a:buClr>
                <a:schemeClr val="dk1"/>
              </a:buClr>
            </a:pPr>
            <a:r>
              <a:rPr lang="en">
                <a:solidFill>
                  <a:schemeClr val="dk1"/>
                </a:solidFill>
              </a:rPr>
              <a:t>follow other academics</a:t>
            </a:r>
          </a:p>
          <a:p>
            <a:pPr lvl="0" rtl="0">
              <a:spcBef>
                <a:spcPts val="0"/>
              </a:spcBef>
              <a:buNone/>
            </a:pPr>
            <a:r>
              <a:t/>
            </a:r>
            <a:endParaRPr>
              <a:solidFill>
                <a:schemeClr val="dk1"/>
              </a:solidFill>
            </a:endParaRPr>
          </a:p>
          <a:p>
            <a:pPr lvl="0" rtl="0">
              <a:spcBef>
                <a:spcPts val="0"/>
              </a:spcBef>
              <a:buNone/>
            </a:pPr>
            <a:r>
              <a:t/>
            </a:r>
            <a:endParaRPr>
              <a:solidFill>
                <a:schemeClr val="dk1"/>
              </a:solidFill>
            </a:endParaRPr>
          </a:p>
          <a:p>
            <a:pPr indent="-228600" lvl="0" marL="457200" rtl="0">
              <a:spcBef>
                <a:spcPts val="0"/>
              </a:spcBef>
              <a:buClr>
                <a:schemeClr val="dk1"/>
              </a:buClr>
            </a:pPr>
            <a:r>
              <a:rPr lang="en">
                <a:solidFill>
                  <a:schemeClr val="dk1"/>
                </a:solidFill>
              </a:rPr>
              <a:t>There are various services that address issues of author ambiguity, scholarly visibility, research discoverability, etc.</a:t>
            </a:r>
          </a:p>
          <a:p>
            <a:pPr indent="-228600" lvl="0" marL="457200" rtl="0">
              <a:spcBef>
                <a:spcPts val="0"/>
              </a:spcBef>
              <a:buClr>
                <a:schemeClr val="dk1"/>
              </a:buClr>
            </a:pPr>
            <a:r>
              <a:rPr lang="en">
                <a:solidFill>
                  <a:schemeClr val="dk1"/>
                </a:solidFill>
              </a:rPr>
              <a:t>Noble and worthwhile goals</a:t>
            </a:r>
          </a:p>
          <a:p>
            <a:pPr indent="-228600" lvl="0" marL="457200" rtl="0">
              <a:spcBef>
                <a:spcPts val="0"/>
              </a:spcBef>
              <a:buClr>
                <a:schemeClr val="dk1"/>
              </a:buClr>
            </a:pPr>
            <a:r>
              <a:rPr lang="en">
                <a:solidFill>
                  <a:schemeClr val="dk1"/>
                </a:solidFill>
              </a:rPr>
              <a:t>Services vs. Privacy?</a:t>
            </a:r>
          </a:p>
          <a:p>
            <a:pPr indent="-228600" lvl="0" marL="457200" rtl="0">
              <a:spcBef>
                <a:spcPts val="0"/>
              </a:spcBef>
              <a:buClr>
                <a:schemeClr val="dk1"/>
              </a:buClr>
            </a:pPr>
            <a:r>
              <a:rPr lang="en">
                <a:solidFill>
                  <a:schemeClr val="dk1"/>
                </a:solidFill>
              </a:rPr>
              <a:t>Commercialization?</a:t>
            </a:r>
          </a:p>
          <a:p>
            <a:pPr indent="-228600" lvl="0" marL="457200" rtl="0">
              <a:spcBef>
                <a:spcPts val="0"/>
              </a:spcBef>
              <a:buClr>
                <a:schemeClr val="dk1"/>
              </a:buClr>
            </a:pPr>
            <a:r>
              <a:rPr lang="en">
                <a:solidFill>
                  <a:schemeClr val="dk1"/>
                </a:solidFill>
              </a:rPr>
              <a:t>Monetization?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599" cy="2052599"/>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599"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599"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599"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51" name="Shape 51"/>
        <p:cNvGrpSpPr/>
        <p:nvPr/>
      </p:nvGrpSpPr>
      <p:grpSpPr>
        <a:xfrm>
          <a:off x="0" y="0"/>
          <a:ext cx="0" cy="0"/>
          <a:chOff x="0" y="0"/>
          <a:chExt cx="0" cy="0"/>
        </a:xfrm>
      </p:grpSpPr>
      <p:sp>
        <p:nvSpPr>
          <p:cNvPr id="52" name="Shape 52"/>
          <p:cNvSpPr txBox="1"/>
          <p:nvPr>
            <p:ph type="ctrTitle"/>
          </p:nvPr>
        </p:nvSpPr>
        <p:spPr>
          <a:xfrm>
            <a:off x="822959" y="2057409"/>
            <a:ext cx="7498080" cy="822959"/>
          </a:xfrm>
          <a:prstGeom prst="rect">
            <a:avLst/>
          </a:prstGeom>
          <a:noFill/>
          <a:ln>
            <a:noFill/>
          </a:ln>
        </p:spPr>
        <p:txBody>
          <a:bodyPr anchorCtr="0" anchor="t" bIns="75425" lIns="75425" rIns="75425" tIns="75425"/>
          <a:lstStyle>
            <a:lvl1pPr indent="0" lvl="0" marL="0" marR="0" rtl="0" algn="ctr">
              <a:lnSpc>
                <a:spcPct val="100000"/>
              </a:lnSpc>
              <a:spcBef>
                <a:spcPts val="0"/>
              </a:spcBef>
              <a:spcAft>
                <a:spcPts val="0"/>
              </a:spcAft>
              <a:buClr>
                <a:srgbClr val="000000"/>
              </a:buClr>
              <a:buSzPct val="100000"/>
              <a:buFont typeface="Arial"/>
              <a:buNone/>
              <a:defRPr sz="1200"/>
            </a:lvl1pPr>
            <a:lvl2pPr indent="0" lvl="1" marL="0" marR="0" rtl="0" algn="ctr">
              <a:lnSpc>
                <a:spcPct val="100000"/>
              </a:lnSpc>
              <a:spcBef>
                <a:spcPts val="0"/>
              </a:spcBef>
              <a:spcAft>
                <a:spcPts val="0"/>
              </a:spcAft>
              <a:buClr>
                <a:srgbClr val="000000"/>
              </a:buClr>
              <a:buSzPct val="100000"/>
              <a:buFont typeface="Arial"/>
              <a:buNone/>
              <a:defRPr sz="1200"/>
            </a:lvl2pPr>
            <a:lvl3pPr indent="0" lvl="2" marL="0" marR="0" rtl="0" algn="ctr">
              <a:spcBef>
                <a:spcPts val="0"/>
              </a:spcBef>
              <a:buSzPct val="100000"/>
              <a:defRPr sz="1200"/>
            </a:lvl3pPr>
            <a:lvl4pPr indent="0" lvl="3" marL="0" marR="0" rtl="0" algn="ctr">
              <a:spcBef>
                <a:spcPts val="0"/>
              </a:spcBef>
              <a:buSzPct val="100000"/>
              <a:defRPr sz="1200"/>
            </a:lvl4pPr>
            <a:lvl5pPr indent="0" lvl="4" marL="0" marR="0" rtl="0" algn="ctr">
              <a:spcBef>
                <a:spcPts val="0"/>
              </a:spcBef>
              <a:buSzPct val="100000"/>
              <a:defRPr sz="1200"/>
            </a:lvl5pPr>
            <a:lvl6pPr indent="0" lvl="5" marL="0" marR="0" rtl="0" algn="ctr">
              <a:spcBef>
                <a:spcPts val="0"/>
              </a:spcBef>
              <a:buSzPct val="100000"/>
              <a:defRPr sz="1200"/>
            </a:lvl6pPr>
            <a:lvl7pPr indent="0" lvl="6" marL="0" marR="0" rtl="0" algn="ctr">
              <a:spcBef>
                <a:spcPts val="0"/>
              </a:spcBef>
              <a:buSzPct val="100000"/>
              <a:defRPr sz="1200"/>
            </a:lvl7pPr>
            <a:lvl8pPr indent="0" lvl="7" marL="0" marR="0" rtl="0" algn="ctr">
              <a:spcBef>
                <a:spcPts val="0"/>
              </a:spcBef>
              <a:buSzPct val="100000"/>
              <a:defRPr sz="1200"/>
            </a:lvl8pPr>
            <a:lvl9pPr indent="0" lvl="8" marL="0" marR="0" rtl="0" algn="ctr">
              <a:spcBef>
                <a:spcPts val="0"/>
              </a:spcBef>
              <a:buSzPct val="100000"/>
              <a:defRPr sz="1200"/>
            </a:lvl9pPr>
          </a:lstStyle>
          <a:p/>
        </p:txBody>
      </p:sp>
      <p:sp>
        <p:nvSpPr>
          <p:cNvPr id="53" name="Shape 53"/>
          <p:cNvSpPr txBox="1"/>
          <p:nvPr>
            <p:ph idx="1" type="subTitle"/>
          </p:nvPr>
        </p:nvSpPr>
        <p:spPr>
          <a:xfrm>
            <a:off x="1645929" y="3086100"/>
            <a:ext cx="5852159" cy="617220"/>
          </a:xfrm>
          <a:prstGeom prst="rect">
            <a:avLst/>
          </a:prstGeom>
          <a:noFill/>
          <a:ln>
            <a:noFill/>
          </a:ln>
        </p:spPr>
        <p:txBody>
          <a:bodyPr anchorCtr="0" anchor="t" bIns="75425" lIns="75425" rIns="75425" tIns="75425"/>
          <a:lstStyle>
            <a:lvl1pPr indent="0" lvl="0" marL="0" marR="0" rtl="0" algn="ctr">
              <a:lnSpc>
                <a:spcPct val="100000"/>
              </a:lnSpc>
              <a:spcBef>
                <a:spcPts val="0"/>
              </a:spcBef>
              <a:spcAft>
                <a:spcPts val="0"/>
              </a:spcAft>
              <a:buClr>
                <a:srgbClr val="000000"/>
              </a:buClr>
              <a:buSzPct val="100000"/>
              <a:buFont typeface="Arial"/>
              <a:buNone/>
              <a:defRPr sz="1200"/>
            </a:lvl1pPr>
            <a:lvl2pPr indent="0" lvl="1" marL="0" marR="0" rtl="0" algn="ctr">
              <a:lnSpc>
                <a:spcPct val="100000"/>
              </a:lnSpc>
              <a:spcBef>
                <a:spcPts val="0"/>
              </a:spcBef>
              <a:spcAft>
                <a:spcPts val="0"/>
              </a:spcAft>
              <a:buClr>
                <a:srgbClr val="000000"/>
              </a:buClr>
              <a:buSzPct val="100000"/>
              <a:buFont typeface="Arial"/>
              <a:buNone/>
              <a:defRPr sz="1200"/>
            </a:lvl2pPr>
            <a:lvl3pPr indent="0" lvl="2" marL="0" marR="0" rtl="0" algn="ctr">
              <a:lnSpc>
                <a:spcPct val="100000"/>
              </a:lnSpc>
              <a:spcBef>
                <a:spcPts val="0"/>
              </a:spcBef>
              <a:spcAft>
                <a:spcPts val="0"/>
              </a:spcAft>
              <a:buClr>
                <a:srgbClr val="000000"/>
              </a:buClr>
              <a:buSzPct val="100000"/>
              <a:buFont typeface="Arial"/>
              <a:buNone/>
              <a:defRPr sz="1200"/>
            </a:lvl3pPr>
            <a:lvl4pPr indent="0" lvl="3" marL="0" marR="0" rtl="0" algn="ctr">
              <a:lnSpc>
                <a:spcPct val="100000"/>
              </a:lnSpc>
              <a:spcBef>
                <a:spcPts val="0"/>
              </a:spcBef>
              <a:spcAft>
                <a:spcPts val="0"/>
              </a:spcAft>
              <a:buClr>
                <a:srgbClr val="000000"/>
              </a:buClr>
              <a:buSzPct val="100000"/>
              <a:buFont typeface="Arial"/>
              <a:buNone/>
              <a:defRPr sz="1200"/>
            </a:lvl4pPr>
            <a:lvl5pPr indent="0" lvl="4" marL="0" marR="0" rtl="0" algn="ctr">
              <a:lnSpc>
                <a:spcPct val="100000"/>
              </a:lnSpc>
              <a:spcBef>
                <a:spcPts val="0"/>
              </a:spcBef>
              <a:spcAft>
                <a:spcPts val="0"/>
              </a:spcAft>
              <a:buClr>
                <a:srgbClr val="000000"/>
              </a:buClr>
              <a:buSzPct val="100000"/>
              <a:buFont typeface="Arial"/>
              <a:buNone/>
              <a:defRPr sz="1200"/>
            </a:lvl5pPr>
            <a:lvl6pPr indent="0" lvl="5" marL="0" marR="0" rtl="0" algn="ctr">
              <a:lnSpc>
                <a:spcPct val="100000"/>
              </a:lnSpc>
              <a:spcBef>
                <a:spcPts val="0"/>
              </a:spcBef>
              <a:spcAft>
                <a:spcPts val="0"/>
              </a:spcAft>
              <a:buClr>
                <a:srgbClr val="000000"/>
              </a:buClr>
              <a:buSzPct val="100000"/>
              <a:buFont typeface="Arial"/>
              <a:buNone/>
              <a:defRPr sz="1200"/>
            </a:lvl6pPr>
            <a:lvl7pPr indent="0" lvl="6" marL="0" marR="0" rtl="0" algn="ctr">
              <a:lnSpc>
                <a:spcPct val="100000"/>
              </a:lnSpc>
              <a:spcBef>
                <a:spcPts val="0"/>
              </a:spcBef>
              <a:spcAft>
                <a:spcPts val="0"/>
              </a:spcAft>
              <a:buClr>
                <a:srgbClr val="000000"/>
              </a:buClr>
              <a:buSzPct val="100000"/>
              <a:buFont typeface="Arial"/>
              <a:buNone/>
              <a:defRPr sz="1200"/>
            </a:lvl7pPr>
            <a:lvl8pPr indent="0" lvl="7" marL="0" marR="0" rtl="0" algn="ctr">
              <a:lnSpc>
                <a:spcPct val="100000"/>
              </a:lnSpc>
              <a:spcBef>
                <a:spcPts val="0"/>
              </a:spcBef>
              <a:spcAft>
                <a:spcPts val="0"/>
              </a:spcAft>
              <a:buClr>
                <a:srgbClr val="000000"/>
              </a:buClr>
              <a:buSzPct val="100000"/>
              <a:buFont typeface="Arial"/>
              <a:buNone/>
              <a:defRPr sz="1200"/>
            </a:lvl8pPr>
            <a:lvl9pPr indent="0" lvl="8" marL="0" marR="0" rtl="0" algn="ctr">
              <a:lnSpc>
                <a:spcPct val="100000"/>
              </a:lnSpc>
              <a:spcBef>
                <a:spcPts val="0"/>
              </a:spcBef>
              <a:spcAft>
                <a:spcPts val="0"/>
              </a:spcAft>
              <a:buClr>
                <a:srgbClr val="000000"/>
              </a:buClr>
              <a:buSzPct val="100000"/>
              <a:buFont typeface="Arial"/>
              <a:buNone/>
              <a:defRPr sz="12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54" name="Shape 54"/>
        <p:cNvGrpSpPr/>
        <p:nvPr/>
      </p:nvGrpSpPr>
      <p:grpSpPr>
        <a:xfrm>
          <a:off x="0" y="0"/>
          <a:ext cx="0" cy="0"/>
          <a:chOff x="0" y="0"/>
          <a:chExt cx="0" cy="0"/>
        </a:xfrm>
      </p:grpSpPr>
      <p:sp>
        <p:nvSpPr>
          <p:cNvPr id="55" name="Shape 55"/>
          <p:cNvSpPr txBox="1"/>
          <p:nvPr>
            <p:ph type="title"/>
          </p:nvPr>
        </p:nvSpPr>
        <p:spPr>
          <a:xfrm>
            <a:off x="274319" y="205739"/>
            <a:ext cx="8595359" cy="617220"/>
          </a:xfrm>
          <a:prstGeom prst="rect">
            <a:avLst/>
          </a:prstGeom>
          <a:noFill/>
          <a:ln>
            <a:noFill/>
          </a:ln>
        </p:spPr>
        <p:txBody>
          <a:bodyPr anchorCtr="0" anchor="t" bIns="75425" lIns="75425" rIns="75425" tIns="75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56" name="Shape 56"/>
          <p:cNvSpPr txBox="1"/>
          <p:nvPr>
            <p:ph idx="1" type="body"/>
          </p:nvPr>
        </p:nvSpPr>
        <p:spPr>
          <a:xfrm>
            <a:off x="274319" y="1234449"/>
            <a:ext cx="8595359" cy="3703319"/>
          </a:xfrm>
          <a:prstGeom prst="rect">
            <a:avLst/>
          </a:prstGeom>
          <a:noFill/>
          <a:ln>
            <a:noFill/>
          </a:ln>
        </p:spPr>
        <p:txBody>
          <a:bodyPr anchorCtr="0" anchor="t" bIns="75425" lIns="75425" rIns="75425" tIns="75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7" name="Shape 5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OBJECT">
    <p:spTree>
      <p:nvGrpSpPr>
        <p:cNvPr id="58" name="Shape 58"/>
        <p:cNvGrpSpPr/>
        <p:nvPr/>
      </p:nvGrpSpPr>
      <p:grpSpPr>
        <a:xfrm>
          <a:off x="0" y="0"/>
          <a:ext cx="0" cy="0"/>
          <a:chOff x="0" y="0"/>
          <a:chExt cx="0" cy="0"/>
        </a:xfrm>
      </p:grpSpPr>
      <p:sp>
        <p:nvSpPr>
          <p:cNvPr id="59" name="Shape 59"/>
          <p:cNvSpPr txBox="1"/>
          <p:nvPr>
            <p:ph type="title"/>
          </p:nvPr>
        </p:nvSpPr>
        <p:spPr>
          <a:xfrm>
            <a:off x="685809" y="456494"/>
            <a:ext cx="7772399" cy="858321"/>
          </a:xfrm>
          <a:prstGeom prst="rect">
            <a:avLst/>
          </a:prstGeom>
          <a:noFill/>
          <a:ln>
            <a:noFill/>
          </a:ln>
        </p:spPr>
        <p:txBody>
          <a:bodyPr anchorCtr="0" anchor="t" bIns="75425" lIns="75425" rIns="75425" tIns="75425"/>
          <a:lstStyle>
            <a:lvl1pPr lvl="0" rtl="0" algn="ctr">
              <a:spcBef>
                <a:spcPts val="0"/>
              </a:spcBef>
              <a:spcAft>
                <a:spcPts val="0"/>
              </a:spcAft>
              <a:buSzPct val="100000"/>
              <a:defRPr sz="1200"/>
            </a:lvl1pPr>
            <a:lvl2pPr lvl="1" rtl="0" algn="ctr">
              <a:spcBef>
                <a:spcPts val="0"/>
              </a:spcBef>
              <a:spcAft>
                <a:spcPts val="0"/>
              </a:spcAft>
              <a:buSzPct val="100000"/>
              <a:defRPr sz="1200"/>
            </a:lvl2pPr>
            <a:lvl3pPr lvl="2" rtl="0" algn="ctr">
              <a:spcBef>
                <a:spcPts val="0"/>
              </a:spcBef>
              <a:spcAft>
                <a:spcPts val="0"/>
              </a:spcAft>
              <a:buSzPct val="100000"/>
              <a:defRPr sz="1200"/>
            </a:lvl3pPr>
            <a:lvl4pPr lvl="3" rtl="0" algn="ctr">
              <a:spcBef>
                <a:spcPts val="0"/>
              </a:spcBef>
              <a:spcAft>
                <a:spcPts val="0"/>
              </a:spcAft>
              <a:buSzPct val="100000"/>
              <a:defRPr sz="1200"/>
            </a:lvl4pPr>
            <a:lvl5pPr lvl="4" rtl="0" algn="ctr">
              <a:spcBef>
                <a:spcPts val="0"/>
              </a:spcBef>
              <a:spcAft>
                <a:spcPts val="0"/>
              </a:spcAft>
              <a:buSzPct val="100000"/>
              <a:defRPr sz="1200"/>
            </a:lvl5pPr>
            <a:lvl6pPr lvl="5" marL="381000" rtl="0" algn="ctr">
              <a:spcBef>
                <a:spcPts val="0"/>
              </a:spcBef>
              <a:spcAft>
                <a:spcPts val="0"/>
              </a:spcAft>
              <a:buSzPct val="100000"/>
              <a:defRPr sz="1200"/>
            </a:lvl6pPr>
            <a:lvl7pPr lvl="6" marL="749300" rtl="0" algn="ctr">
              <a:spcBef>
                <a:spcPts val="0"/>
              </a:spcBef>
              <a:spcAft>
                <a:spcPts val="0"/>
              </a:spcAft>
              <a:buSzPct val="100000"/>
              <a:defRPr sz="1200"/>
            </a:lvl7pPr>
            <a:lvl8pPr lvl="7" marL="1130300" rtl="0" algn="ctr">
              <a:spcBef>
                <a:spcPts val="0"/>
              </a:spcBef>
              <a:spcAft>
                <a:spcPts val="0"/>
              </a:spcAft>
              <a:buSzPct val="100000"/>
              <a:defRPr sz="1200"/>
            </a:lvl8pPr>
            <a:lvl9pPr lvl="8" marL="1511300" rtl="0" algn="ctr">
              <a:spcBef>
                <a:spcPts val="0"/>
              </a:spcBef>
              <a:spcAft>
                <a:spcPts val="0"/>
              </a:spcAft>
              <a:buSzPct val="100000"/>
              <a:defRPr sz="1200"/>
            </a:lvl9pPr>
          </a:lstStyle>
          <a:p/>
        </p:txBody>
      </p:sp>
      <p:sp>
        <p:nvSpPr>
          <p:cNvPr id="60" name="Shape 60"/>
          <p:cNvSpPr txBox="1"/>
          <p:nvPr>
            <p:ph idx="1" type="body"/>
          </p:nvPr>
        </p:nvSpPr>
        <p:spPr>
          <a:xfrm>
            <a:off x="685809" y="1485193"/>
            <a:ext cx="7772399" cy="3087171"/>
          </a:xfrm>
          <a:prstGeom prst="rect">
            <a:avLst/>
          </a:prstGeom>
          <a:noFill/>
          <a:ln>
            <a:noFill/>
          </a:ln>
        </p:spPr>
        <p:txBody>
          <a:bodyPr anchorCtr="0" anchor="t" bIns="75425" lIns="75425" rIns="75425" tIns="75425"/>
          <a:lstStyle>
            <a:lvl1pPr indent="-12700" lvl="0" marL="279400" rtl="0" algn="l">
              <a:spcBef>
                <a:spcPts val="500"/>
              </a:spcBef>
              <a:spcAft>
                <a:spcPts val="0"/>
              </a:spcAft>
              <a:buClr>
                <a:schemeClr val="dk1"/>
              </a:buClr>
              <a:buSzPct val="100000"/>
              <a:buFont typeface="Arial"/>
              <a:buChar char="●"/>
              <a:defRPr sz="1200"/>
            </a:lvl1pPr>
            <a:lvl2pPr indent="-12700" lvl="1" marL="609600" rtl="0" algn="l">
              <a:spcBef>
                <a:spcPts val="500"/>
              </a:spcBef>
              <a:spcAft>
                <a:spcPts val="0"/>
              </a:spcAft>
              <a:buClr>
                <a:schemeClr val="dk1"/>
              </a:buClr>
              <a:buSzPct val="100000"/>
              <a:buFont typeface="Arial"/>
              <a:buChar char="●"/>
              <a:defRPr sz="1200"/>
            </a:lvl2pPr>
            <a:lvl3pPr indent="12700" lvl="2" marL="939800" rtl="0" algn="l">
              <a:spcBef>
                <a:spcPts val="400"/>
              </a:spcBef>
              <a:spcAft>
                <a:spcPts val="0"/>
              </a:spcAft>
              <a:buClr>
                <a:schemeClr val="dk1"/>
              </a:buClr>
              <a:buSzPct val="100000"/>
              <a:buFont typeface="Arial"/>
              <a:buChar char="●"/>
              <a:defRPr sz="1200"/>
            </a:lvl3pPr>
            <a:lvl4pPr indent="-38100" lvl="3" marL="1320800" rtl="0" algn="l">
              <a:spcBef>
                <a:spcPts val="300"/>
              </a:spcBef>
              <a:spcAft>
                <a:spcPts val="0"/>
              </a:spcAft>
              <a:buClr>
                <a:schemeClr val="dk1"/>
              </a:buClr>
              <a:buSzPct val="100000"/>
              <a:buFont typeface="Arial"/>
              <a:buChar char="●"/>
              <a:defRPr sz="1200"/>
            </a:lvl4pPr>
            <a:lvl5pPr indent="-38100" lvl="4" marL="1701800" rtl="0" algn="l">
              <a:spcBef>
                <a:spcPts val="300"/>
              </a:spcBef>
              <a:spcAft>
                <a:spcPts val="0"/>
              </a:spcAft>
              <a:buClr>
                <a:schemeClr val="dk1"/>
              </a:buClr>
              <a:buSzPct val="100000"/>
              <a:buFont typeface="Arial"/>
              <a:buChar char="●"/>
              <a:defRPr sz="1200"/>
            </a:lvl5pPr>
            <a:lvl6pPr indent="-25400" lvl="5" marL="2070100" rtl="0" algn="l">
              <a:spcBef>
                <a:spcPts val="300"/>
              </a:spcBef>
              <a:spcAft>
                <a:spcPts val="0"/>
              </a:spcAft>
              <a:buClr>
                <a:schemeClr val="dk1"/>
              </a:buClr>
              <a:buSzPct val="100000"/>
              <a:buFont typeface="Arial"/>
              <a:buChar char="●"/>
              <a:defRPr sz="1200"/>
            </a:lvl6pPr>
            <a:lvl7pPr indent="-25400" lvl="6" marL="2451100" rtl="0" algn="l">
              <a:spcBef>
                <a:spcPts val="300"/>
              </a:spcBef>
              <a:spcAft>
                <a:spcPts val="0"/>
              </a:spcAft>
              <a:buClr>
                <a:schemeClr val="dk1"/>
              </a:buClr>
              <a:buSzPct val="100000"/>
              <a:buFont typeface="Arial"/>
              <a:buChar char="●"/>
              <a:defRPr sz="1200"/>
            </a:lvl7pPr>
            <a:lvl8pPr indent="-38100" lvl="7" marL="2832100" rtl="0" algn="l">
              <a:spcBef>
                <a:spcPts val="300"/>
              </a:spcBef>
              <a:spcAft>
                <a:spcPts val="0"/>
              </a:spcAft>
              <a:buClr>
                <a:schemeClr val="dk1"/>
              </a:buClr>
              <a:buSzPct val="100000"/>
              <a:buFont typeface="Arial"/>
              <a:buChar char="●"/>
              <a:defRPr sz="1200"/>
            </a:lvl8pPr>
            <a:lvl9pPr indent="-25400" lvl="8" marL="3200400" rtl="0" algn="l">
              <a:spcBef>
                <a:spcPts val="300"/>
              </a:spcBef>
              <a:spcAft>
                <a:spcPts val="0"/>
              </a:spcAft>
              <a:buClr>
                <a:schemeClr val="dk1"/>
              </a:buClr>
              <a:buSzPct val="100000"/>
              <a:buFont typeface="Arial"/>
              <a:buChar char="●"/>
              <a:defRPr sz="1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61" name="Shape 61"/>
        <p:cNvGrpSpPr/>
        <p:nvPr/>
      </p:nvGrpSpPr>
      <p:grpSpPr>
        <a:xfrm>
          <a:off x="0" y="0"/>
          <a:ext cx="0" cy="0"/>
          <a:chOff x="0" y="0"/>
          <a:chExt cx="0" cy="0"/>
        </a:xfrm>
      </p:grpSpPr>
      <p:sp>
        <p:nvSpPr>
          <p:cNvPr id="62" name="Shape 62"/>
          <p:cNvSpPr txBox="1"/>
          <p:nvPr>
            <p:ph type="title"/>
          </p:nvPr>
        </p:nvSpPr>
        <p:spPr>
          <a:xfrm>
            <a:off x="274319" y="205739"/>
            <a:ext cx="8595359" cy="617220"/>
          </a:xfrm>
          <a:prstGeom prst="rect">
            <a:avLst/>
          </a:prstGeom>
          <a:noFill/>
          <a:ln>
            <a:noFill/>
          </a:ln>
        </p:spPr>
        <p:txBody>
          <a:bodyPr anchorCtr="0" anchor="t" bIns="75425" lIns="75425" rIns="75425" tIns="75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63" name="Shape 63"/>
          <p:cNvSpPr txBox="1"/>
          <p:nvPr>
            <p:ph idx="1" type="body"/>
          </p:nvPr>
        </p:nvSpPr>
        <p:spPr>
          <a:xfrm>
            <a:off x="274329" y="1234449"/>
            <a:ext cx="4023359" cy="3703319"/>
          </a:xfrm>
          <a:prstGeom prst="rect">
            <a:avLst/>
          </a:prstGeom>
          <a:noFill/>
          <a:ln>
            <a:noFill/>
          </a:ln>
        </p:spPr>
        <p:txBody>
          <a:bodyPr anchorCtr="0" anchor="t" bIns="75425" lIns="75425" rIns="75425" tIns="75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64" name="Shape 64"/>
          <p:cNvSpPr txBox="1"/>
          <p:nvPr>
            <p:ph idx="2" type="body"/>
          </p:nvPr>
        </p:nvSpPr>
        <p:spPr>
          <a:xfrm>
            <a:off x="4846329" y="1234449"/>
            <a:ext cx="4023359" cy="3703319"/>
          </a:xfrm>
          <a:prstGeom prst="rect">
            <a:avLst/>
          </a:prstGeom>
          <a:noFill/>
          <a:ln>
            <a:noFill/>
          </a:ln>
        </p:spPr>
        <p:txBody>
          <a:bodyPr anchorCtr="0" anchor="t" bIns="75425" lIns="75425" rIns="75425" tIns="75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65" name="Shape 65"/>
        <p:cNvGrpSpPr/>
        <p:nvPr/>
      </p:nvGrpSpPr>
      <p:grpSpPr>
        <a:xfrm>
          <a:off x="0" y="0"/>
          <a:ext cx="0" cy="0"/>
          <a:chOff x="0" y="0"/>
          <a:chExt cx="0" cy="0"/>
        </a:xfrm>
      </p:grpSpPr>
      <p:sp>
        <p:nvSpPr>
          <p:cNvPr id="66" name="Shape 66"/>
          <p:cNvSpPr txBox="1"/>
          <p:nvPr>
            <p:ph idx="1" type="body"/>
          </p:nvPr>
        </p:nvSpPr>
        <p:spPr>
          <a:xfrm>
            <a:off x="274319" y="4526289"/>
            <a:ext cx="8595359" cy="411479"/>
          </a:xfrm>
          <a:prstGeom prst="rect">
            <a:avLst/>
          </a:prstGeom>
          <a:noFill/>
          <a:ln>
            <a:noFill/>
          </a:ln>
        </p:spPr>
        <p:txBody>
          <a:bodyPr anchorCtr="0" anchor="t" bIns="75425" lIns="75425" rIns="75425" tIns="75425"/>
          <a:lstStyle>
            <a:lvl1pPr lvl="0" rtl="0" algn="ctr">
              <a:spcBef>
                <a:spcPts val="0"/>
              </a:spcBef>
              <a:buSzPct val="100000"/>
              <a:defRPr sz="1200"/>
            </a:lvl1pPr>
            <a:lvl2pPr lvl="1" rtl="0" algn="ctr">
              <a:spcBef>
                <a:spcPts val="0"/>
              </a:spcBef>
              <a:buSzPct val="100000"/>
              <a:defRPr sz="1200"/>
            </a:lvl2pPr>
            <a:lvl3pPr lvl="2" rtl="0" algn="ctr">
              <a:spcBef>
                <a:spcPts val="0"/>
              </a:spcBef>
              <a:buSzPct val="100000"/>
              <a:defRPr sz="1200"/>
            </a:lvl3pPr>
            <a:lvl4pPr lvl="3" rtl="0" algn="ctr">
              <a:spcBef>
                <a:spcPts val="0"/>
              </a:spcBef>
              <a:buSzPct val="100000"/>
              <a:defRPr sz="1200"/>
            </a:lvl4pPr>
            <a:lvl5pPr lvl="4" rtl="0" algn="ctr">
              <a:spcBef>
                <a:spcPts val="0"/>
              </a:spcBef>
              <a:buSzPct val="100000"/>
              <a:defRPr sz="1200"/>
            </a:lvl5pPr>
            <a:lvl6pPr lvl="5" rtl="0" algn="ctr">
              <a:spcBef>
                <a:spcPts val="0"/>
              </a:spcBef>
              <a:buSzPct val="100000"/>
              <a:defRPr sz="1200"/>
            </a:lvl6pPr>
            <a:lvl7pPr lvl="6" rtl="0" algn="ctr">
              <a:spcBef>
                <a:spcPts val="0"/>
              </a:spcBef>
              <a:buSzPct val="100000"/>
              <a:defRPr sz="1200"/>
            </a:lvl7pPr>
            <a:lvl8pPr lvl="7" rtl="0" algn="ctr">
              <a:spcBef>
                <a:spcPts val="0"/>
              </a:spcBef>
              <a:buSzPct val="100000"/>
              <a:defRPr sz="1200"/>
            </a:lvl8pPr>
            <a:lvl9pPr lvl="8" rtl="0" algn="ctr">
              <a:spcBef>
                <a:spcPts val="0"/>
              </a:spcBef>
              <a:buSzPct val="100000"/>
              <a:defRPr sz="1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599"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599"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7999" cy="7556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7999"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199"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199"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099"/>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572699"/>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1.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70.png"/><Relationship Id="rId7" Type="http://schemas.openxmlformats.org/officeDocument/2006/relationships/image" Target="../media/image6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2.xml"/><Relationship Id="rId3" Type="http://schemas.openxmlformats.org/officeDocument/2006/relationships/image" Target="../media/image7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3.xml"/><Relationship Id="rId3" Type="http://schemas.openxmlformats.org/officeDocument/2006/relationships/image" Target="../media/image73.png"/><Relationship Id="rId4" Type="http://schemas.openxmlformats.org/officeDocument/2006/relationships/image" Target="../media/image71.png"/><Relationship Id="rId5" Type="http://schemas.openxmlformats.org/officeDocument/2006/relationships/image" Target="../media/image74.png"/><Relationship Id="rId6" Type="http://schemas.openxmlformats.org/officeDocument/2006/relationships/image" Target="../media/image6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5.xml"/><Relationship Id="rId3" Type="http://schemas.openxmlformats.org/officeDocument/2006/relationships/image" Target="../media/image68.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6.xml"/><Relationship Id="rId3" Type="http://schemas.openxmlformats.org/officeDocument/2006/relationships/image" Target="../media/image68.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8.xml"/><Relationship Id="rId3" Type="http://schemas.openxmlformats.org/officeDocument/2006/relationships/hyperlink" Target="http://scholarworks.montana.edu/xmlui/handle/1/9470"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thesocietypages.org/cyborgology/2014/06/09/short-comment-on-facebook-as-methodologically-more-natural/"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0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0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0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0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0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0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0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laboratorium.net/archive/2014/06/28/as_flies_to_wanton_boy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2.jp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1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1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0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3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3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0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3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3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3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4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4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1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0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image" Target="../media/image4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 Id="rId3" Type="http://schemas.openxmlformats.org/officeDocument/2006/relationships/image" Target="../media/image42.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 Id="rId3" Type="http://schemas.openxmlformats.org/officeDocument/2006/relationships/image" Target="../media/image43.jpg"/><Relationship Id="rId4" Type="http://schemas.openxmlformats.org/officeDocument/2006/relationships/image" Target="../media/image42.jpg"/><Relationship Id="rId5" Type="http://schemas.openxmlformats.org/officeDocument/2006/relationships/image" Target="../media/image38.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6.xml"/><Relationship Id="rId3" Type="http://schemas.openxmlformats.org/officeDocument/2006/relationships/image" Target="../media/image7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 Id="rId3" Type="http://schemas.openxmlformats.org/officeDocument/2006/relationships/image" Target="../media/image6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41.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 Id="rId3"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0.xml"/><Relationship Id="rId3" Type="http://schemas.openxmlformats.org/officeDocument/2006/relationships/image" Target="../media/image6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5.xml"/><Relationship Id="rId3" Type="http://schemas.openxmlformats.org/officeDocument/2006/relationships/image" Target="../media/image49.jpg"/><Relationship Id="rId4" Type="http://schemas.openxmlformats.org/officeDocument/2006/relationships/image" Target="../media/image52.jpg"/><Relationship Id="rId5" Type="http://schemas.openxmlformats.org/officeDocument/2006/relationships/image" Target="../media/image46.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7.xml"/><Relationship Id="rId3" Type="http://schemas.openxmlformats.org/officeDocument/2006/relationships/image" Target="../media/image5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8.xml"/><Relationship Id="rId3" Type="http://schemas.openxmlformats.org/officeDocument/2006/relationships/image" Target="../media/image59.png"/><Relationship Id="rId4" Type="http://schemas.openxmlformats.org/officeDocument/2006/relationships/image" Target="../media/image51.png"/><Relationship Id="rId11" Type="http://schemas.openxmlformats.org/officeDocument/2006/relationships/image" Target="../media/image56.jpg"/><Relationship Id="rId10" Type="http://schemas.openxmlformats.org/officeDocument/2006/relationships/image" Target="../media/image61.png"/><Relationship Id="rId9" Type="http://schemas.openxmlformats.org/officeDocument/2006/relationships/image" Target="../media/image55.jpg"/><Relationship Id="rId5" Type="http://schemas.openxmlformats.org/officeDocument/2006/relationships/image" Target="../media/image50.gif"/><Relationship Id="rId6" Type="http://schemas.openxmlformats.org/officeDocument/2006/relationships/image" Target="../media/image54.png"/><Relationship Id="rId7" Type="http://schemas.openxmlformats.org/officeDocument/2006/relationships/image" Target="../media/image53.png"/><Relationship Id="rId8" Type="http://schemas.openxmlformats.org/officeDocument/2006/relationships/image" Target="../media/image5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9.xml"/><Relationship Id="rId3"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70" name="Shape 70"/>
        <p:cNvGrpSpPr/>
        <p:nvPr/>
      </p:nvGrpSpPr>
      <p:grpSpPr>
        <a:xfrm>
          <a:off x="0" y="0"/>
          <a:ext cx="0" cy="0"/>
          <a:chOff x="0" y="0"/>
          <a:chExt cx="0" cy="0"/>
        </a:xfrm>
      </p:grpSpPr>
      <p:sp>
        <p:nvSpPr>
          <p:cNvPr id="71" name="Shape 71"/>
          <p:cNvSpPr txBox="1"/>
          <p:nvPr/>
        </p:nvSpPr>
        <p:spPr>
          <a:xfrm>
            <a:off x="66150" y="316100"/>
            <a:ext cx="9011700" cy="4644299"/>
          </a:xfrm>
          <a:prstGeom prst="rect">
            <a:avLst/>
          </a:prstGeom>
          <a:noFill/>
          <a:ln>
            <a:noFill/>
          </a:ln>
        </p:spPr>
        <p:txBody>
          <a:bodyPr anchorCtr="0" anchor="t" bIns="91425" lIns="91425" rIns="91425" tIns="91425">
            <a:noAutofit/>
          </a:bodyPr>
          <a:lstStyle/>
          <a:p>
            <a:pPr lvl="0" rtl="0" algn="ctr">
              <a:spcBef>
                <a:spcPts val="0"/>
              </a:spcBef>
              <a:buNone/>
            </a:pPr>
            <a:r>
              <a:rPr lang="en" sz="4600">
                <a:solidFill>
                  <a:srgbClr val="FFFFFF"/>
                </a:solidFill>
                <a:latin typeface="Lato"/>
                <a:ea typeface="Lato"/>
                <a:cs typeface="Lato"/>
                <a:sym typeface="Lato"/>
              </a:rPr>
              <a:t>Exploring Ethics </a:t>
            </a:r>
          </a:p>
          <a:p>
            <a:pPr lvl="0" rtl="0" algn="ctr">
              <a:spcBef>
                <a:spcPts val="0"/>
              </a:spcBef>
              <a:buNone/>
            </a:pPr>
            <a:r>
              <a:rPr lang="en" sz="4600">
                <a:solidFill>
                  <a:srgbClr val="FFFFFF"/>
                </a:solidFill>
                <a:latin typeface="Lato"/>
                <a:ea typeface="Lato"/>
                <a:cs typeface="Lato"/>
                <a:sym typeface="Lato"/>
              </a:rPr>
              <a:t>in Data and Technology Research</a:t>
            </a:r>
          </a:p>
          <a:p>
            <a:pPr lvl="0" rtl="0" algn="l">
              <a:spcBef>
                <a:spcPts val="0"/>
              </a:spcBef>
              <a:buNone/>
            </a:pPr>
            <a:r>
              <a:t/>
            </a:r>
            <a:endParaRPr sz="2400">
              <a:solidFill>
                <a:srgbClr val="FFFFFF"/>
              </a:solidFill>
              <a:latin typeface="Lato"/>
              <a:ea typeface="Lato"/>
              <a:cs typeface="Lato"/>
              <a:sym typeface="Lato"/>
            </a:endParaRPr>
          </a:p>
          <a:p>
            <a:pPr lvl="0" rtl="0" algn="ctr">
              <a:spcBef>
                <a:spcPts val="0"/>
              </a:spcBef>
              <a:buNone/>
            </a:pPr>
            <a:r>
              <a:rPr lang="en" sz="3000">
                <a:solidFill>
                  <a:srgbClr val="FFFFFF"/>
                </a:solidFill>
                <a:latin typeface="Lato"/>
                <a:ea typeface="Lato"/>
                <a:cs typeface="Lato"/>
                <a:sym typeface="Lato"/>
              </a:rPr>
              <a:t>MSU Library</a:t>
            </a:r>
          </a:p>
          <a:p>
            <a:pPr lvl="0" rtl="0" algn="ctr">
              <a:spcBef>
                <a:spcPts val="0"/>
              </a:spcBef>
              <a:buNone/>
            </a:pPr>
            <a:r>
              <a:t/>
            </a:r>
            <a:endParaRPr sz="1800">
              <a:solidFill>
                <a:srgbClr val="FFFFFF"/>
              </a:solidFill>
              <a:latin typeface="Lato"/>
              <a:ea typeface="Lato"/>
              <a:cs typeface="Lato"/>
              <a:sym typeface="Lato"/>
            </a:endParaRPr>
          </a:p>
          <a:p>
            <a:pPr lvl="0" rtl="0" algn="ctr">
              <a:spcBef>
                <a:spcPts val="0"/>
              </a:spcBef>
              <a:buNone/>
            </a:pPr>
            <a:r>
              <a:rPr lang="en" sz="1800">
                <a:solidFill>
                  <a:srgbClr val="FFFFFF"/>
                </a:solidFill>
                <a:latin typeface="Lato"/>
                <a:ea typeface="Lato"/>
                <a:cs typeface="Lato"/>
                <a:sym typeface="Lato"/>
              </a:rPr>
              <a:t>Sara Mannheimer</a:t>
            </a:r>
          </a:p>
          <a:p>
            <a:pPr lvl="0" rtl="0" algn="ctr">
              <a:spcBef>
                <a:spcPts val="0"/>
              </a:spcBef>
              <a:buNone/>
            </a:pPr>
            <a:r>
              <a:rPr lang="en" sz="1800">
                <a:solidFill>
                  <a:srgbClr val="FFFFFF"/>
                </a:solidFill>
                <a:latin typeface="Lato"/>
                <a:ea typeface="Lato"/>
                <a:cs typeface="Lato"/>
                <a:sym typeface="Lato"/>
              </a:rPr>
              <a:t>Scott W. H. Young </a:t>
            </a:r>
          </a:p>
          <a:p>
            <a:pPr lvl="0" rtl="0" algn="ctr">
              <a:spcBef>
                <a:spcPts val="0"/>
              </a:spcBef>
              <a:buNone/>
            </a:pPr>
            <a:r>
              <a:rPr lang="en" sz="1800">
                <a:solidFill>
                  <a:srgbClr val="FFFFFF"/>
                </a:solidFill>
                <a:latin typeface="Lato"/>
                <a:ea typeface="Lato"/>
                <a:cs typeface="Lato"/>
                <a:sym typeface="Lato"/>
              </a:rPr>
              <a:t>Jason Clark</a:t>
            </a:r>
          </a:p>
          <a:p>
            <a:pPr lvl="0" rtl="0" algn="ctr">
              <a:spcBef>
                <a:spcPts val="0"/>
              </a:spcBef>
              <a:buNone/>
            </a:pPr>
            <a:r>
              <a:rPr lang="en" sz="1800">
                <a:solidFill>
                  <a:srgbClr val="FFFFFF"/>
                </a:solidFill>
                <a:latin typeface="Lato"/>
                <a:ea typeface="Lato"/>
                <a:cs typeface="Lato"/>
                <a:sym typeface="Lato"/>
              </a:rPr>
              <a:t>Justin Shanks</a:t>
            </a:r>
          </a:p>
          <a:p>
            <a:pPr lvl="0" rtl="0" algn="ctr">
              <a:spcBef>
                <a:spcPts val="0"/>
              </a:spcBef>
              <a:buNone/>
            </a:pPr>
            <a:r>
              <a:t/>
            </a:r>
            <a:endParaRPr>
              <a:solidFill>
                <a:srgbClr val="FFFFFF"/>
              </a:solidFill>
              <a:latin typeface="Lato"/>
              <a:ea typeface="Lato"/>
              <a:cs typeface="Lato"/>
              <a:sym typeface="Lato"/>
            </a:endParaRPr>
          </a:p>
          <a:p>
            <a:pPr lvl="0" rtl="0" algn="ctr">
              <a:spcBef>
                <a:spcPts val="0"/>
              </a:spcBef>
              <a:buNone/>
            </a:pPr>
            <a:r>
              <a:t/>
            </a:r>
            <a:endParaRPr>
              <a:solidFill>
                <a:srgbClr val="FFFFFF"/>
              </a:solidFill>
              <a:latin typeface="Lato"/>
              <a:ea typeface="Lato"/>
              <a:cs typeface="Lato"/>
              <a:sym typeface="Lato"/>
            </a:endParaRPr>
          </a:p>
          <a:p>
            <a:pPr lvl="0" rtl="0" algn="ctr">
              <a:spcBef>
                <a:spcPts val="0"/>
              </a:spcBef>
              <a:buNone/>
            </a:pPr>
            <a:r>
              <a:rPr lang="en">
                <a:solidFill>
                  <a:srgbClr val="FFFFFF"/>
                </a:solidFill>
                <a:latin typeface="Lato"/>
                <a:ea typeface="Lato"/>
                <a:cs typeface="Lato"/>
                <a:sym typeface="Lato"/>
              </a:rPr>
              <a:t>Computer Science Seminar Series</a:t>
            </a:r>
          </a:p>
          <a:p>
            <a:pPr lvl="0" algn="ctr">
              <a:spcBef>
                <a:spcPts val="0"/>
              </a:spcBef>
              <a:buNone/>
            </a:pPr>
            <a:r>
              <a:rPr lang="en">
                <a:solidFill>
                  <a:srgbClr val="FFFFFF"/>
                </a:solidFill>
                <a:latin typeface="Lato"/>
                <a:ea typeface="Lato"/>
                <a:cs typeface="Lato"/>
                <a:sym typeface="Lato"/>
              </a:rPr>
              <a:t>February 22, 2016</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16" name="Shape 116"/>
        <p:cNvGrpSpPr/>
        <p:nvPr/>
      </p:nvGrpSpPr>
      <p:grpSpPr>
        <a:xfrm>
          <a:off x="0" y="0"/>
          <a:ext cx="0" cy="0"/>
          <a:chOff x="0" y="0"/>
          <a:chExt cx="0" cy="0"/>
        </a:xfrm>
      </p:grpSpPr>
      <p:sp>
        <p:nvSpPr>
          <p:cNvPr id="117" name="Shape 117"/>
          <p:cNvSpPr txBox="1"/>
          <p:nvPr>
            <p:ph idx="1" type="body"/>
          </p:nvPr>
        </p:nvSpPr>
        <p:spPr>
          <a:xfrm>
            <a:off x="921750" y="807600"/>
            <a:ext cx="7300500" cy="2938499"/>
          </a:xfrm>
          <a:prstGeom prst="rect">
            <a:avLst/>
          </a:prstGeom>
        </p:spPr>
        <p:txBody>
          <a:bodyPr anchorCtr="0" anchor="t" bIns="75425" lIns="75425" rIns="75425" tIns="75425">
            <a:noAutofit/>
          </a:bodyPr>
          <a:lstStyle/>
          <a:p>
            <a:pPr lvl="0" rtl="0">
              <a:lnSpc>
                <a:spcPct val="130000"/>
              </a:lnSpc>
              <a:spcBef>
                <a:spcPts val="0"/>
              </a:spcBef>
              <a:buClr>
                <a:schemeClr val="dk1"/>
              </a:buClr>
              <a:buSzPct val="34375"/>
              <a:buFont typeface="Arial"/>
              <a:buNone/>
            </a:pPr>
            <a:r>
              <a:rPr lang="en" sz="3200">
                <a:solidFill>
                  <a:srgbClr val="FFFFFF"/>
                </a:solidFill>
                <a:latin typeface="Lato"/>
                <a:ea typeface="Lato"/>
                <a:cs typeface="Lato"/>
                <a:sym typeface="Lato"/>
              </a:rPr>
              <a:t>“The ability to harvest the wealth of information contained in biomedical </a:t>
            </a:r>
          </a:p>
          <a:p>
            <a:pPr lvl="0" rtl="0">
              <a:lnSpc>
                <a:spcPct val="130000"/>
              </a:lnSpc>
              <a:spcBef>
                <a:spcPts val="0"/>
              </a:spcBef>
              <a:buClr>
                <a:schemeClr val="dk1"/>
              </a:buClr>
              <a:buSzPct val="34375"/>
              <a:buFont typeface="Arial"/>
              <a:buNone/>
            </a:pPr>
            <a:r>
              <a:rPr lang="en" sz="3200">
                <a:solidFill>
                  <a:srgbClr val="FFFFFF"/>
                </a:solidFill>
                <a:latin typeface="Lato"/>
                <a:ea typeface="Lato"/>
                <a:cs typeface="Lato"/>
                <a:sym typeface="Lato"/>
              </a:rPr>
              <a:t>Big Data will advance our understanding of human health and disease.”</a:t>
            </a:r>
          </a:p>
          <a:p>
            <a:pPr lvl="0" rtl="0">
              <a:lnSpc>
                <a:spcPct val="100000"/>
              </a:lnSpc>
              <a:spcBef>
                <a:spcPts val="0"/>
              </a:spcBef>
              <a:buNone/>
            </a:pPr>
            <a:r>
              <a:t/>
            </a:r>
            <a:endParaRPr sz="3200">
              <a:solidFill>
                <a:srgbClr val="FFFFFF"/>
              </a:solidFill>
              <a:latin typeface="Lato"/>
              <a:ea typeface="Lato"/>
              <a:cs typeface="Lato"/>
              <a:sym typeface="Lato"/>
            </a:endParaRPr>
          </a:p>
          <a:p>
            <a:pPr lvl="0" rtl="0" algn="ctr">
              <a:lnSpc>
                <a:spcPct val="130000"/>
              </a:lnSpc>
              <a:spcBef>
                <a:spcPts val="0"/>
              </a:spcBef>
              <a:buNone/>
            </a:pPr>
            <a:r>
              <a:rPr lang="en" sz="2400">
                <a:solidFill>
                  <a:srgbClr val="FFFFFF"/>
                </a:solidFill>
                <a:latin typeface="Lato"/>
                <a:ea typeface="Lato"/>
                <a:cs typeface="Lato"/>
                <a:sym typeface="Lato"/>
              </a:rPr>
              <a:t>                                                — NIH Big Data to Knowledge</a:t>
            </a:r>
          </a:p>
          <a:p>
            <a:pPr lvl="0" rtl="0">
              <a:spcBef>
                <a:spcPts val="0"/>
              </a:spcBef>
              <a:buNone/>
            </a:pPr>
            <a:r>
              <a:t/>
            </a:r>
            <a:endParaRPr>
              <a:solidFill>
                <a:srgbClr val="FFFFFF"/>
              </a:solidFill>
              <a:latin typeface="Lato"/>
              <a:ea typeface="Lato"/>
              <a:cs typeface="Lato"/>
              <a:sym typeface="Lato"/>
            </a:endParaRPr>
          </a:p>
        </p:txBody>
      </p:sp>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4" name="Shape 624"/>
        <p:cNvGrpSpPr/>
        <p:nvPr/>
      </p:nvGrpSpPr>
      <p:grpSpPr>
        <a:xfrm>
          <a:off x="0" y="0"/>
          <a:ext cx="0" cy="0"/>
          <a:chOff x="0" y="0"/>
          <a:chExt cx="0" cy="0"/>
        </a:xfrm>
      </p:grpSpPr>
      <p:sp>
        <p:nvSpPr>
          <p:cNvPr id="625" name="Shape 625"/>
          <p:cNvSpPr txBox="1"/>
          <p:nvPr>
            <p:ph type="ctrTitle"/>
          </p:nvPr>
        </p:nvSpPr>
        <p:spPr>
          <a:xfrm>
            <a:off x="822959" y="2057409"/>
            <a:ext cx="7498199" cy="822900"/>
          </a:xfrm>
          <a:prstGeom prst="rect">
            <a:avLst/>
          </a:prstGeom>
        </p:spPr>
        <p:txBody>
          <a:bodyPr anchorCtr="0" anchor="ctr" bIns="75425" lIns="75425" rIns="75425" tIns="75425">
            <a:noAutofit/>
          </a:bodyPr>
          <a:lstStyle/>
          <a:p>
            <a:pPr lvl="0" rtl="0">
              <a:spcBef>
                <a:spcPts val="0"/>
              </a:spcBef>
              <a:buNone/>
            </a:pPr>
            <a:r>
              <a:rPr b="1" lang="en" sz="3600">
                <a:solidFill>
                  <a:srgbClr val="FF9900"/>
                </a:solidFill>
              </a:rPr>
              <a:t>#</a:t>
            </a:r>
            <a:r>
              <a:rPr b="1" lang="en" sz="3600">
                <a:solidFill>
                  <a:schemeClr val="lt1"/>
                </a:solidFill>
              </a:rPr>
              <a:t>deleteacademiaedu</a:t>
            </a:r>
          </a:p>
        </p:txBody>
      </p:sp>
      <p:sp>
        <p:nvSpPr>
          <p:cNvPr id="626" name="Shape 626"/>
          <p:cNvSpPr txBox="1"/>
          <p:nvPr>
            <p:ph idx="1" type="subTitle"/>
          </p:nvPr>
        </p:nvSpPr>
        <p:spPr>
          <a:xfrm>
            <a:off x="1645929" y="3086100"/>
            <a:ext cx="5852100" cy="617099"/>
          </a:xfrm>
          <a:prstGeom prst="rect">
            <a:avLst/>
          </a:prstGeom>
        </p:spPr>
        <p:txBody>
          <a:bodyPr anchorCtr="0" anchor="t" bIns="75425" lIns="75425" rIns="75425" tIns="75425">
            <a:noAutofit/>
          </a:bodyPr>
          <a:lstStyle/>
          <a:p>
            <a:pPr lvl="0" rtl="0">
              <a:spcBef>
                <a:spcPts val="0"/>
              </a:spcBef>
              <a:buNone/>
            </a:pPr>
            <a:r>
              <a:t/>
            </a:r>
            <a:endParaRPr/>
          </a:p>
        </p:txBody>
      </p:sp>
    </p:spTree>
  </p:cSld>
  <p:clrMapOvr>
    <a:masterClrMapping/>
  </p:clrMapOvr>
  <p:transition spd="slow">
    <p:fade/>
  </p:transition>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0" name="Shape 630"/>
        <p:cNvGrpSpPr/>
        <p:nvPr/>
      </p:nvGrpSpPr>
      <p:grpSpPr>
        <a:xfrm>
          <a:off x="0" y="0"/>
          <a:ext cx="0" cy="0"/>
          <a:chOff x="0" y="0"/>
          <a:chExt cx="0" cy="0"/>
        </a:xfrm>
      </p:grpSpPr>
      <p:sp>
        <p:nvSpPr>
          <p:cNvPr id="631" name="Shape 631"/>
          <p:cNvSpPr txBox="1"/>
          <p:nvPr>
            <p:ph idx="1" type="subTitle"/>
          </p:nvPr>
        </p:nvSpPr>
        <p:spPr>
          <a:xfrm>
            <a:off x="1645929" y="3086100"/>
            <a:ext cx="5852100" cy="617099"/>
          </a:xfrm>
          <a:prstGeom prst="rect">
            <a:avLst/>
          </a:prstGeom>
        </p:spPr>
        <p:txBody>
          <a:bodyPr anchorCtr="0" anchor="t" bIns="75425" lIns="75425" rIns="75425" tIns="75425">
            <a:noAutofit/>
          </a:bodyPr>
          <a:lstStyle/>
          <a:p>
            <a:pPr lvl="0" rtl="0">
              <a:spcBef>
                <a:spcPts val="0"/>
              </a:spcBef>
              <a:buNone/>
            </a:pPr>
            <a:r>
              <a:t/>
            </a:r>
            <a:endParaRPr/>
          </a:p>
        </p:txBody>
      </p:sp>
      <p:pic>
        <p:nvPicPr>
          <p:cNvPr id="632" name="Shape 632"/>
          <p:cNvPicPr preferRelativeResize="0"/>
          <p:nvPr/>
        </p:nvPicPr>
        <p:blipFill>
          <a:blip r:embed="rId3">
            <a:alphaModFix/>
          </a:blip>
          <a:stretch>
            <a:fillRect/>
          </a:stretch>
        </p:blipFill>
        <p:spPr>
          <a:xfrm>
            <a:off x="9501725" y="1267"/>
            <a:ext cx="9144000" cy="5140989"/>
          </a:xfrm>
          <a:prstGeom prst="rect">
            <a:avLst/>
          </a:prstGeom>
          <a:noFill/>
          <a:ln>
            <a:noFill/>
          </a:ln>
        </p:spPr>
      </p:pic>
      <p:pic>
        <p:nvPicPr>
          <p:cNvPr id="633" name="Shape 633"/>
          <p:cNvPicPr preferRelativeResize="0"/>
          <p:nvPr/>
        </p:nvPicPr>
        <p:blipFill>
          <a:blip r:embed="rId4">
            <a:alphaModFix/>
          </a:blip>
          <a:stretch>
            <a:fillRect/>
          </a:stretch>
        </p:blipFill>
        <p:spPr>
          <a:xfrm>
            <a:off x="0" y="41195"/>
            <a:ext cx="2565249" cy="5061127"/>
          </a:xfrm>
          <a:prstGeom prst="rect">
            <a:avLst/>
          </a:prstGeom>
          <a:noFill/>
          <a:ln cap="flat" cmpd="sng" w="19050">
            <a:solidFill>
              <a:srgbClr val="FF9900"/>
            </a:solidFill>
            <a:prstDash val="solid"/>
            <a:round/>
            <a:headEnd len="med" w="med" type="none"/>
            <a:tailEnd len="med" w="med" type="none"/>
          </a:ln>
        </p:spPr>
      </p:pic>
      <p:pic>
        <p:nvPicPr>
          <p:cNvPr id="634" name="Shape 634"/>
          <p:cNvPicPr preferRelativeResize="0"/>
          <p:nvPr/>
        </p:nvPicPr>
        <p:blipFill>
          <a:blip r:embed="rId5">
            <a:alphaModFix/>
          </a:blip>
          <a:stretch>
            <a:fillRect/>
          </a:stretch>
        </p:blipFill>
        <p:spPr>
          <a:xfrm>
            <a:off x="2352210" y="41187"/>
            <a:ext cx="2327714" cy="5061123"/>
          </a:xfrm>
          <a:prstGeom prst="rect">
            <a:avLst/>
          </a:prstGeom>
          <a:noFill/>
          <a:ln cap="flat" cmpd="sng" w="19050">
            <a:solidFill>
              <a:srgbClr val="FF9900"/>
            </a:solidFill>
            <a:prstDash val="solid"/>
            <a:round/>
            <a:headEnd len="med" w="med" type="none"/>
            <a:tailEnd len="med" w="med" type="none"/>
          </a:ln>
        </p:spPr>
      </p:pic>
      <p:pic>
        <p:nvPicPr>
          <p:cNvPr id="635" name="Shape 635"/>
          <p:cNvPicPr preferRelativeResize="0"/>
          <p:nvPr/>
        </p:nvPicPr>
        <p:blipFill>
          <a:blip r:embed="rId6">
            <a:alphaModFix/>
          </a:blip>
          <a:stretch>
            <a:fillRect/>
          </a:stretch>
        </p:blipFill>
        <p:spPr>
          <a:xfrm>
            <a:off x="4522825" y="42837"/>
            <a:ext cx="2327725" cy="5057836"/>
          </a:xfrm>
          <a:prstGeom prst="rect">
            <a:avLst/>
          </a:prstGeom>
          <a:noFill/>
          <a:ln cap="flat" cmpd="sng" w="19050">
            <a:solidFill>
              <a:srgbClr val="FF9900"/>
            </a:solidFill>
            <a:prstDash val="solid"/>
            <a:round/>
            <a:headEnd len="med" w="med" type="none"/>
            <a:tailEnd len="med" w="med" type="none"/>
          </a:ln>
        </p:spPr>
      </p:pic>
      <p:pic>
        <p:nvPicPr>
          <p:cNvPr id="636" name="Shape 636"/>
          <p:cNvPicPr preferRelativeResize="0"/>
          <p:nvPr/>
        </p:nvPicPr>
        <p:blipFill>
          <a:blip r:embed="rId7">
            <a:alphaModFix/>
          </a:blip>
          <a:stretch>
            <a:fillRect/>
          </a:stretch>
        </p:blipFill>
        <p:spPr>
          <a:xfrm>
            <a:off x="6619833" y="41200"/>
            <a:ext cx="2524166" cy="5061126"/>
          </a:xfrm>
          <a:prstGeom prst="rect">
            <a:avLst/>
          </a:prstGeom>
          <a:noFill/>
          <a:ln cap="flat" cmpd="sng" w="19050">
            <a:solidFill>
              <a:srgbClr val="FF9900"/>
            </a:solidFill>
            <a:prstDash val="solid"/>
            <a:round/>
            <a:headEnd len="med" w="med" type="none"/>
            <a:tailEnd len="med" w="med" type="none"/>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3800"/>
                                        <p:tgtEl>
                                          <p:spTgt spid="633"/>
                                        </p:tgtEl>
                                      </p:cBhvr>
                                    </p:animEffect>
                                  </p:childTnLst>
                                </p:cTn>
                              </p:par>
                            </p:childTnLst>
                          </p:cTn>
                        </p:par>
                        <p:par>
                          <p:cTn fill="hold">
                            <p:stCondLst>
                              <p:cond delay="3800"/>
                            </p:stCondLst>
                            <p:childTnLst>
                              <p:par>
                                <p:cTn fill="hold" nodeType="after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3800"/>
                                        <p:tgtEl>
                                          <p:spTgt spid="634"/>
                                        </p:tgtEl>
                                      </p:cBhvr>
                                    </p:animEffect>
                                  </p:childTnLst>
                                </p:cTn>
                              </p:par>
                            </p:childTnLst>
                          </p:cTn>
                        </p:par>
                        <p:par>
                          <p:cTn fill="hold">
                            <p:stCondLst>
                              <p:cond delay="7600"/>
                            </p:stCondLst>
                            <p:childTnLst>
                              <p:par>
                                <p:cTn fill="hold" nodeType="after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3800"/>
                                        <p:tgtEl>
                                          <p:spTgt spid="635"/>
                                        </p:tgtEl>
                                      </p:cBhvr>
                                    </p:animEffect>
                                  </p:childTnLst>
                                </p:cTn>
                              </p:par>
                            </p:childTnLst>
                          </p:cTn>
                        </p:par>
                        <p:par>
                          <p:cTn fill="hold">
                            <p:stCondLst>
                              <p:cond delay="11400"/>
                            </p:stCondLst>
                            <p:childTnLst>
                              <p:par>
                                <p:cTn fill="hold" nodeType="after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3800"/>
                                        <p:tgtEl>
                                          <p:spTgt spid="6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0" name="Shape 640"/>
        <p:cNvGrpSpPr/>
        <p:nvPr/>
      </p:nvGrpSpPr>
      <p:grpSpPr>
        <a:xfrm>
          <a:off x="0" y="0"/>
          <a:ext cx="0" cy="0"/>
          <a:chOff x="0" y="0"/>
          <a:chExt cx="0" cy="0"/>
        </a:xfrm>
      </p:grpSpPr>
      <p:sp>
        <p:nvSpPr>
          <p:cNvPr id="641" name="Shape 641"/>
          <p:cNvSpPr txBox="1"/>
          <p:nvPr>
            <p:ph idx="1" type="subTitle"/>
          </p:nvPr>
        </p:nvSpPr>
        <p:spPr>
          <a:xfrm>
            <a:off x="1645929" y="3086100"/>
            <a:ext cx="5852100" cy="617099"/>
          </a:xfrm>
          <a:prstGeom prst="rect">
            <a:avLst/>
          </a:prstGeom>
        </p:spPr>
        <p:txBody>
          <a:bodyPr anchorCtr="0" anchor="t" bIns="75425" lIns="75425" rIns="75425" tIns="75425">
            <a:noAutofit/>
          </a:bodyPr>
          <a:lstStyle/>
          <a:p>
            <a:pPr lvl="0" rtl="0">
              <a:spcBef>
                <a:spcPts val="0"/>
              </a:spcBef>
              <a:buNone/>
            </a:pPr>
            <a:r>
              <a:t/>
            </a:r>
            <a:endParaRPr/>
          </a:p>
        </p:txBody>
      </p:sp>
      <p:pic>
        <p:nvPicPr>
          <p:cNvPr id="642" name="Shape 642"/>
          <p:cNvPicPr preferRelativeResize="0"/>
          <p:nvPr/>
        </p:nvPicPr>
        <p:blipFill>
          <a:blip r:embed="rId3">
            <a:alphaModFix/>
          </a:blip>
          <a:stretch>
            <a:fillRect/>
          </a:stretch>
        </p:blipFill>
        <p:spPr>
          <a:xfrm>
            <a:off x="0" y="1255"/>
            <a:ext cx="9144000" cy="5140989"/>
          </a:xfrm>
          <a:prstGeom prst="rect">
            <a:avLst/>
          </a:prstGeom>
          <a:noFill/>
          <a:ln>
            <a:noFill/>
          </a:ln>
        </p:spPr>
      </p:pic>
    </p:spTree>
  </p:cSld>
  <p:clrMapOvr>
    <a:masterClrMapping/>
  </p:clrMapOvr>
  <p:transition spd="slow">
    <p:fade/>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6" name="Shape 646"/>
        <p:cNvGrpSpPr/>
        <p:nvPr/>
      </p:nvGrpSpPr>
      <p:grpSpPr>
        <a:xfrm>
          <a:off x="0" y="0"/>
          <a:ext cx="0" cy="0"/>
          <a:chOff x="0" y="0"/>
          <a:chExt cx="0" cy="0"/>
        </a:xfrm>
      </p:grpSpPr>
      <p:sp>
        <p:nvSpPr>
          <p:cNvPr id="647" name="Shape 647"/>
          <p:cNvSpPr txBox="1"/>
          <p:nvPr>
            <p:ph idx="1" type="subTitle"/>
          </p:nvPr>
        </p:nvSpPr>
        <p:spPr>
          <a:xfrm>
            <a:off x="1645929" y="3086100"/>
            <a:ext cx="5852100" cy="617099"/>
          </a:xfrm>
          <a:prstGeom prst="rect">
            <a:avLst/>
          </a:prstGeom>
        </p:spPr>
        <p:txBody>
          <a:bodyPr anchorCtr="0" anchor="t" bIns="75425" lIns="75425" rIns="75425" tIns="75425">
            <a:noAutofit/>
          </a:bodyPr>
          <a:lstStyle/>
          <a:p>
            <a:pPr lvl="0" rtl="0">
              <a:spcBef>
                <a:spcPts val="0"/>
              </a:spcBef>
              <a:buNone/>
            </a:pPr>
            <a:r>
              <a:t/>
            </a:r>
            <a:endParaRPr/>
          </a:p>
        </p:txBody>
      </p:sp>
      <p:pic>
        <p:nvPicPr>
          <p:cNvPr id="648" name="Shape 648"/>
          <p:cNvPicPr preferRelativeResize="0"/>
          <p:nvPr/>
        </p:nvPicPr>
        <p:blipFill>
          <a:blip r:embed="rId3">
            <a:alphaModFix/>
          </a:blip>
          <a:stretch>
            <a:fillRect/>
          </a:stretch>
        </p:blipFill>
        <p:spPr>
          <a:xfrm>
            <a:off x="76200" y="55624"/>
            <a:ext cx="2506340" cy="5032249"/>
          </a:xfrm>
          <a:prstGeom prst="rect">
            <a:avLst/>
          </a:prstGeom>
          <a:noFill/>
          <a:ln cap="flat" cmpd="sng" w="19050">
            <a:solidFill>
              <a:srgbClr val="FF9900"/>
            </a:solidFill>
            <a:prstDash val="solid"/>
            <a:round/>
            <a:headEnd len="med" w="med" type="none"/>
            <a:tailEnd len="med" w="med" type="none"/>
          </a:ln>
        </p:spPr>
      </p:pic>
      <p:pic>
        <p:nvPicPr>
          <p:cNvPr id="649" name="Shape 649"/>
          <p:cNvPicPr preferRelativeResize="0"/>
          <p:nvPr/>
        </p:nvPicPr>
        <p:blipFill rotWithShape="1">
          <a:blip r:embed="rId4">
            <a:alphaModFix/>
          </a:blip>
          <a:srcRect b="74173" l="0" r="0" t="0"/>
          <a:stretch/>
        </p:blipFill>
        <p:spPr>
          <a:xfrm>
            <a:off x="2172525" y="556874"/>
            <a:ext cx="3228400" cy="1240074"/>
          </a:xfrm>
          <a:prstGeom prst="rect">
            <a:avLst/>
          </a:prstGeom>
          <a:noFill/>
          <a:ln cap="flat" cmpd="sng" w="19050">
            <a:solidFill>
              <a:srgbClr val="FF9900"/>
            </a:solidFill>
            <a:prstDash val="solid"/>
            <a:round/>
            <a:headEnd len="med" w="med" type="none"/>
            <a:tailEnd len="med" w="med" type="none"/>
          </a:ln>
        </p:spPr>
      </p:pic>
      <p:pic>
        <p:nvPicPr>
          <p:cNvPr id="650" name="Shape 650"/>
          <p:cNvPicPr preferRelativeResize="0"/>
          <p:nvPr/>
        </p:nvPicPr>
        <p:blipFill>
          <a:blip r:embed="rId5">
            <a:alphaModFix/>
          </a:blip>
          <a:stretch>
            <a:fillRect/>
          </a:stretch>
        </p:blipFill>
        <p:spPr>
          <a:xfrm>
            <a:off x="4924925" y="111236"/>
            <a:ext cx="4116675" cy="4921025"/>
          </a:xfrm>
          <a:prstGeom prst="rect">
            <a:avLst/>
          </a:prstGeom>
          <a:noFill/>
          <a:ln cap="flat" cmpd="sng" w="19050">
            <a:solidFill>
              <a:srgbClr val="FF9900"/>
            </a:solidFill>
            <a:prstDash val="solid"/>
            <a:round/>
            <a:headEnd len="med" w="med" type="none"/>
            <a:tailEnd len="med" w="med" type="none"/>
          </a:ln>
        </p:spPr>
      </p:pic>
      <p:pic>
        <p:nvPicPr>
          <p:cNvPr id="651" name="Shape 651"/>
          <p:cNvPicPr preferRelativeResize="0"/>
          <p:nvPr/>
        </p:nvPicPr>
        <p:blipFill>
          <a:blip r:embed="rId6">
            <a:alphaModFix/>
          </a:blip>
          <a:stretch>
            <a:fillRect/>
          </a:stretch>
        </p:blipFill>
        <p:spPr>
          <a:xfrm>
            <a:off x="3091543" y="2420443"/>
            <a:ext cx="1390350" cy="1948424"/>
          </a:xfrm>
          <a:prstGeom prst="rect">
            <a:avLst/>
          </a:prstGeom>
          <a:noFill/>
          <a:ln cap="flat" cmpd="sng" w="19050">
            <a:solidFill>
              <a:srgbClr val="FF9900"/>
            </a:solidFill>
            <a:prstDash val="solid"/>
            <a:round/>
            <a:headEnd len="med" w="med" type="none"/>
            <a:tailEnd len="med" w="med" type="none"/>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1500"/>
                                        <p:tgtEl>
                                          <p:spTgt spid="6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1600"/>
                                        <p:tgtEl>
                                          <p:spTgt spid="651"/>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1600"/>
                                        <p:tgtEl>
                                          <p:spTgt spid="6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5" name="Shape 655"/>
        <p:cNvGrpSpPr/>
        <p:nvPr/>
      </p:nvGrpSpPr>
      <p:grpSpPr>
        <a:xfrm>
          <a:off x="0" y="0"/>
          <a:ext cx="0" cy="0"/>
          <a:chOff x="0" y="0"/>
          <a:chExt cx="0" cy="0"/>
        </a:xfrm>
      </p:grpSpPr>
      <p:sp>
        <p:nvSpPr>
          <p:cNvPr id="656" name="Shape 656"/>
          <p:cNvSpPr txBox="1"/>
          <p:nvPr>
            <p:ph type="ctrTitle"/>
          </p:nvPr>
        </p:nvSpPr>
        <p:spPr>
          <a:xfrm>
            <a:off x="0" y="2160300"/>
            <a:ext cx="9144000" cy="822900"/>
          </a:xfrm>
          <a:prstGeom prst="rect">
            <a:avLst/>
          </a:prstGeom>
        </p:spPr>
        <p:txBody>
          <a:bodyPr anchorCtr="0" anchor="ctr" bIns="75425" lIns="75425" rIns="75425" tIns="75425">
            <a:noAutofit/>
          </a:bodyPr>
          <a:lstStyle/>
          <a:p>
            <a:pPr lvl="0" rtl="0">
              <a:spcBef>
                <a:spcPts val="0"/>
              </a:spcBef>
              <a:buNone/>
            </a:pPr>
            <a:r>
              <a:rPr b="1" lang="en" sz="3600">
                <a:solidFill>
                  <a:srgbClr val="FFFFFF"/>
                </a:solidFill>
              </a:rPr>
              <a:t>Is academia.edu an ethical company</a:t>
            </a:r>
            <a:r>
              <a:rPr b="1" lang="en" sz="3600">
                <a:solidFill>
                  <a:srgbClr val="FF9900"/>
                </a:solidFill>
              </a:rPr>
              <a:t>?</a:t>
            </a:r>
          </a:p>
        </p:txBody>
      </p:sp>
      <p:sp>
        <p:nvSpPr>
          <p:cNvPr id="657" name="Shape 657"/>
          <p:cNvSpPr txBox="1"/>
          <p:nvPr>
            <p:ph type="ctrTitle"/>
          </p:nvPr>
        </p:nvSpPr>
        <p:spPr>
          <a:xfrm>
            <a:off x="0" y="3678350"/>
            <a:ext cx="9144000" cy="822900"/>
          </a:xfrm>
          <a:prstGeom prst="rect">
            <a:avLst/>
          </a:prstGeom>
        </p:spPr>
        <p:txBody>
          <a:bodyPr anchorCtr="0" anchor="ctr" bIns="75425" lIns="75425" rIns="75425" tIns="75425">
            <a:noAutofit/>
          </a:bodyPr>
          <a:lstStyle/>
          <a:p>
            <a:pPr lvl="0" rtl="0">
              <a:spcBef>
                <a:spcPts val="0"/>
              </a:spcBef>
              <a:buNone/>
            </a:pPr>
            <a:r>
              <a:rPr b="1" lang="en" sz="3600">
                <a:solidFill>
                  <a:srgbClr val="FFFFFF"/>
                </a:solidFill>
              </a:rPr>
              <a:t>How can we know</a:t>
            </a:r>
            <a:r>
              <a:rPr b="1" lang="en" sz="3600">
                <a:solidFill>
                  <a:srgbClr val="FF9900"/>
                </a:solidFill>
              </a:rPr>
              <a:t>?</a:t>
            </a:r>
          </a:p>
        </p:txBody>
      </p:sp>
      <p:sp>
        <p:nvSpPr>
          <p:cNvPr id="658" name="Shape 658"/>
          <p:cNvSpPr txBox="1"/>
          <p:nvPr>
            <p:ph type="ctrTitle"/>
          </p:nvPr>
        </p:nvSpPr>
        <p:spPr>
          <a:xfrm>
            <a:off x="0" y="558975"/>
            <a:ext cx="9144000" cy="822900"/>
          </a:xfrm>
          <a:prstGeom prst="rect">
            <a:avLst/>
          </a:prstGeom>
        </p:spPr>
        <p:txBody>
          <a:bodyPr anchorCtr="0" anchor="ctr" bIns="75425" lIns="75425" rIns="75425" tIns="75425">
            <a:noAutofit/>
          </a:bodyPr>
          <a:lstStyle/>
          <a:p>
            <a:pPr lvl="0" rtl="0">
              <a:spcBef>
                <a:spcPts val="0"/>
              </a:spcBef>
              <a:buNone/>
            </a:pPr>
            <a:r>
              <a:rPr b="1" lang="en" sz="3600">
                <a:solidFill>
                  <a:srgbClr val="FFFFFF"/>
                </a:solidFill>
              </a:rPr>
              <a:t>Were Adnan’s intentions ethical</a:t>
            </a:r>
            <a:r>
              <a:rPr b="1" lang="en" sz="3600">
                <a:solidFill>
                  <a:srgbClr val="FF9900"/>
                </a:solidFill>
              </a:rPr>
              <a:t>?</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2600"/>
                                        <p:tgtEl>
                                          <p:spTgt spid="658"/>
                                        </p:tgtEl>
                                      </p:cBhvr>
                                    </p:animEffect>
                                  </p:childTnLst>
                                </p:cTn>
                              </p:par>
                            </p:childTnLst>
                          </p:cTn>
                        </p:par>
                        <p:par>
                          <p:cTn fill="hold">
                            <p:stCondLst>
                              <p:cond delay="2600"/>
                            </p:stCondLst>
                            <p:childTnLst>
                              <p:par>
                                <p:cTn fill="hold" nodeType="after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2600"/>
                                        <p:tgtEl>
                                          <p:spTgt spid="6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2" name="Shape 662"/>
        <p:cNvGrpSpPr/>
        <p:nvPr/>
      </p:nvGrpSpPr>
      <p:grpSpPr>
        <a:xfrm>
          <a:off x="0" y="0"/>
          <a:ext cx="0" cy="0"/>
          <a:chOff x="0" y="0"/>
          <a:chExt cx="0" cy="0"/>
        </a:xfrm>
      </p:grpSpPr>
      <p:pic>
        <p:nvPicPr>
          <p:cNvPr id="663" name="Shape 663"/>
          <p:cNvPicPr preferRelativeResize="0"/>
          <p:nvPr/>
        </p:nvPicPr>
        <p:blipFill>
          <a:blip r:embed="rId3">
            <a:alphaModFix/>
          </a:blip>
          <a:stretch>
            <a:fillRect/>
          </a:stretch>
        </p:blipFill>
        <p:spPr>
          <a:xfrm>
            <a:off x="2785856" y="0"/>
            <a:ext cx="3572287" cy="5143501"/>
          </a:xfrm>
          <a:prstGeom prst="rect">
            <a:avLst/>
          </a:prstGeom>
          <a:noFill/>
          <a:ln>
            <a:noFill/>
          </a:ln>
        </p:spPr>
      </p:pic>
    </p:spTree>
  </p:cSld>
  <p:clrMapOvr>
    <a:masterClrMapping/>
  </p:clrMapOvr>
  <p:transition spd="slow">
    <p:fade/>
  </p:transition>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7" name="Shape 667"/>
        <p:cNvGrpSpPr/>
        <p:nvPr/>
      </p:nvGrpSpPr>
      <p:grpSpPr>
        <a:xfrm>
          <a:off x="0" y="0"/>
          <a:ext cx="0" cy="0"/>
          <a:chOff x="0" y="0"/>
          <a:chExt cx="0" cy="0"/>
        </a:xfrm>
      </p:grpSpPr>
      <p:pic>
        <p:nvPicPr>
          <p:cNvPr id="668" name="Shape 668"/>
          <p:cNvPicPr preferRelativeResize="0"/>
          <p:nvPr/>
        </p:nvPicPr>
        <p:blipFill>
          <a:blip r:embed="rId3">
            <a:alphaModFix/>
          </a:blip>
          <a:stretch>
            <a:fillRect/>
          </a:stretch>
        </p:blipFill>
        <p:spPr>
          <a:xfrm>
            <a:off x="2" y="0"/>
            <a:ext cx="2371350" cy="3414323"/>
          </a:xfrm>
          <a:prstGeom prst="rect">
            <a:avLst/>
          </a:prstGeom>
          <a:noFill/>
          <a:ln>
            <a:noFill/>
          </a:ln>
        </p:spPr>
      </p:pic>
      <p:sp>
        <p:nvSpPr>
          <p:cNvPr id="669" name="Shape 669"/>
          <p:cNvSpPr txBox="1"/>
          <p:nvPr>
            <p:ph type="ctrTitle"/>
          </p:nvPr>
        </p:nvSpPr>
        <p:spPr>
          <a:xfrm>
            <a:off x="2877450" y="808736"/>
            <a:ext cx="5760299" cy="1440300"/>
          </a:xfrm>
          <a:prstGeom prst="rect">
            <a:avLst/>
          </a:prstGeom>
        </p:spPr>
        <p:txBody>
          <a:bodyPr anchorCtr="0" anchor="t" bIns="75425" lIns="75425" rIns="75425" tIns="75425">
            <a:noAutofit/>
          </a:bodyPr>
          <a:lstStyle/>
          <a:p>
            <a:pPr lvl="0" rtl="0">
              <a:spcBef>
                <a:spcPts val="0"/>
              </a:spcBef>
              <a:buNone/>
            </a:pPr>
            <a:r>
              <a:rPr b="1" lang="en" sz="3200">
                <a:solidFill>
                  <a:srgbClr val="FF9900"/>
                </a:solidFill>
              </a:rPr>
              <a:t>Categorical Imperative</a:t>
            </a:r>
          </a:p>
          <a:p>
            <a:pPr lvl="0" rtl="0">
              <a:spcBef>
                <a:spcPts val="0"/>
              </a:spcBef>
              <a:buNone/>
            </a:pPr>
            <a:r>
              <a:rPr lang="en" sz="2400">
                <a:solidFill>
                  <a:schemeClr val="lt1"/>
                </a:solidFill>
              </a:rPr>
              <a:t>immoral to use another person merely</a:t>
            </a:r>
          </a:p>
          <a:p>
            <a:pPr lvl="0" rtl="0">
              <a:spcBef>
                <a:spcPts val="0"/>
              </a:spcBef>
              <a:buNone/>
            </a:pPr>
            <a:r>
              <a:rPr lang="en" sz="2400">
                <a:solidFill>
                  <a:schemeClr val="lt1"/>
                </a:solidFill>
              </a:rPr>
              <a:t>as a means to an end</a:t>
            </a:r>
          </a:p>
        </p:txBody>
      </p:sp>
      <p:sp>
        <p:nvSpPr>
          <p:cNvPr id="670" name="Shape 670"/>
          <p:cNvSpPr txBox="1"/>
          <p:nvPr>
            <p:ph type="ctrTitle"/>
          </p:nvPr>
        </p:nvSpPr>
        <p:spPr>
          <a:xfrm>
            <a:off x="0" y="3414326"/>
            <a:ext cx="2371200" cy="615299"/>
          </a:xfrm>
          <a:prstGeom prst="rect">
            <a:avLst/>
          </a:prstGeom>
        </p:spPr>
        <p:txBody>
          <a:bodyPr anchorCtr="0" anchor="ctr" bIns="75425" lIns="75425" rIns="75425" tIns="75425">
            <a:noAutofit/>
          </a:bodyPr>
          <a:lstStyle/>
          <a:p>
            <a:pPr lvl="0" rtl="0">
              <a:spcBef>
                <a:spcPts val="0"/>
              </a:spcBef>
              <a:buNone/>
            </a:pPr>
            <a:r>
              <a:rPr lang="en" sz="1400">
                <a:solidFill>
                  <a:srgbClr val="FFFFFF"/>
                </a:solidFill>
              </a:rPr>
              <a:t>Immanuel Kant</a:t>
            </a:r>
          </a:p>
          <a:p>
            <a:pPr lvl="0" rtl="0">
              <a:spcBef>
                <a:spcPts val="0"/>
              </a:spcBef>
              <a:buNone/>
            </a:pPr>
            <a:r>
              <a:rPr lang="en" sz="1400">
                <a:solidFill>
                  <a:srgbClr val="FFFFFF"/>
                </a:solidFill>
              </a:rPr>
              <a:t>1724 - 1804</a:t>
            </a:r>
          </a:p>
        </p:txBody>
      </p:sp>
      <p:sp>
        <p:nvSpPr>
          <p:cNvPr id="671" name="Shape 671"/>
          <p:cNvSpPr txBox="1"/>
          <p:nvPr>
            <p:ph type="ctrTitle"/>
          </p:nvPr>
        </p:nvSpPr>
        <p:spPr>
          <a:xfrm>
            <a:off x="2492700" y="2894475"/>
            <a:ext cx="6529799" cy="1440300"/>
          </a:xfrm>
          <a:prstGeom prst="rect">
            <a:avLst/>
          </a:prstGeom>
        </p:spPr>
        <p:txBody>
          <a:bodyPr anchorCtr="0" anchor="t" bIns="75425" lIns="75425" rIns="75425" tIns="75425">
            <a:noAutofit/>
          </a:bodyPr>
          <a:lstStyle/>
          <a:p>
            <a:pPr lvl="0" rtl="0">
              <a:spcBef>
                <a:spcPts val="0"/>
              </a:spcBef>
              <a:buNone/>
            </a:pPr>
            <a:r>
              <a:rPr b="1" i="1" lang="en" sz="3200">
                <a:solidFill>
                  <a:srgbClr val="FF9900"/>
                </a:solidFill>
              </a:rPr>
              <a:t>a posteriori</a:t>
            </a:r>
          </a:p>
          <a:p>
            <a:pPr lvl="0" rtl="0">
              <a:spcBef>
                <a:spcPts val="0"/>
              </a:spcBef>
              <a:buNone/>
            </a:pPr>
            <a:r>
              <a:rPr lang="en" sz="2400">
                <a:solidFill>
                  <a:schemeClr val="lt1"/>
                </a:solidFill>
              </a:rPr>
              <a:t>justification relies upon experience;</a:t>
            </a:r>
          </a:p>
          <a:p>
            <a:pPr lvl="0" rtl="0">
              <a:spcBef>
                <a:spcPts val="0"/>
              </a:spcBef>
              <a:buNone/>
            </a:pPr>
            <a:r>
              <a:rPr lang="en" sz="2400">
                <a:solidFill>
                  <a:schemeClr val="lt1"/>
                </a:solidFill>
              </a:rPr>
              <a:t>thus, such propositions are logically contingent</a:t>
            </a:r>
          </a:p>
        </p:txBody>
      </p:sp>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5" name="Shape 675"/>
        <p:cNvGrpSpPr/>
        <p:nvPr/>
      </p:nvGrpSpPr>
      <p:grpSpPr>
        <a:xfrm>
          <a:off x="0" y="0"/>
          <a:ext cx="0" cy="0"/>
          <a:chOff x="0" y="0"/>
          <a:chExt cx="0" cy="0"/>
        </a:xfrm>
      </p:grpSpPr>
      <p:sp>
        <p:nvSpPr>
          <p:cNvPr id="676" name="Shape 676"/>
          <p:cNvSpPr txBox="1"/>
          <p:nvPr>
            <p:ph type="ctrTitle"/>
          </p:nvPr>
        </p:nvSpPr>
        <p:spPr>
          <a:xfrm>
            <a:off x="0" y="1313600"/>
            <a:ext cx="9144000" cy="3829800"/>
          </a:xfrm>
          <a:prstGeom prst="rect">
            <a:avLst/>
          </a:prstGeom>
        </p:spPr>
        <p:txBody>
          <a:bodyPr anchorCtr="0" anchor="ctr" bIns="75425" lIns="75425" rIns="75425" tIns="75425">
            <a:noAutofit/>
          </a:bodyPr>
          <a:lstStyle/>
          <a:p>
            <a:pPr lvl="0" rtl="0">
              <a:spcBef>
                <a:spcPts val="0"/>
              </a:spcBef>
              <a:buClr>
                <a:schemeClr val="dk1"/>
              </a:buClr>
              <a:buSzPct val="36666"/>
              <a:buFont typeface="Arial"/>
              <a:buNone/>
            </a:pPr>
            <a:r>
              <a:rPr lang="en" sz="3000">
                <a:solidFill>
                  <a:schemeClr val="lt1"/>
                </a:solidFill>
              </a:rPr>
              <a:t>Not new questions</a:t>
            </a:r>
            <a:r>
              <a:rPr lang="en" sz="3000">
                <a:solidFill>
                  <a:srgbClr val="FF9900"/>
                </a:solidFill>
              </a:rPr>
              <a:t>.</a:t>
            </a:r>
          </a:p>
          <a:p>
            <a:pPr lvl="0" rtl="0">
              <a:spcBef>
                <a:spcPts val="0"/>
              </a:spcBef>
              <a:buClr>
                <a:schemeClr val="dk1"/>
              </a:buClr>
              <a:buSzPct val="36666"/>
              <a:buFont typeface="Arial"/>
              <a:buNone/>
            </a:pPr>
            <a:r>
              <a:t/>
            </a:r>
            <a:endParaRPr sz="3000">
              <a:solidFill>
                <a:schemeClr val="lt1"/>
              </a:solidFill>
            </a:endParaRPr>
          </a:p>
          <a:p>
            <a:pPr lvl="0" rtl="0">
              <a:spcBef>
                <a:spcPts val="0"/>
              </a:spcBef>
              <a:buClr>
                <a:schemeClr val="dk1"/>
              </a:buClr>
              <a:buSzPct val="36666"/>
              <a:buFont typeface="Arial"/>
              <a:buNone/>
            </a:pPr>
            <a:r>
              <a:rPr lang="en" sz="3000">
                <a:solidFill>
                  <a:schemeClr val="lt1"/>
                </a:solidFill>
              </a:rPr>
              <a:t>Answering is not the end goal</a:t>
            </a:r>
            <a:r>
              <a:rPr lang="en" sz="3000">
                <a:solidFill>
                  <a:srgbClr val="FF9900"/>
                </a:solidFill>
              </a:rPr>
              <a:t>.</a:t>
            </a:r>
          </a:p>
          <a:p>
            <a:pPr lvl="0" rtl="0">
              <a:spcBef>
                <a:spcPts val="0"/>
              </a:spcBef>
              <a:buClr>
                <a:schemeClr val="dk1"/>
              </a:buClr>
              <a:buSzPct val="36666"/>
              <a:buFont typeface="Arial"/>
              <a:buNone/>
            </a:pPr>
            <a:r>
              <a:t/>
            </a:r>
            <a:endParaRPr sz="3000">
              <a:solidFill>
                <a:schemeClr val="lt1"/>
              </a:solidFill>
            </a:endParaRPr>
          </a:p>
          <a:p>
            <a:pPr lvl="0" rtl="0">
              <a:spcBef>
                <a:spcPts val="0"/>
              </a:spcBef>
              <a:buNone/>
            </a:pPr>
            <a:r>
              <a:rPr lang="en" sz="3000">
                <a:solidFill>
                  <a:schemeClr val="lt1"/>
                </a:solidFill>
              </a:rPr>
              <a:t>Sit with questions</a:t>
            </a:r>
            <a:r>
              <a:rPr lang="en" sz="3000">
                <a:solidFill>
                  <a:srgbClr val="FF9900"/>
                </a:solidFill>
              </a:rPr>
              <a:t>.</a:t>
            </a:r>
          </a:p>
          <a:p>
            <a:pPr lvl="0" rtl="0">
              <a:spcBef>
                <a:spcPts val="0"/>
              </a:spcBef>
              <a:buNone/>
            </a:pPr>
            <a:r>
              <a:t/>
            </a:r>
            <a:endParaRPr sz="3000">
              <a:solidFill>
                <a:schemeClr val="lt1"/>
              </a:solidFill>
            </a:endParaRPr>
          </a:p>
          <a:p>
            <a:pPr lvl="0" rtl="0">
              <a:spcBef>
                <a:spcPts val="0"/>
              </a:spcBef>
              <a:buNone/>
            </a:pPr>
            <a:r>
              <a:rPr lang="en" sz="3000">
                <a:solidFill>
                  <a:schemeClr val="lt1"/>
                </a:solidFill>
              </a:rPr>
              <a:t>Consider implications in digital endeavors</a:t>
            </a:r>
            <a:r>
              <a:rPr lang="en" sz="3000">
                <a:solidFill>
                  <a:srgbClr val="FF9900"/>
                </a:solidFill>
              </a:rPr>
              <a:t>.</a:t>
            </a:r>
          </a:p>
        </p:txBody>
      </p:sp>
      <p:sp>
        <p:nvSpPr>
          <p:cNvPr id="677" name="Shape 677"/>
          <p:cNvSpPr txBox="1"/>
          <p:nvPr>
            <p:ph type="ctrTitle"/>
          </p:nvPr>
        </p:nvSpPr>
        <p:spPr>
          <a:xfrm>
            <a:off x="0" y="24850"/>
            <a:ext cx="9144000" cy="1288800"/>
          </a:xfrm>
          <a:prstGeom prst="rect">
            <a:avLst/>
          </a:prstGeom>
        </p:spPr>
        <p:txBody>
          <a:bodyPr anchorCtr="0" anchor="ctr" bIns="75425" lIns="75425" rIns="75425" tIns="75425">
            <a:noAutofit/>
          </a:bodyPr>
          <a:lstStyle/>
          <a:p>
            <a:pPr lvl="0" rtl="0">
              <a:spcBef>
                <a:spcPts val="0"/>
              </a:spcBef>
              <a:buNone/>
            </a:pPr>
            <a:r>
              <a:rPr b="1" lang="en" sz="4800">
                <a:solidFill>
                  <a:srgbClr val="FF9900"/>
                </a:solidFill>
              </a:rPr>
              <a:t>Remember...</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76">
                                            <p:txEl>
                                              <p:pRg end="0" st="0"/>
                                            </p:txEl>
                                          </p:spTgt>
                                        </p:tgtEl>
                                        <p:attrNameLst>
                                          <p:attrName>style.visibility</p:attrName>
                                        </p:attrNameLst>
                                      </p:cBhvr>
                                      <p:to>
                                        <p:strVal val="visible"/>
                                      </p:to>
                                    </p:set>
                                    <p:animEffect filter="fade" transition="in">
                                      <p:cBhvr>
                                        <p:cTn dur="1600"/>
                                        <p:tgtEl>
                                          <p:spTgt spid="676">
                                            <p:txEl>
                                              <p:pRg end="0" st="0"/>
                                            </p:txEl>
                                          </p:spTgt>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676">
                                            <p:txEl>
                                              <p:pRg end="1" st="1"/>
                                            </p:txEl>
                                          </p:spTgt>
                                        </p:tgtEl>
                                        <p:attrNameLst>
                                          <p:attrName>style.visibility</p:attrName>
                                        </p:attrNameLst>
                                      </p:cBhvr>
                                      <p:to>
                                        <p:strVal val="visible"/>
                                      </p:to>
                                    </p:set>
                                    <p:animEffect filter="fade" transition="in">
                                      <p:cBhvr>
                                        <p:cTn dur="1600"/>
                                        <p:tgtEl>
                                          <p:spTgt spid="676">
                                            <p:txEl>
                                              <p:pRg end="1" st="1"/>
                                            </p:txEl>
                                          </p:spTgt>
                                        </p:tgtEl>
                                      </p:cBhvr>
                                    </p:animEffect>
                                  </p:childTnLst>
                                </p:cTn>
                              </p:par>
                            </p:childTnLst>
                          </p:cTn>
                        </p:par>
                        <p:par>
                          <p:cTn fill="hold">
                            <p:stCondLst>
                              <p:cond delay="3200"/>
                            </p:stCondLst>
                            <p:childTnLst>
                              <p:par>
                                <p:cTn fill="hold" nodeType="afterEffect" presetClass="entr" presetID="10" presetSubtype="0">
                                  <p:stCondLst>
                                    <p:cond delay="0"/>
                                  </p:stCondLst>
                                  <p:childTnLst>
                                    <p:set>
                                      <p:cBhvr>
                                        <p:cTn dur="1" fill="hold">
                                          <p:stCondLst>
                                            <p:cond delay="0"/>
                                          </p:stCondLst>
                                        </p:cTn>
                                        <p:tgtEl>
                                          <p:spTgt spid="676">
                                            <p:txEl>
                                              <p:pRg end="2" st="2"/>
                                            </p:txEl>
                                          </p:spTgt>
                                        </p:tgtEl>
                                        <p:attrNameLst>
                                          <p:attrName>style.visibility</p:attrName>
                                        </p:attrNameLst>
                                      </p:cBhvr>
                                      <p:to>
                                        <p:strVal val="visible"/>
                                      </p:to>
                                    </p:set>
                                    <p:animEffect filter="fade" transition="in">
                                      <p:cBhvr>
                                        <p:cTn dur="1600"/>
                                        <p:tgtEl>
                                          <p:spTgt spid="676">
                                            <p:txEl>
                                              <p:pRg end="2" st="2"/>
                                            </p:txEl>
                                          </p:spTgt>
                                        </p:tgtEl>
                                      </p:cBhvr>
                                    </p:animEffect>
                                  </p:childTnLst>
                                </p:cTn>
                              </p:par>
                            </p:childTnLst>
                          </p:cTn>
                        </p:par>
                        <p:par>
                          <p:cTn fill="hold">
                            <p:stCondLst>
                              <p:cond delay="4800"/>
                            </p:stCondLst>
                            <p:childTnLst>
                              <p:par>
                                <p:cTn fill="hold" nodeType="afterEffect" presetClass="entr" presetID="10" presetSubtype="0">
                                  <p:stCondLst>
                                    <p:cond delay="0"/>
                                  </p:stCondLst>
                                  <p:childTnLst>
                                    <p:set>
                                      <p:cBhvr>
                                        <p:cTn dur="1" fill="hold">
                                          <p:stCondLst>
                                            <p:cond delay="0"/>
                                          </p:stCondLst>
                                        </p:cTn>
                                        <p:tgtEl>
                                          <p:spTgt spid="676">
                                            <p:txEl>
                                              <p:pRg end="3" st="3"/>
                                            </p:txEl>
                                          </p:spTgt>
                                        </p:tgtEl>
                                        <p:attrNameLst>
                                          <p:attrName>style.visibility</p:attrName>
                                        </p:attrNameLst>
                                      </p:cBhvr>
                                      <p:to>
                                        <p:strVal val="visible"/>
                                      </p:to>
                                    </p:set>
                                    <p:animEffect filter="fade" transition="in">
                                      <p:cBhvr>
                                        <p:cTn dur="1600"/>
                                        <p:tgtEl>
                                          <p:spTgt spid="676">
                                            <p:txEl>
                                              <p:pRg end="3" st="3"/>
                                            </p:txEl>
                                          </p:spTgt>
                                        </p:tgtEl>
                                      </p:cBhvr>
                                    </p:animEffect>
                                  </p:childTnLst>
                                </p:cTn>
                              </p:par>
                            </p:childTnLst>
                          </p:cTn>
                        </p:par>
                        <p:par>
                          <p:cTn fill="hold">
                            <p:stCondLst>
                              <p:cond delay="6400"/>
                            </p:stCondLst>
                            <p:childTnLst>
                              <p:par>
                                <p:cTn fill="hold" nodeType="afterEffect" presetClass="entr" presetID="10" presetSubtype="0">
                                  <p:stCondLst>
                                    <p:cond delay="0"/>
                                  </p:stCondLst>
                                  <p:childTnLst>
                                    <p:set>
                                      <p:cBhvr>
                                        <p:cTn dur="1" fill="hold">
                                          <p:stCondLst>
                                            <p:cond delay="0"/>
                                          </p:stCondLst>
                                        </p:cTn>
                                        <p:tgtEl>
                                          <p:spTgt spid="676">
                                            <p:txEl>
                                              <p:pRg end="4" st="4"/>
                                            </p:txEl>
                                          </p:spTgt>
                                        </p:tgtEl>
                                        <p:attrNameLst>
                                          <p:attrName>style.visibility</p:attrName>
                                        </p:attrNameLst>
                                      </p:cBhvr>
                                      <p:to>
                                        <p:strVal val="visible"/>
                                      </p:to>
                                    </p:set>
                                    <p:animEffect filter="fade" transition="in">
                                      <p:cBhvr>
                                        <p:cTn dur="1600"/>
                                        <p:tgtEl>
                                          <p:spTgt spid="676">
                                            <p:txEl>
                                              <p:pRg end="4" st="4"/>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676">
                                            <p:txEl>
                                              <p:pRg end="5" st="5"/>
                                            </p:txEl>
                                          </p:spTgt>
                                        </p:tgtEl>
                                        <p:attrNameLst>
                                          <p:attrName>style.visibility</p:attrName>
                                        </p:attrNameLst>
                                      </p:cBhvr>
                                      <p:to>
                                        <p:strVal val="visible"/>
                                      </p:to>
                                    </p:set>
                                    <p:animEffect filter="fade" transition="in">
                                      <p:cBhvr>
                                        <p:cTn dur="1600"/>
                                        <p:tgtEl>
                                          <p:spTgt spid="676">
                                            <p:txEl>
                                              <p:pRg end="5" st="5"/>
                                            </p:txEl>
                                          </p:spTgt>
                                        </p:tgtEl>
                                      </p:cBhvr>
                                    </p:animEffect>
                                  </p:childTnLst>
                                </p:cTn>
                              </p:par>
                            </p:childTnLst>
                          </p:cTn>
                        </p:par>
                        <p:par>
                          <p:cTn fill="hold">
                            <p:stCondLst>
                              <p:cond delay="9600"/>
                            </p:stCondLst>
                            <p:childTnLst>
                              <p:par>
                                <p:cTn fill="hold" nodeType="afterEffect" presetClass="entr" presetID="10" presetSubtype="0">
                                  <p:stCondLst>
                                    <p:cond delay="0"/>
                                  </p:stCondLst>
                                  <p:childTnLst>
                                    <p:set>
                                      <p:cBhvr>
                                        <p:cTn dur="1" fill="hold">
                                          <p:stCondLst>
                                            <p:cond delay="0"/>
                                          </p:stCondLst>
                                        </p:cTn>
                                        <p:tgtEl>
                                          <p:spTgt spid="676">
                                            <p:txEl>
                                              <p:pRg end="6" st="6"/>
                                            </p:txEl>
                                          </p:spTgt>
                                        </p:tgtEl>
                                        <p:attrNameLst>
                                          <p:attrName>style.visibility</p:attrName>
                                        </p:attrNameLst>
                                      </p:cBhvr>
                                      <p:to>
                                        <p:strVal val="visible"/>
                                      </p:to>
                                    </p:set>
                                    <p:animEffect filter="fade" transition="in">
                                      <p:cBhvr>
                                        <p:cTn dur="1600"/>
                                        <p:tgtEl>
                                          <p:spTgt spid="676">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1" name="Shape 681"/>
        <p:cNvGrpSpPr/>
        <p:nvPr/>
      </p:nvGrpSpPr>
      <p:grpSpPr>
        <a:xfrm>
          <a:off x="0" y="0"/>
          <a:ext cx="0" cy="0"/>
          <a:chOff x="0" y="0"/>
          <a:chExt cx="0" cy="0"/>
        </a:xfrm>
      </p:grpSpPr>
      <p:sp>
        <p:nvSpPr>
          <p:cNvPr id="682" name="Shape 682"/>
          <p:cNvSpPr txBox="1"/>
          <p:nvPr>
            <p:ph type="ctrTitle"/>
          </p:nvPr>
        </p:nvSpPr>
        <p:spPr>
          <a:xfrm>
            <a:off x="0" y="399675"/>
            <a:ext cx="9144000" cy="822900"/>
          </a:xfrm>
          <a:prstGeom prst="rect">
            <a:avLst/>
          </a:prstGeom>
        </p:spPr>
        <p:txBody>
          <a:bodyPr anchorCtr="0" anchor="t" bIns="75425" lIns="75425" rIns="75425" tIns="75425">
            <a:noAutofit/>
          </a:bodyPr>
          <a:lstStyle/>
          <a:p>
            <a:pPr lvl="0">
              <a:spcBef>
                <a:spcPts val="0"/>
              </a:spcBef>
              <a:buNone/>
            </a:pPr>
            <a:r>
              <a:rPr b="1" lang="en" sz="4800">
                <a:solidFill>
                  <a:srgbClr val="FFFFFF"/>
                </a:solidFill>
              </a:rPr>
              <a:t>Framework for Ethical Inquiry</a:t>
            </a:r>
          </a:p>
        </p:txBody>
      </p:sp>
      <p:sp>
        <p:nvSpPr>
          <p:cNvPr id="683" name="Shape 683"/>
          <p:cNvSpPr txBox="1"/>
          <p:nvPr>
            <p:ph idx="1" type="subTitle"/>
          </p:nvPr>
        </p:nvSpPr>
        <p:spPr>
          <a:xfrm>
            <a:off x="1645929" y="3086100"/>
            <a:ext cx="5852100" cy="617099"/>
          </a:xfrm>
          <a:prstGeom prst="rect">
            <a:avLst/>
          </a:prstGeom>
        </p:spPr>
        <p:txBody>
          <a:bodyPr anchorCtr="0" anchor="t" bIns="75425" lIns="75425" rIns="75425" tIns="75425">
            <a:noAutofit/>
          </a:bodyPr>
          <a:lstStyle/>
          <a:p>
            <a:pPr lvl="0">
              <a:spcBef>
                <a:spcPts val="0"/>
              </a:spcBef>
              <a:buNone/>
            </a:pPr>
            <a:r>
              <a:t/>
            </a:r>
            <a:endParaRPr/>
          </a:p>
        </p:txBody>
      </p:sp>
      <p:sp>
        <p:nvSpPr>
          <p:cNvPr id="684" name="Shape 684"/>
          <p:cNvSpPr txBox="1"/>
          <p:nvPr/>
        </p:nvSpPr>
        <p:spPr>
          <a:xfrm>
            <a:off x="2051400" y="1784925"/>
            <a:ext cx="5041200" cy="2225099"/>
          </a:xfrm>
          <a:prstGeom prst="rect">
            <a:avLst/>
          </a:prstGeom>
          <a:noFill/>
          <a:ln>
            <a:noFill/>
          </a:ln>
        </p:spPr>
        <p:txBody>
          <a:bodyPr anchorCtr="0" anchor="t" bIns="91425" lIns="91425" rIns="91425" tIns="91425">
            <a:noAutofit/>
          </a:bodyPr>
          <a:lstStyle/>
          <a:p>
            <a:pPr lvl="0" rtl="0" algn="ctr">
              <a:lnSpc>
                <a:spcPct val="130000"/>
              </a:lnSpc>
              <a:spcBef>
                <a:spcPts val="0"/>
              </a:spcBef>
              <a:buNone/>
            </a:pPr>
            <a:r>
              <a:rPr lang="en" sz="3000">
                <a:solidFill>
                  <a:srgbClr val="FFFFFF"/>
                </a:solidFill>
              </a:rPr>
              <a:t>Context</a:t>
            </a:r>
          </a:p>
          <a:p>
            <a:pPr lvl="0" rtl="0" algn="ctr">
              <a:lnSpc>
                <a:spcPct val="130000"/>
              </a:lnSpc>
              <a:spcBef>
                <a:spcPts val="0"/>
              </a:spcBef>
              <a:buNone/>
            </a:pPr>
            <a:r>
              <a:rPr lang="en" sz="3000">
                <a:solidFill>
                  <a:srgbClr val="FFFFFF"/>
                </a:solidFill>
              </a:rPr>
              <a:t>Expectation</a:t>
            </a:r>
          </a:p>
          <a:p>
            <a:pPr lvl="0" algn="ctr">
              <a:lnSpc>
                <a:spcPct val="130000"/>
              </a:lnSpc>
              <a:spcBef>
                <a:spcPts val="0"/>
              </a:spcBef>
              <a:buNone/>
            </a:pPr>
            <a:r>
              <a:rPr lang="en" sz="3000">
                <a:solidFill>
                  <a:srgbClr val="FFFFFF"/>
                </a:solidFill>
              </a:rPr>
              <a:t>Value Analysis</a:t>
            </a:r>
          </a:p>
        </p:txBody>
      </p:sp>
      <p:sp>
        <p:nvSpPr>
          <p:cNvPr id="685" name="Shape 685"/>
          <p:cNvSpPr txBox="1"/>
          <p:nvPr/>
        </p:nvSpPr>
        <p:spPr>
          <a:xfrm>
            <a:off x="134700" y="4572375"/>
            <a:ext cx="8874599" cy="525600"/>
          </a:xfrm>
          <a:prstGeom prst="rect">
            <a:avLst/>
          </a:prstGeom>
          <a:noFill/>
          <a:ln>
            <a:noFill/>
          </a:ln>
        </p:spPr>
        <p:txBody>
          <a:bodyPr anchorCtr="0" anchor="t" bIns="91425" lIns="91425" rIns="91425" tIns="91425">
            <a:noAutofit/>
          </a:bodyPr>
          <a:lstStyle/>
          <a:p>
            <a:pPr lvl="0">
              <a:spcBef>
                <a:spcPts val="0"/>
              </a:spcBef>
              <a:buNone/>
            </a:pPr>
            <a:r>
              <a:rPr lang="en" sz="1200">
                <a:solidFill>
                  <a:srgbClr val="CCCCCC"/>
                </a:solidFill>
              </a:rPr>
              <a:t>Mannheimer S, Young SWH, Rossmann D (2016) On the Ethics of Social Network Research in Libraries. Journal of Information, Communication, and Ethics in Society 14(2) (forthcoming). </a:t>
            </a:r>
            <a:r>
              <a:rPr lang="en" sz="1200" u="sng">
                <a:solidFill>
                  <a:srgbClr val="CCCCCC"/>
                </a:solidFill>
                <a:hlinkClick r:id="rId3"/>
              </a:rPr>
              <a:t>http://scholarworks.montana.edu/xmlui/handle/1/9470</a:t>
            </a:r>
            <a:r>
              <a:rPr lang="en" sz="1200">
                <a:solidFill>
                  <a:srgbClr val="CCCCCC"/>
                </a:solidFill>
              </a:rPr>
              <a:t>   </a:t>
            </a:r>
          </a:p>
        </p:txBody>
      </p:sp>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9" name="Shape 689"/>
        <p:cNvGrpSpPr/>
        <p:nvPr/>
      </p:nvGrpSpPr>
      <p:grpSpPr>
        <a:xfrm>
          <a:off x="0" y="0"/>
          <a:ext cx="0" cy="0"/>
          <a:chOff x="0" y="0"/>
          <a:chExt cx="0" cy="0"/>
        </a:xfrm>
      </p:grpSpPr>
      <p:sp>
        <p:nvSpPr>
          <p:cNvPr id="690" name="Shape 690"/>
          <p:cNvSpPr txBox="1"/>
          <p:nvPr>
            <p:ph type="ctrTitle"/>
          </p:nvPr>
        </p:nvSpPr>
        <p:spPr>
          <a:xfrm>
            <a:off x="822909" y="229384"/>
            <a:ext cx="7498199" cy="822900"/>
          </a:xfrm>
          <a:prstGeom prst="rect">
            <a:avLst/>
          </a:prstGeom>
        </p:spPr>
        <p:txBody>
          <a:bodyPr anchorCtr="0" anchor="t" bIns="75425" lIns="75425" rIns="75425" tIns="75425">
            <a:noAutofit/>
          </a:bodyPr>
          <a:lstStyle/>
          <a:p>
            <a:pPr lvl="0" rtl="0">
              <a:spcBef>
                <a:spcPts val="0"/>
              </a:spcBef>
              <a:buNone/>
            </a:pPr>
            <a:r>
              <a:rPr b="1" lang="en" sz="3600">
                <a:solidFill>
                  <a:srgbClr val="FFFFFF"/>
                </a:solidFill>
              </a:rPr>
              <a:t>Context</a:t>
            </a:r>
          </a:p>
        </p:txBody>
      </p:sp>
      <p:sp>
        <p:nvSpPr>
          <p:cNvPr id="691" name="Shape 691"/>
          <p:cNvSpPr txBox="1"/>
          <p:nvPr>
            <p:ph idx="1" type="subTitle"/>
          </p:nvPr>
        </p:nvSpPr>
        <p:spPr>
          <a:xfrm>
            <a:off x="1645929" y="3086100"/>
            <a:ext cx="5852100" cy="617099"/>
          </a:xfrm>
          <a:prstGeom prst="rect">
            <a:avLst/>
          </a:prstGeom>
        </p:spPr>
        <p:txBody>
          <a:bodyPr anchorCtr="0" anchor="t" bIns="75425" lIns="75425" rIns="75425" tIns="75425">
            <a:noAutofit/>
          </a:bodyPr>
          <a:lstStyle/>
          <a:p>
            <a:pPr lvl="0" rtl="0">
              <a:spcBef>
                <a:spcPts val="0"/>
              </a:spcBef>
              <a:buNone/>
            </a:pPr>
            <a:r>
              <a:t/>
            </a:r>
            <a:endParaRPr/>
          </a:p>
        </p:txBody>
      </p:sp>
      <p:sp>
        <p:nvSpPr>
          <p:cNvPr id="692" name="Shape 692"/>
          <p:cNvSpPr txBox="1"/>
          <p:nvPr/>
        </p:nvSpPr>
        <p:spPr>
          <a:xfrm>
            <a:off x="1039950" y="1330725"/>
            <a:ext cx="7064100" cy="3199200"/>
          </a:xfrm>
          <a:prstGeom prst="rect">
            <a:avLst/>
          </a:prstGeom>
          <a:noFill/>
          <a:ln>
            <a:noFill/>
          </a:ln>
        </p:spPr>
        <p:txBody>
          <a:bodyPr anchorCtr="0" anchor="t" bIns="91425" lIns="91425" rIns="91425" tIns="91425">
            <a:noAutofit/>
          </a:bodyPr>
          <a:lstStyle/>
          <a:p>
            <a:pPr indent="-419100" lvl="0" marL="457200" rtl="0">
              <a:lnSpc>
                <a:spcPct val="100000"/>
              </a:lnSpc>
              <a:spcBef>
                <a:spcPts val="0"/>
              </a:spcBef>
              <a:spcAft>
                <a:spcPts val="1000"/>
              </a:spcAft>
              <a:buClr>
                <a:srgbClr val="FFFFFF"/>
              </a:buClr>
              <a:buSzPct val="100000"/>
              <a:buChar char="❏"/>
            </a:pPr>
            <a:r>
              <a:rPr lang="en" sz="3000">
                <a:solidFill>
                  <a:srgbClr val="FFFFFF"/>
                </a:solidFill>
              </a:rPr>
              <a:t>What are the d</a:t>
            </a:r>
            <a:r>
              <a:rPr lang="en" sz="3000">
                <a:solidFill>
                  <a:srgbClr val="FFFFFF"/>
                </a:solidFill>
              </a:rPr>
              <a:t>ata privacy norms and policies in your culture or context?</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21" name="Shape 121"/>
        <p:cNvGrpSpPr/>
        <p:nvPr/>
      </p:nvGrpSpPr>
      <p:grpSpPr>
        <a:xfrm>
          <a:off x="0" y="0"/>
          <a:ext cx="0" cy="0"/>
          <a:chOff x="0" y="0"/>
          <a:chExt cx="0" cy="0"/>
        </a:xfrm>
      </p:grpSpPr>
      <p:sp>
        <p:nvSpPr>
          <p:cNvPr id="122" name="Shape 122"/>
          <p:cNvSpPr txBox="1"/>
          <p:nvPr>
            <p:ph idx="1" type="body"/>
          </p:nvPr>
        </p:nvSpPr>
        <p:spPr>
          <a:xfrm>
            <a:off x="1464450" y="1265700"/>
            <a:ext cx="6215100" cy="2612100"/>
          </a:xfrm>
          <a:prstGeom prst="rect">
            <a:avLst/>
          </a:prstGeom>
        </p:spPr>
        <p:txBody>
          <a:bodyPr anchorCtr="0" anchor="t" bIns="75425" lIns="75425" rIns="75425" tIns="75425">
            <a:noAutofit/>
          </a:bodyPr>
          <a:lstStyle/>
          <a:p>
            <a:pPr lvl="0" rtl="0">
              <a:lnSpc>
                <a:spcPct val="130000"/>
              </a:lnSpc>
              <a:spcBef>
                <a:spcPts val="0"/>
              </a:spcBef>
              <a:buClr>
                <a:schemeClr val="dk1"/>
              </a:buClr>
              <a:buSzPct val="34375"/>
              <a:buFont typeface="Arial"/>
              <a:buNone/>
            </a:pPr>
            <a:r>
              <a:rPr lang="en" sz="3200">
                <a:solidFill>
                  <a:srgbClr val="FFFFFF"/>
                </a:solidFill>
                <a:latin typeface="Lato"/>
                <a:ea typeface="Lato"/>
                <a:cs typeface="Lato"/>
                <a:sym typeface="Lato"/>
              </a:rPr>
              <a:t>“Numbers are seductive because they look like answers.”</a:t>
            </a:r>
          </a:p>
          <a:p>
            <a:pPr lvl="0" rtl="0">
              <a:lnSpc>
                <a:spcPct val="130000"/>
              </a:lnSpc>
              <a:spcBef>
                <a:spcPts val="0"/>
              </a:spcBef>
              <a:buNone/>
            </a:pPr>
            <a:r>
              <a:t/>
            </a:r>
            <a:endParaRPr sz="3200">
              <a:solidFill>
                <a:srgbClr val="FFFFFF"/>
              </a:solidFill>
              <a:latin typeface="Lato"/>
              <a:ea typeface="Lato"/>
              <a:cs typeface="Lato"/>
              <a:sym typeface="Lato"/>
            </a:endParaRPr>
          </a:p>
          <a:p>
            <a:pPr lvl="0" rtl="0" algn="ctr">
              <a:lnSpc>
                <a:spcPct val="130000"/>
              </a:lnSpc>
              <a:spcBef>
                <a:spcPts val="0"/>
              </a:spcBef>
              <a:buNone/>
            </a:pPr>
            <a:r>
              <a:rPr lang="en" sz="2250">
                <a:solidFill>
                  <a:srgbClr val="FFFFFF"/>
                </a:solidFill>
                <a:latin typeface="Lato"/>
                <a:ea typeface="Lato"/>
                <a:cs typeface="Lato"/>
                <a:sym typeface="Lato"/>
              </a:rPr>
              <a:t>         	                        — </a:t>
            </a:r>
            <a:r>
              <a:rPr lang="en" sz="2250" u="sng">
                <a:solidFill>
                  <a:srgbClr val="FFFFFF"/>
                </a:solidFill>
                <a:latin typeface="Lato"/>
                <a:ea typeface="Lato"/>
                <a:cs typeface="Lato"/>
                <a:sym typeface="Lato"/>
                <a:hlinkClick r:id="rId3"/>
              </a:rPr>
              <a:t>Nathan Jurgenson</a:t>
            </a:r>
          </a:p>
          <a:p>
            <a:pPr lvl="0" rtl="0">
              <a:spcBef>
                <a:spcPts val="0"/>
              </a:spcBef>
              <a:buNone/>
            </a:pPr>
            <a:r>
              <a:t/>
            </a:r>
            <a:endParaRPr>
              <a:solidFill>
                <a:srgbClr val="FFFFFF"/>
              </a:solidFill>
              <a:latin typeface="Lato"/>
              <a:ea typeface="Lato"/>
              <a:cs typeface="Lato"/>
              <a:sym typeface="Lato"/>
            </a:endParaRPr>
          </a:p>
        </p:txBody>
      </p:sp>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6" name="Shape 696"/>
        <p:cNvGrpSpPr/>
        <p:nvPr/>
      </p:nvGrpSpPr>
      <p:grpSpPr>
        <a:xfrm>
          <a:off x="0" y="0"/>
          <a:ext cx="0" cy="0"/>
          <a:chOff x="0" y="0"/>
          <a:chExt cx="0" cy="0"/>
        </a:xfrm>
      </p:grpSpPr>
      <p:sp>
        <p:nvSpPr>
          <p:cNvPr id="697" name="Shape 697"/>
          <p:cNvSpPr txBox="1"/>
          <p:nvPr>
            <p:ph type="ctrTitle"/>
          </p:nvPr>
        </p:nvSpPr>
        <p:spPr>
          <a:xfrm>
            <a:off x="822909" y="297484"/>
            <a:ext cx="7498199" cy="822900"/>
          </a:xfrm>
          <a:prstGeom prst="rect">
            <a:avLst/>
          </a:prstGeom>
        </p:spPr>
        <p:txBody>
          <a:bodyPr anchorCtr="0" anchor="t" bIns="75425" lIns="75425" rIns="75425" tIns="75425">
            <a:noAutofit/>
          </a:bodyPr>
          <a:lstStyle/>
          <a:p>
            <a:pPr lvl="0" rtl="0">
              <a:spcBef>
                <a:spcPts val="0"/>
              </a:spcBef>
              <a:buNone/>
            </a:pPr>
            <a:r>
              <a:rPr b="1" lang="en" sz="3600">
                <a:solidFill>
                  <a:srgbClr val="FFFFFF"/>
                </a:solidFill>
              </a:rPr>
              <a:t>Expectation</a:t>
            </a:r>
          </a:p>
        </p:txBody>
      </p:sp>
      <p:sp>
        <p:nvSpPr>
          <p:cNvPr id="698" name="Shape 698"/>
          <p:cNvSpPr txBox="1"/>
          <p:nvPr>
            <p:ph idx="1" type="subTitle"/>
          </p:nvPr>
        </p:nvSpPr>
        <p:spPr>
          <a:xfrm>
            <a:off x="1645929" y="3086100"/>
            <a:ext cx="5852100" cy="617099"/>
          </a:xfrm>
          <a:prstGeom prst="rect">
            <a:avLst/>
          </a:prstGeom>
        </p:spPr>
        <p:txBody>
          <a:bodyPr anchorCtr="0" anchor="t" bIns="75425" lIns="75425" rIns="75425" tIns="75425">
            <a:noAutofit/>
          </a:bodyPr>
          <a:lstStyle/>
          <a:p>
            <a:pPr lvl="0" rtl="0">
              <a:spcBef>
                <a:spcPts val="0"/>
              </a:spcBef>
              <a:buNone/>
            </a:pPr>
            <a:r>
              <a:t/>
            </a:r>
            <a:endParaRPr/>
          </a:p>
        </p:txBody>
      </p:sp>
      <p:sp>
        <p:nvSpPr>
          <p:cNvPr id="699" name="Shape 699"/>
          <p:cNvSpPr txBox="1"/>
          <p:nvPr/>
        </p:nvSpPr>
        <p:spPr>
          <a:xfrm>
            <a:off x="962100" y="1290675"/>
            <a:ext cx="7219799" cy="3389399"/>
          </a:xfrm>
          <a:prstGeom prst="rect">
            <a:avLst/>
          </a:prstGeom>
          <a:noFill/>
          <a:ln>
            <a:noFill/>
          </a:ln>
        </p:spPr>
        <p:txBody>
          <a:bodyPr anchorCtr="0" anchor="t" bIns="91425" lIns="91425" rIns="91425" tIns="91425">
            <a:noAutofit/>
          </a:bodyPr>
          <a:lstStyle/>
          <a:p>
            <a:pPr indent="-419100" lvl="0" marL="457200" rtl="0">
              <a:lnSpc>
                <a:spcPct val="115000"/>
              </a:lnSpc>
              <a:spcBef>
                <a:spcPts val="0"/>
              </a:spcBef>
              <a:spcAft>
                <a:spcPts val="1000"/>
              </a:spcAft>
              <a:buClr>
                <a:srgbClr val="FFFFFF"/>
              </a:buClr>
              <a:buSzPct val="100000"/>
              <a:buChar char="❏"/>
            </a:pPr>
            <a:r>
              <a:rPr lang="en" sz="3000">
                <a:solidFill>
                  <a:srgbClr val="FFFFFF"/>
                </a:solidFill>
              </a:rPr>
              <a:t>What are your expectations as a researcher conducting your research?</a:t>
            </a:r>
          </a:p>
          <a:p>
            <a:pPr indent="-419100" lvl="0" marL="457200" rtl="0">
              <a:lnSpc>
                <a:spcPct val="115000"/>
              </a:lnSpc>
              <a:spcBef>
                <a:spcPts val="0"/>
              </a:spcBef>
              <a:spcAft>
                <a:spcPts val="1000"/>
              </a:spcAft>
              <a:buClr>
                <a:srgbClr val="FFFFFF"/>
              </a:buClr>
              <a:buSzPct val="100000"/>
              <a:buChar char="❏"/>
            </a:pPr>
            <a:r>
              <a:rPr lang="en" sz="3000">
                <a:solidFill>
                  <a:srgbClr val="FFFFFF"/>
                </a:solidFill>
              </a:rPr>
              <a:t>What are users’ expectations of data reuse? </a:t>
            </a:r>
          </a:p>
          <a:p>
            <a:pPr lvl="0" rtl="0" algn="ctr">
              <a:lnSpc>
                <a:spcPct val="130000"/>
              </a:lnSpc>
              <a:spcBef>
                <a:spcPts val="0"/>
              </a:spcBef>
              <a:buNone/>
            </a:pPr>
            <a:r>
              <a:t/>
            </a:r>
            <a:endParaRPr sz="2400">
              <a:solidFill>
                <a:srgbClr val="FFFFFF"/>
              </a:solidFill>
            </a:endParaRPr>
          </a:p>
        </p:txBody>
      </p:sp>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3" name="Shape 703"/>
        <p:cNvGrpSpPr/>
        <p:nvPr/>
      </p:nvGrpSpPr>
      <p:grpSpPr>
        <a:xfrm>
          <a:off x="0" y="0"/>
          <a:ext cx="0" cy="0"/>
          <a:chOff x="0" y="0"/>
          <a:chExt cx="0" cy="0"/>
        </a:xfrm>
      </p:grpSpPr>
      <p:sp>
        <p:nvSpPr>
          <p:cNvPr id="704" name="Shape 704"/>
          <p:cNvSpPr txBox="1"/>
          <p:nvPr>
            <p:ph type="ctrTitle"/>
          </p:nvPr>
        </p:nvSpPr>
        <p:spPr>
          <a:xfrm>
            <a:off x="822909" y="308834"/>
            <a:ext cx="7498199" cy="822900"/>
          </a:xfrm>
          <a:prstGeom prst="rect">
            <a:avLst/>
          </a:prstGeom>
        </p:spPr>
        <p:txBody>
          <a:bodyPr anchorCtr="0" anchor="t" bIns="75425" lIns="75425" rIns="75425" tIns="75425">
            <a:noAutofit/>
          </a:bodyPr>
          <a:lstStyle/>
          <a:p>
            <a:pPr lvl="0" rtl="0">
              <a:spcBef>
                <a:spcPts val="0"/>
              </a:spcBef>
              <a:buNone/>
            </a:pPr>
            <a:r>
              <a:rPr b="1" lang="en" sz="3600">
                <a:solidFill>
                  <a:srgbClr val="FFFFFF"/>
                </a:solidFill>
              </a:rPr>
              <a:t>Value Analysis</a:t>
            </a:r>
          </a:p>
        </p:txBody>
      </p:sp>
      <p:sp>
        <p:nvSpPr>
          <p:cNvPr id="705" name="Shape 705"/>
          <p:cNvSpPr txBox="1"/>
          <p:nvPr>
            <p:ph idx="1" type="subTitle"/>
          </p:nvPr>
        </p:nvSpPr>
        <p:spPr>
          <a:xfrm>
            <a:off x="1645929" y="3086100"/>
            <a:ext cx="5852100" cy="617099"/>
          </a:xfrm>
          <a:prstGeom prst="rect">
            <a:avLst/>
          </a:prstGeom>
        </p:spPr>
        <p:txBody>
          <a:bodyPr anchorCtr="0" anchor="t" bIns="75425" lIns="75425" rIns="75425" tIns="75425">
            <a:noAutofit/>
          </a:bodyPr>
          <a:lstStyle/>
          <a:p>
            <a:pPr lvl="0" rtl="0">
              <a:spcBef>
                <a:spcPts val="0"/>
              </a:spcBef>
              <a:buNone/>
            </a:pPr>
            <a:r>
              <a:t/>
            </a:r>
            <a:endParaRPr/>
          </a:p>
        </p:txBody>
      </p:sp>
      <p:sp>
        <p:nvSpPr>
          <p:cNvPr id="706" name="Shape 706"/>
          <p:cNvSpPr txBox="1"/>
          <p:nvPr/>
        </p:nvSpPr>
        <p:spPr>
          <a:xfrm>
            <a:off x="822900" y="1239925"/>
            <a:ext cx="7743599" cy="3676800"/>
          </a:xfrm>
          <a:prstGeom prst="rect">
            <a:avLst/>
          </a:prstGeom>
          <a:noFill/>
          <a:ln>
            <a:noFill/>
          </a:ln>
        </p:spPr>
        <p:txBody>
          <a:bodyPr anchorCtr="0" anchor="t" bIns="91425" lIns="91425" rIns="91425" tIns="91425">
            <a:noAutofit/>
          </a:bodyPr>
          <a:lstStyle/>
          <a:p>
            <a:pPr indent="-419100" lvl="0" marL="457200" rtl="0">
              <a:lnSpc>
                <a:spcPct val="115000"/>
              </a:lnSpc>
              <a:spcBef>
                <a:spcPts val="0"/>
              </a:spcBef>
              <a:spcAft>
                <a:spcPts val="1000"/>
              </a:spcAft>
              <a:buClr>
                <a:srgbClr val="FFFFFF"/>
              </a:buClr>
              <a:buSzPct val="100000"/>
              <a:buChar char="❏"/>
            </a:pPr>
            <a:r>
              <a:rPr lang="en" sz="3000">
                <a:solidFill>
                  <a:srgbClr val="FFFFFF"/>
                </a:solidFill>
              </a:rPr>
              <a:t>Consider the balance between privacy risks/potential ethical breaches and potential research gains.</a:t>
            </a:r>
          </a:p>
          <a:p>
            <a:pPr indent="-419100" lvl="0" marL="457200" rtl="0">
              <a:lnSpc>
                <a:spcPct val="115000"/>
              </a:lnSpc>
              <a:spcBef>
                <a:spcPts val="0"/>
              </a:spcBef>
              <a:spcAft>
                <a:spcPts val="1000"/>
              </a:spcAft>
              <a:buClr>
                <a:srgbClr val="FFFFFF"/>
              </a:buClr>
              <a:buSzPct val="100000"/>
              <a:buChar char="❏"/>
            </a:pPr>
            <a:r>
              <a:rPr lang="en" sz="3000">
                <a:solidFill>
                  <a:srgbClr val="FFFFFF"/>
                </a:solidFill>
              </a:rPr>
              <a:t>Consult with an ethicist, when appropriate and feasible.</a:t>
            </a:r>
          </a:p>
        </p:txBody>
      </p:sp>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0" name="Shape 710"/>
        <p:cNvGrpSpPr/>
        <p:nvPr/>
      </p:nvGrpSpPr>
      <p:grpSpPr>
        <a:xfrm>
          <a:off x="0" y="0"/>
          <a:ext cx="0" cy="0"/>
          <a:chOff x="0" y="0"/>
          <a:chExt cx="0" cy="0"/>
        </a:xfrm>
      </p:grpSpPr>
      <p:sp>
        <p:nvSpPr>
          <p:cNvPr id="711" name="Shape 711"/>
          <p:cNvSpPr txBox="1"/>
          <p:nvPr>
            <p:ph type="title"/>
          </p:nvPr>
        </p:nvSpPr>
        <p:spPr>
          <a:xfrm>
            <a:off x="274319" y="205739"/>
            <a:ext cx="8595299" cy="617099"/>
          </a:xfrm>
          <a:prstGeom prst="rect">
            <a:avLst/>
          </a:prstGeom>
        </p:spPr>
        <p:txBody>
          <a:bodyPr anchorCtr="0" anchor="t" bIns="75425" lIns="75425" rIns="75425" tIns="75425">
            <a:noAutofit/>
          </a:bodyPr>
          <a:lstStyle/>
          <a:p>
            <a:pPr lvl="0">
              <a:spcBef>
                <a:spcPts val="0"/>
              </a:spcBef>
              <a:buNone/>
            </a:pPr>
            <a:r>
              <a:t/>
            </a:r>
            <a:endParaRPr/>
          </a:p>
        </p:txBody>
      </p:sp>
      <p:sp>
        <p:nvSpPr>
          <p:cNvPr id="712" name="Shape 712"/>
          <p:cNvSpPr txBox="1"/>
          <p:nvPr>
            <p:ph idx="1" type="body"/>
          </p:nvPr>
        </p:nvSpPr>
        <p:spPr>
          <a:xfrm>
            <a:off x="274325" y="282750"/>
            <a:ext cx="8595299" cy="4655099"/>
          </a:xfrm>
          <a:prstGeom prst="rect">
            <a:avLst/>
          </a:prstGeom>
        </p:spPr>
        <p:txBody>
          <a:bodyPr anchorCtr="0" anchor="t" bIns="75425" lIns="75425" rIns="75425" tIns="75425">
            <a:noAutofit/>
          </a:bodyPr>
          <a:lstStyle/>
          <a:p>
            <a:pPr lvl="0" rtl="0" algn="ctr">
              <a:spcBef>
                <a:spcPts val="0"/>
              </a:spcBef>
              <a:buNone/>
            </a:pPr>
            <a:r>
              <a:rPr b="1" lang="en" sz="3600">
                <a:solidFill>
                  <a:srgbClr val="FFFFFF"/>
                </a:solidFill>
              </a:rPr>
              <a:t>How can ethical inquiry impact </a:t>
            </a:r>
          </a:p>
          <a:p>
            <a:pPr lvl="0" rtl="0" algn="ctr">
              <a:spcBef>
                <a:spcPts val="0"/>
              </a:spcBef>
              <a:buNone/>
            </a:pPr>
            <a:r>
              <a:rPr b="1" lang="en" sz="3600">
                <a:solidFill>
                  <a:srgbClr val="FFFFFF"/>
                </a:solidFill>
              </a:rPr>
              <a:t>design and development?</a:t>
            </a:r>
          </a:p>
          <a:p>
            <a:pPr lvl="0" rtl="0" algn="ctr">
              <a:spcBef>
                <a:spcPts val="0"/>
              </a:spcBef>
              <a:buNone/>
            </a:pPr>
            <a:r>
              <a:t/>
            </a:r>
            <a:endParaRPr sz="2400">
              <a:solidFill>
                <a:srgbClr val="FFFFFF"/>
              </a:solidFill>
            </a:endParaRPr>
          </a:p>
          <a:p>
            <a:pPr lvl="0" rtl="0" algn="ctr">
              <a:lnSpc>
                <a:spcPct val="150000"/>
              </a:lnSpc>
              <a:spcBef>
                <a:spcPts val="0"/>
              </a:spcBef>
              <a:buNone/>
            </a:pPr>
            <a:r>
              <a:rPr lang="en" sz="2400">
                <a:solidFill>
                  <a:srgbClr val="FFFFFF"/>
                </a:solidFill>
              </a:rPr>
              <a:t>Privacy statements</a:t>
            </a:r>
          </a:p>
          <a:p>
            <a:pPr lvl="0" rtl="0" algn="ctr">
              <a:lnSpc>
                <a:spcPct val="150000"/>
              </a:lnSpc>
              <a:spcBef>
                <a:spcPts val="0"/>
              </a:spcBef>
              <a:buNone/>
            </a:pPr>
            <a:r>
              <a:rPr lang="en" sz="2400">
                <a:solidFill>
                  <a:srgbClr val="FFFFFF"/>
                </a:solidFill>
              </a:rPr>
              <a:t>User testing to confirm expectations</a:t>
            </a:r>
          </a:p>
          <a:p>
            <a:pPr lvl="0" rtl="0" algn="ctr">
              <a:lnSpc>
                <a:spcPct val="150000"/>
              </a:lnSpc>
              <a:spcBef>
                <a:spcPts val="0"/>
              </a:spcBef>
              <a:buNone/>
            </a:pPr>
            <a:r>
              <a:rPr lang="en" sz="2400">
                <a:solidFill>
                  <a:srgbClr val="FFFFFF"/>
                </a:solidFill>
              </a:rPr>
              <a:t>Transparency about how algorithms work </a:t>
            </a:r>
          </a:p>
          <a:p>
            <a:pPr lvl="0" rtl="0" algn="ctr">
              <a:lnSpc>
                <a:spcPct val="150000"/>
              </a:lnSpc>
              <a:spcBef>
                <a:spcPts val="0"/>
              </a:spcBef>
              <a:buNone/>
            </a:pPr>
            <a:r>
              <a:rPr lang="en" sz="2400">
                <a:solidFill>
                  <a:srgbClr val="FFFFFF"/>
                </a:solidFill>
              </a:rPr>
              <a:t>Development that ends if privacy is threatened</a:t>
            </a:r>
          </a:p>
          <a:p>
            <a:pPr lvl="0" algn="ctr">
              <a:lnSpc>
                <a:spcPct val="150000"/>
              </a:lnSpc>
              <a:spcBef>
                <a:spcPts val="0"/>
              </a:spcBef>
              <a:buNone/>
            </a:pPr>
            <a:r>
              <a:rPr lang="en" sz="2400">
                <a:solidFill>
                  <a:srgbClr val="FFFFFF"/>
                </a:solidFill>
              </a:rPr>
              <a:t>Analytical work that ends if exploitation becomes apparent</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26" name="Shape 126"/>
        <p:cNvGrpSpPr/>
        <p:nvPr/>
      </p:nvGrpSpPr>
      <p:grpSpPr>
        <a:xfrm>
          <a:off x="0" y="0"/>
          <a:ext cx="0" cy="0"/>
          <a:chOff x="0" y="0"/>
          <a:chExt cx="0" cy="0"/>
        </a:xfrm>
      </p:grpSpPr>
      <p:sp>
        <p:nvSpPr>
          <p:cNvPr id="127" name="Shape 127"/>
          <p:cNvSpPr txBox="1"/>
          <p:nvPr>
            <p:ph idx="1" type="body"/>
          </p:nvPr>
        </p:nvSpPr>
        <p:spPr>
          <a:xfrm>
            <a:off x="199650" y="870600"/>
            <a:ext cx="8744700" cy="3581399"/>
          </a:xfrm>
          <a:prstGeom prst="rect">
            <a:avLst/>
          </a:prstGeom>
        </p:spPr>
        <p:txBody>
          <a:bodyPr anchorCtr="0" anchor="t" bIns="75425" lIns="75425" rIns="75425" tIns="75425">
            <a:noAutofit/>
          </a:bodyPr>
          <a:lstStyle/>
          <a:p>
            <a:pPr lvl="0" rtl="0" algn="ctr">
              <a:lnSpc>
                <a:spcPct val="100000"/>
              </a:lnSpc>
              <a:spcBef>
                <a:spcPts val="0"/>
              </a:spcBef>
              <a:buNone/>
            </a:pPr>
            <a:r>
              <a:rPr b="1" lang="en" sz="3600">
                <a:solidFill>
                  <a:srgbClr val="FFFFFF"/>
                </a:solidFill>
                <a:latin typeface="Lato"/>
                <a:ea typeface="Lato"/>
                <a:cs typeface="Lato"/>
                <a:sym typeface="Lato"/>
              </a:rPr>
              <a:t>Ethical concerns for social media </a:t>
            </a:r>
            <a:br>
              <a:rPr b="1" lang="en" sz="3600">
                <a:solidFill>
                  <a:srgbClr val="FFFFFF"/>
                </a:solidFill>
                <a:latin typeface="Lato"/>
                <a:ea typeface="Lato"/>
                <a:cs typeface="Lato"/>
                <a:sym typeface="Lato"/>
              </a:rPr>
            </a:br>
            <a:r>
              <a:rPr b="1" lang="en" sz="3600">
                <a:solidFill>
                  <a:srgbClr val="FFFFFF"/>
                </a:solidFill>
                <a:latin typeface="Lato"/>
                <a:ea typeface="Lato"/>
                <a:cs typeface="Lato"/>
                <a:sym typeface="Lato"/>
              </a:rPr>
              <a:t>(big) data research</a:t>
            </a:r>
          </a:p>
          <a:p>
            <a:pPr lvl="0" rtl="0" algn="l">
              <a:lnSpc>
                <a:spcPct val="130000"/>
              </a:lnSpc>
              <a:spcBef>
                <a:spcPts val="0"/>
              </a:spcBef>
              <a:buNone/>
            </a:pPr>
            <a:r>
              <a:t/>
            </a:r>
            <a:endParaRPr sz="2400">
              <a:solidFill>
                <a:srgbClr val="FFFFFF"/>
              </a:solidFill>
              <a:latin typeface="Lato"/>
              <a:ea typeface="Lato"/>
              <a:cs typeface="Lato"/>
              <a:sym typeface="Lato"/>
            </a:endParaRPr>
          </a:p>
          <a:p>
            <a:pPr lvl="0" rtl="0" algn="ctr">
              <a:lnSpc>
                <a:spcPct val="130000"/>
              </a:lnSpc>
              <a:spcBef>
                <a:spcPts val="0"/>
              </a:spcBef>
              <a:buNone/>
            </a:pPr>
            <a:r>
              <a:rPr lang="en" sz="2400">
                <a:solidFill>
                  <a:srgbClr val="FFFFFF"/>
                </a:solidFill>
                <a:latin typeface="Lato"/>
                <a:ea typeface="Lato"/>
                <a:cs typeface="Lato"/>
                <a:sym typeface="Lato"/>
              </a:rPr>
              <a:t>Perceived Publics</a:t>
            </a:r>
          </a:p>
          <a:p>
            <a:pPr lvl="0" rtl="0" algn="ctr">
              <a:lnSpc>
                <a:spcPct val="130000"/>
              </a:lnSpc>
              <a:spcBef>
                <a:spcPts val="0"/>
              </a:spcBef>
              <a:buNone/>
            </a:pPr>
            <a:r>
              <a:rPr lang="en" sz="2400">
                <a:solidFill>
                  <a:srgbClr val="FFFFFF"/>
                </a:solidFill>
                <a:latin typeface="Lato"/>
                <a:ea typeface="Lato"/>
                <a:cs typeface="Lato"/>
                <a:sym typeface="Lato"/>
              </a:rPr>
              <a:t>Informed Consent</a:t>
            </a:r>
          </a:p>
          <a:p>
            <a:pPr lvl="0" rtl="0" algn="ctr">
              <a:lnSpc>
                <a:spcPct val="130000"/>
              </a:lnSpc>
              <a:spcBef>
                <a:spcPts val="0"/>
              </a:spcBef>
              <a:buNone/>
            </a:pPr>
            <a:r>
              <a:rPr lang="en" sz="2400">
                <a:solidFill>
                  <a:srgbClr val="FFFFFF"/>
                </a:solidFill>
                <a:latin typeface="Lato"/>
                <a:ea typeface="Lato"/>
                <a:cs typeface="Lato"/>
                <a:sym typeface="Lato"/>
              </a:rPr>
              <a:t>Digital Labor</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31" name="Shape 131"/>
        <p:cNvGrpSpPr/>
        <p:nvPr/>
      </p:nvGrpSpPr>
      <p:grpSpPr>
        <a:xfrm>
          <a:off x="0" y="0"/>
          <a:ext cx="0" cy="0"/>
          <a:chOff x="0" y="0"/>
          <a:chExt cx="0" cy="0"/>
        </a:xfrm>
      </p:grpSpPr>
      <p:pic>
        <p:nvPicPr>
          <p:cNvPr id="132" name="Shape 132"/>
          <p:cNvPicPr preferRelativeResize="0"/>
          <p:nvPr/>
        </p:nvPicPr>
        <p:blipFill>
          <a:blip r:embed="rId3">
            <a:alphaModFix/>
          </a:blip>
          <a:stretch>
            <a:fillRect/>
          </a:stretch>
        </p:blipFill>
        <p:spPr>
          <a:xfrm>
            <a:off x="2061762" y="884552"/>
            <a:ext cx="5020473" cy="337440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36" name="Shape 136"/>
        <p:cNvGrpSpPr/>
        <p:nvPr/>
      </p:nvGrpSpPr>
      <p:grpSpPr>
        <a:xfrm>
          <a:off x="0" y="0"/>
          <a:ext cx="0" cy="0"/>
          <a:chOff x="0" y="0"/>
          <a:chExt cx="0" cy="0"/>
        </a:xfrm>
      </p:grpSpPr>
      <p:pic>
        <p:nvPicPr>
          <p:cNvPr id="137" name="Shape 137"/>
          <p:cNvPicPr preferRelativeResize="0"/>
          <p:nvPr/>
        </p:nvPicPr>
        <p:blipFill>
          <a:blip r:embed="rId3">
            <a:alphaModFix/>
          </a:blip>
          <a:stretch>
            <a:fillRect/>
          </a:stretch>
        </p:blipFill>
        <p:spPr>
          <a:xfrm>
            <a:off x="1334452" y="0"/>
            <a:ext cx="6475095" cy="5143500"/>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41" name="Shape 141"/>
        <p:cNvGrpSpPr/>
        <p:nvPr/>
      </p:nvGrpSpPr>
      <p:grpSpPr>
        <a:xfrm>
          <a:off x="0" y="0"/>
          <a:ext cx="0" cy="0"/>
          <a:chOff x="0" y="0"/>
          <a:chExt cx="0" cy="0"/>
        </a:xfrm>
      </p:grpSpPr>
      <p:pic>
        <p:nvPicPr>
          <p:cNvPr id="142" name="Shape 142"/>
          <p:cNvPicPr preferRelativeResize="0"/>
          <p:nvPr/>
        </p:nvPicPr>
        <p:blipFill>
          <a:blip r:embed="rId3">
            <a:alphaModFix/>
          </a:blip>
          <a:stretch>
            <a:fillRect/>
          </a:stretch>
        </p:blipFill>
        <p:spPr>
          <a:xfrm>
            <a:off x="779962" y="1279786"/>
            <a:ext cx="7584073" cy="2583925"/>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46" name="Shape 146"/>
        <p:cNvGrpSpPr/>
        <p:nvPr/>
      </p:nvGrpSpPr>
      <p:grpSpPr>
        <a:xfrm>
          <a:off x="0" y="0"/>
          <a:ext cx="0" cy="0"/>
          <a:chOff x="0" y="0"/>
          <a:chExt cx="0" cy="0"/>
        </a:xfrm>
      </p:grpSpPr>
      <p:pic>
        <p:nvPicPr>
          <p:cNvPr id="147" name="Shape 147"/>
          <p:cNvPicPr preferRelativeResize="0"/>
          <p:nvPr/>
        </p:nvPicPr>
        <p:blipFill>
          <a:blip r:embed="rId3">
            <a:alphaModFix/>
          </a:blip>
          <a:stretch>
            <a:fillRect/>
          </a:stretch>
        </p:blipFill>
        <p:spPr>
          <a:xfrm>
            <a:off x="1351597" y="0"/>
            <a:ext cx="6440805" cy="5143500"/>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51" name="Shape 151"/>
        <p:cNvGrpSpPr/>
        <p:nvPr/>
      </p:nvGrpSpPr>
      <p:grpSpPr>
        <a:xfrm>
          <a:off x="0" y="0"/>
          <a:ext cx="0" cy="0"/>
          <a:chOff x="0" y="0"/>
          <a:chExt cx="0" cy="0"/>
        </a:xfrm>
      </p:grpSpPr>
      <p:pic>
        <p:nvPicPr>
          <p:cNvPr id="152" name="Shape 152"/>
          <p:cNvPicPr preferRelativeResize="0"/>
          <p:nvPr/>
        </p:nvPicPr>
        <p:blipFill>
          <a:blip r:embed="rId3">
            <a:alphaModFix/>
          </a:blip>
          <a:stretch>
            <a:fillRect/>
          </a:stretch>
        </p:blipFill>
        <p:spPr>
          <a:xfrm>
            <a:off x="1858798" y="535150"/>
            <a:ext cx="5426401" cy="4073199"/>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56" name="Shape 156"/>
        <p:cNvGrpSpPr/>
        <p:nvPr/>
      </p:nvGrpSpPr>
      <p:grpSpPr>
        <a:xfrm>
          <a:off x="0" y="0"/>
          <a:ext cx="0" cy="0"/>
          <a:chOff x="0" y="0"/>
          <a:chExt cx="0" cy="0"/>
        </a:xfrm>
      </p:grpSpPr>
      <p:pic>
        <p:nvPicPr>
          <p:cNvPr id="157" name="Shape 157"/>
          <p:cNvPicPr preferRelativeResize="0"/>
          <p:nvPr/>
        </p:nvPicPr>
        <p:blipFill>
          <a:blip r:embed="rId3">
            <a:alphaModFix/>
          </a:blip>
          <a:stretch>
            <a:fillRect/>
          </a:stretch>
        </p:blipFill>
        <p:spPr>
          <a:xfrm>
            <a:off x="2484076" y="553350"/>
            <a:ext cx="4175849" cy="4036799"/>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61" name="Shape 161"/>
        <p:cNvGrpSpPr/>
        <p:nvPr/>
      </p:nvGrpSpPr>
      <p:grpSpPr>
        <a:xfrm>
          <a:off x="0" y="0"/>
          <a:ext cx="0" cy="0"/>
          <a:chOff x="0" y="0"/>
          <a:chExt cx="0" cy="0"/>
        </a:xfrm>
      </p:grpSpPr>
      <p:pic>
        <p:nvPicPr>
          <p:cNvPr id="162" name="Shape 162"/>
          <p:cNvPicPr preferRelativeResize="0"/>
          <p:nvPr/>
        </p:nvPicPr>
        <p:blipFill>
          <a:blip r:embed="rId3">
            <a:alphaModFix/>
          </a:blip>
          <a:stretch>
            <a:fillRect/>
          </a:stretch>
        </p:blipFill>
        <p:spPr>
          <a:xfrm>
            <a:off x="2142548" y="368900"/>
            <a:ext cx="4772849" cy="4405700"/>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75" name="Shape 75"/>
        <p:cNvGrpSpPr/>
        <p:nvPr/>
      </p:nvGrpSpPr>
      <p:grpSpPr>
        <a:xfrm>
          <a:off x="0" y="0"/>
          <a:ext cx="0" cy="0"/>
          <a:chOff x="0" y="0"/>
          <a:chExt cx="0" cy="0"/>
        </a:xfrm>
      </p:grpSpPr>
      <p:sp>
        <p:nvSpPr>
          <p:cNvPr id="76" name="Shape 76"/>
          <p:cNvSpPr txBox="1"/>
          <p:nvPr>
            <p:ph type="ctrTitle"/>
          </p:nvPr>
        </p:nvSpPr>
        <p:spPr>
          <a:xfrm>
            <a:off x="822900" y="1119359"/>
            <a:ext cx="7498199" cy="3357599"/>
          </a:xfrm>
          <a:prstGeom prst="rect">
            <a:avLst/>
          </a:prstGeom>
        </p:spPr>
        <p:txBody>
          <a:bodyPr anchorCtr="0" anchor="t" bIns="75425" lIns="75425" rIns="75425" tIns="75425">
            <a:noAutofit/>
          </a:bodyPr>
          <a:lstStyle/>
          <a:p>
            <a:pPr lvl="0" rtl="0">
              <a:spcBef>
                <a:spcPts val="0"/>
              </a:spcBef>
              <a:buNone/>
            </a:pPr>
            <a:r>
              <a:rPr lang="en" sz="3000">
                <a:solidFill>
                  <a:srgbClr val="FFFFFF"/>
                </a:solidFill>
              </a:rPr>
              <a:t>1. Twitter Sentiment Analysis </a:t>
            </a:r>
          </a:p>
          <a:p>
            <a:pPr lvl="0" rtl="0">
              <a:spcBef>
                <a:spcPts val="0"/>
              </a:spcBef>
              <a:buNone/>
            </a:pPr>
            <a:r>
              <a:t/>
            </a:r>
            <a:endParaRPr sz="3000">
              <a:solidFill>
                <a:srgbClr val="FFFFFF"/>
              </a:solidFill>
            </a:endParaRPr>
          </a:p>
          <a:p>
            <a:pPr lvl="0" rtl="0">
              <a:spcBef>
                <a:spcPts val="0"/>
              </a:spcBef>
              <a:buNone/>
            </a:pPr>
            <a:r>
              <a:rPr lang="en" sz="3000">
                <a:solidFill>
                  <a:srgbClr val="FFFFFF"/>
                </a:solidFill>
              </a:rPr>
              <a:t>2.  Personalized Web Search</a:t>
            </a:r>
          </a:p>
          <a:p>
            <a:pPr lvl="0" rtl="0">
              <a:spcBef>
                <a:spcPts val="0"/>
              </a:spcBef>
              <a:buNone/>
            </a:pPr>
            <a:r>
              <a:t/>
            </a:r>
            <a:endParaRPr sz="3000">
              <a:solidFill>
                <a:srgbClr val="FFFFFF"/>
              </a:solidFill>
            </a:endParaRPr>
          </a:p>
          <a:p>
            <a:pPr lvl="0">
              <a:spcBef>
                <a:spcPts val="0"/>
              </a:spcBef>
              <a:buNone/>
            </a:pPr>
            <a:r>
              <a:rPr lang="en" sz="3000">
                <a:solidFill>
                  <a:srgbClr val="FFFFFF"/>
                </a:solidFill>
              </a:rPr>
              <a:t>3.  Semantic Web Identities</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66" name="Shape 166"/>
        <p:cNvGrpSpPr/>
        <p:nvPr/>
      </p:nvGrpSpPr>
      <p:grpSpPr>
        <a:xfrm>
          <a:off x="0" y="0"/>
          <a:ext cx="0" cy="0"/>
          <a:chOff x="0" y="0"/>
          <a:chExt cx="0" cy="0"/>
        </a:xfrm>
      </p:grpSpPr>
      <p:pic>
        <p:nvPicPr>
          <p:cNvPr id="167" name="Shape 167"/>
          <p:cNvPicPr preferRelativeResize="0"/>
          <p:nvPr/>
        </p:nvPicPr>
        <p:blipFill>
          <a:blip r:embed="rId3">
            <a:alphaModFix/>
          </a:blip>
          <a:stretch>
            <a:fillRect/>
          </a:stretch>
        </p:blipFill>
        <p:spPr>
          <a:xfrm>
            <a:off x="1315575" y="600812"/>
            <a:ext cx="6512851" cy="3941873"/>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71" name="Shape 171"/>
        <p:cNvGrpSpPr/>
        <p:nvPr/>
      </p:nvGrpSpPr>
      <p:grpSpPr>
        <a:xfrm>
          <a:off x="0" y="0"/>
          <a:ext cx="0" cy="0"/>
          <a:chOff x="0" y="0"/>
          <a:chExt cx="0" cy="0"/>
        </a:xfrm>
      </p:grpSpPr>
      <p:pic>
        <p:nvPicPr>
          <p:cNvPr id="172" name="Shape 172"/>
          <p:cNvPicPr preferRelativeResize="0"/>
          <p:nvPr/>
        </p:nvPicPr>
        <p:blipFill>
          <a:blip r:embed="rId3">
            <a:alphaModFix/>
          </a:blip>
          <a:stretch>
            <a:fillRect/>
          </a:stretch>
        </p:blipFill>
        <p:spPr>
          <a:xfrm>
            <a:off x="1051250" y="903802"/>
            <a:ext cx="7041500" cy="3335899"/>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76" name="Shape 176"/>
        <p:cNvGrpSpPr/>
        <p:nvPr/>
      </p:nvGrpSpPr>
      <p:grpSpPr>
        <a:xfrm>
          <a:off x="0" y="0"/>
          <a:ext cx="0" cy="0"/>
          <a:chOff x="0" y="0"/>
          <a:chExt cx="0" cy="0"/>
        </a:xfrm>
      </p:grpSpPr>
      <p:pic>
        <p:nvPicPr>
          <p:cNvPr id="177" name="Shape 177"/>
          <p:cNvPicPr preferRelativeResize="0"/>
          <p:nvPr/>
        </p:nvPicPr>
        <p:blipFill>
          <a:blip r:embed="rId3">
            <a:alphaModFix/>
          </a:blip>
          <a:stretch>
            <a:fillRect/>
          </a:stretch>
        </p:blipFill>
        <p:spPr>
          <a:xfrm>
            <a:off x="1235412" y="458487"/>
            <a:ext cx="6673175" cy="4226525"/>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81" name="Shape 181"/>
        <p:cNvGrpSpPr/>
        <p:nvPr/>
      </p:nvGrpSpPr>
      <p:grpSpPr>
        <a:xfrm>
          <a:off x="0" y="0"/>
          <a:ext cx="0" cy="0"/>
          <a:chOff x="0" y="0"/>
          <a:chExt cx="0" cy="0"/>
        </a:xfrm>
      </p:grpSpPr>
      <p:pic>
        <p:nvPicPr>
          <p:cNvPr id="182" name="Shape 182"/>
          <p:cNvPicPr preferRelativeResize="0"/>
          <p:nvPr/>
        </p:nvPicPr>
        <p:blipFill>
          <a:blip r:embed="rId3">
            <a:alphaModFix/>
          </a:blip>
          <a:stretch>
            <a:fillRect/>
          </a:stretch>
        </p:blipFill>
        <p:spPr>
          <a:xfrm>
            <a:off x="1406711" y="740925"/>
            <a:ext cx="6330574" cy="3661650"/>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86" name="Shape 186"/>
        <p:cNvGrpSpPr/>
        <p:nvPr/>
      </p:nvGrpSpPr>
      <p:grpSpPr>
        <a:xfrm>
          <a:off x="0" y="0"/>
          <a:ext cx="0" cy="0"/>
          <a:chOff x="0" y="0"/>
          <a:chExt cx="0" cy="0"/>
        </a:xfrm>
      </p:grpSpPr>
      <p:pic>
        <p:nvPicPr>
          <p:cNvPr id="187" name="Shape 187"/>
          <p:cNvPicPr preferRelativeResize="0"/>
          <p:nvPr/>
        </p:nvPicPr>
        <p:blipFill>
          <a:blip r:embed="rId3">
            <a:alphaModFix/>
          </a:blip>
          <a:stretch>
            <a:fillRect/>
          </a:stretch>
        </p:blipFill>
        <p:spPr>
          <a:xfrm>
            <a:off x="1056449" y="1532061"/>
            <a:ext cx="7031098" cy="2079374"/>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91" name="Shape 191"/>
        <p:cNvGrpSpPr/>
        <p:nvPr/>
      </p:nvGrpSpPr>
      <p:grpSpPr>
        <a:xfrm>
          <a:off x="0" y="0"/>
          <a:ext cx="0" cy="0"/>
          <a:chOff x="0" y="0"/>
          <a:chExt cx="0" cy="0"/>
        </a:xfrm>
      </p:grpSpPr>
      <p:sp>
        <p:nvSpPr>
          <p:cNvPr id="192" name="Shape 192"/>
          <p:cNvSpPr txBox="1"/>
          <p:nvPr/>
        </p:nvSpPr>
        <p:spPr>
          <a:xfrm>
            <a:off x="345900" y="421950"/>
            <a:ext cx="8452199" cy="4299600"/>
          </a:xfrm>
          <a:prstGeom prst="rect">
            <a:avLst/>
          </a:prstGeom>
          <a:noFill/>
          <a:ln>
            <a:noFill/>
          </a:ln>
        </p:spPr>
        <p:txBody>
          <a:bodyPr anchorCtr="0" anchor="t" bIns="91425" lIns="91425" rIns="91425" tIns="91425">
            <a:noAutofit/>
          </a:bodyPr>
          <a:lstStyle/>
          <a:p>
            <a:pPr lvl="0" rtl="0">
              <a:lnSpc>
                <a:spcPct val="130000"/>
              </a:lnSpc>
              <a:spcBef>
                <a:spcPts val="0"/>
              </a:spcBef>
              <a:buNone/>
            </a:pPr>
            <a:r>
              <a:rPr lang="en" sz="3000">
                <a:solidFill>
                  <a:srgbClr val="FFFFFF"/>
                </a:solidFill>
                <a:latin typeface="Lato"/>
                <a:ea typeface="Lato"/>
                <a:cs typeface="Lato"/>
                <a:sym typeface="Lato"/>
              </a:rPr>
              <a:t>“[The work] was consistent with Facebook’s Data Use Policy, to which all users agree prior to creating an account on Facebook, constituting informed consent for this research.”</a:t>
            </a:r>
          </a:p>
          <a:p>
            <a:pPr lvl="0" rtl="0">
              <a:lnSpc>
                <a:spcPct val="130000"/>
              </a:lnSpc>
              <a:spcBef>
                <a:spcPts val="0"/>
              </a:spcBef>
              <a:buNone/>
            </a:pPr>
            <a:r>
              <a:t/>
            </a:r>
            <a:endParaRPr sz="2400">
              <a:solidFill>
                <a:srgbClr val="FFFFFF"/>
              </a:solidFill>
              <a:latin typeface="Lato"/>
              <a:ea typeface="Lato"/>
              <a:cs typeface="Lato"/>
              <a:sym typeface="Lato"/>
            </a:endParaRPr>
          </a:p>
          <a:p>
            <a:pPr indent="457200" lvl="0" rtl="0" algn="ctr">
              <a:lnSpc>
                <a:spcPct val="130000"/>
              </a:lnSpc>
              <a:spcBef>
                <a:spcPts val="0"/>
              </a:spcBef>
              <a:buNone/>
            </a:pPr>
            <a:r>
              <a:rPr lang="en" sz="2400">
                <a:solidFill>
                  <a:srgbClr val="FFFFFF"/>
                </a:solidFill>
                <a:latin typeface="Open Sans"/>
                <a:ea typeface="Open Sans"/>
                <a:cs typeface="Open Sans"/>
                <a:sym typeface="Open Sans"/>
              </a:rPr>
              <a:t>— Authors of the Facebook Emotional Contagion Study</a:t>
            </a:r>
          </a:p>
          <a:p>
            <a:pPr lvl="0" rtl="0">
              <a:spcBef>
                <a:spcPts val="0"/>
              </a:spcBef>
              <a:buNone/>
            </a:pPr>
            <a:r>
              <a:t/>
            </a:r>
            <a:endParaRPr>
              <a:solidFill>
                <a:srgbClr val="FFFFFF"/>
              </a:solidFill>
            </a:endParaRP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96" name="Shape 196"/>
        <p:cNvGrpSpPr/>
        <p:nvPr/>
      </p:nvGrpSpPr>
      <p:grpSpPr>
        <a:xfrm>
          <a:off x="0" y="0"/>
          <a:ext cx="0" cy="0"/>
          <a:chOff x="0" y="0"/>
          <a:chExt cx="0" cy="0"/>
        </a:xfrm>
      </p:grpSpPr>
      <p:sp>
        <p:nvSpPr>
          <p:cNvPr id="197" name="Shape 197"/>
          <p:cNvSpPr txBox="1"/>
          <p:nvPr/>
        </p:nvSpPr>
        <p:spPr>
          <a:xfrm>
            <a:off x="831450" y="497700"/>
            <a:ext cx="7481100" cy="4148099"/>
          </a:xfrm>
          <a:prstGeom prst="rect">
            <a:avLst/>
          </a:prstGeom>
          <a:noFill/>
          <a:ln>
            <a:noFill/>
          </a:ln>
        </p:spPr>
        <p:txBody>
          <a:bodyPr anchorCtr="0" anchor="ctr" bIns="91425" lIns="91425" rIns="91425" tIns="91425">
            <a:noAutofit/>
          </a:bodyPr>
          <a:lstStyle/>
          <a:p>
            <a:pPr lvl="0" rtl="0">
              <a:lnSpc>
                <a:spcPct val="130000"/>
              </a:lnSpc>
              <a:spcBef>
                <a:spcPts val="0"/>
              </a:spcBef>
              <a:buNone/>
            </a:pPr>
            <a:r>
              <a:rPr lang="en" sz="3000">
                <a:solidFill>
                  <a:srgbClr val="FFFFFF"/>
                </a:solidFill>
                <a:latin typeface="Lato"/>
                <a:ea typeface="Lato"/>
                <a:cs typeface="Lato"/>
                <a:sym typeface="Lato"/>
              </a:rPr>
              <a:t>“This study is a scandal because it brought Facebook’s troubling practices into a realm—academia—where we still have standards of treating people with dignity and serving the common good.”</a:t>
            </a:r>
          </a:p>
          <a:p>
            <a:pPr lvl="0" rtl="0">
              <a:lnSpc>
                <a:spcPct val="130000"/>
              </a:lnSpc>
              <a:spcBef>
                <a:spcPts val="0"/>
              </a:spcBef>
              <a:buNone/>
            </a:pPr>
            <a:r>
              <a:t/>
            </a:r>
            <a:endParaRPr sz="3000">
              <a:solidFill>
                <a:srgbClr val="FFFFFF"/>
              </a:solidFill>
              <a:latin typeface="Lato"/>
              <a:ea typeface="Lato"/>
              <a:cs typeface="Lato"/>
              <a:sym typeface="Lato"/>
            </a:endParaRPr>
          </a:p>
          <a:p>
            <a:pPr indent="0" lvl="0" marL="0" rtl="0" algn="r">
              <a:lnSpc>
                <a:spcPct val="130000"/>
              </a:lnSpc>
              <a:spcBef>
                <a:spcPts val="0"/>
              </a:spcBef>
              <a:buNone/>
            </a:pPr>
            <a:r>
              <a:rPr lang="en" sz="2400">
                <a:solidFill>
                  <a:srgbClr val="FFFFFF"/>
                </a:solidFill>
                <a:latin typeface="Lato"/>
                <a:ea typeface="Lato"/>
                <a:cs typeface="Lato"/>
                <a:sym typeface="Lato"/>
              </a:rPr>
              <a:t>— </a:t>
            </a:r>
            <a:r>
              <a:rPr lang="en" sz="2400" u="sng">
                <a:solidFill>
                  <a:srgbClr val="FFFFFF"/>
                </a:solidFill>
                <a:latin typeface="Lato"/>
                <a:ea typeface="Lato"/>
                <a:cs typeface="Lato"/>
                <a:sym typeface="Lato"/>
                <a:hlinkClick r:id="rId3"/>
              </a:rPr>
              <a:t>James Grimmelmann</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01" name="Shape 201"/>
        <p:cNvGrpSpPr/>
        <p:nvPr/>
      </p:nvGrpSpPr>
      <p:grpSpPr>
        <a:xfrm>
          <a:off x="0" y="0"/>
          <a:ext cx="0" cy="0"/>
          <a:chOff x="0" y="0"/>
          <a:chExt cx="0" cy="0"/>
        </a:xfrm>
      </p:grpSpPr>
      <p:pic>
        <p:nvPicPr>
          <p:cNvPr id="202" name="Shape 202"/>
          <p:cNvPicPr preferRelativeResize="0"/>
          <p:nvPr/>
        </p:nvPicPr>
        <p:blipFill>
          <a:blip r:embed="rId3">
            <a:alphaModFix/>
          </a:blip>
          <a:stretch>
            <a:fillRect/>
          </a:stretch>
        </p:blipFill>
        <p:spPr>
          <a:xfrm>
            <a:off x="1907749" y="684905"/>
            <a:ext cx="5263975" cy="1345418"/>
          </a:xfrm>
          <a:prstGeom prst="rect">
            <a:avLst/>
          </a:prstGeom>
          <a:noFill/>
          <a:ln>
            <a:noFill/>
          </a:ln>
        </p:spPr>
      </p:pic>
      <p:pic>
        <p:nvPicPr>
          <p:cNvPr id="203" name="Shape 203"/>
          <p:cNvPicPr preferRelativeResize="0"/>
          <p:nvPr/>
        </p:nvPicPr>
        <p:blipFill>
          <a:blip r:embed="rId4">
            <a:alphaModFix/>
          </a:blip>
          <a:stretch>
            <a:fillRect/>
          </a:stretch>
        </p:blipFill>
        <p:spPr>
          <a:xfrm>
            <a:off x="1907750" y="2529600"/>
            <a:ext cx="5263975" cy="1982749"/>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07" name="Shape 207"/>
        <p:cNvGrpSpPr/>
        <p:nvPr/>
      </p:nvGrpSpPr>
      <p:grpSpPr>
        <a:xfrm>
          <a:off x="0" y="0"/>
          <a:ext cx="0" cy="0"/>
          <a:chOff x="0" y="0"/>
          <a:chExt cx="0" cy="0"/>
        </a:xfrm>
      </p:grpSpPr>
      <p:pic>
        <p:nvPicPr>
          <p:cNvPr id="208" name="Shape 208"/>
          <p:cNvPicPr preferRelativeResize="0"/>
          <p:nvPr/>
        </p:nvPicPr>
        <p:blipFill>
          <a:blip r:embed="rId3">
            <a:alphaModFix/>
          </a:blip>
          <a:stretch>
            <a:fillRect/>
          </a:stretch>
        </p:blipFill>
        <p:spPr>
          <a:xfrm>
            <a:off x="1623150" y="331049"/>
            <a:ext cx="5897700" cy="2184650"/>
          </a:xfrm>
          <a:prstGeom prst="rect">
            <a:avLst/>
          </a:prstGeom>
          <a:noFill/>
          <a:ln>
            <a:noFill/>
          </a:ln>
        </p:spPr>
      </p:pic>
      <p:pic>
        <p:nvPicPr>
          <p:cNvPr id="209" name="Shape 209"/>
          <p:cNvPicPr preferRelativeResize="0"/>
          <p:nvPr/>
        </p:nvPicPr>
        <p:blipFill>
          <a:blip r:embed="rId4">
            <a:alphaModFix/>
          </a:blip>
          <a:stretch>
            <a:fillRect/>
          </a:stretch>
        </p:blipFill>
        <p:spPr>
          <a:xfrm>
            <a:off x="1623149" y="2821376"/>
            <a:ext cx="5897699" cy="1917173"/>
          </a:xfrm>
          <a:prstGeom prst="rect">
            <a:avLst/>
          </a:prstGeom>
          <a:noFill/>
          <a:ln>
            <a:noFill/>
          </a:ln>
        </p:spPr>
      </p:pic>
      <p:sp>
        <p:nvSpPr>
          <p:cNvPr id="210" name="Shape 210"/>
          <p:cNvSpPr/>
          <p:nvPr/>
        </p:nvSpPr>
        <p:spPr>
          <a:xfrm>
            <a:off x="5322100" y="4131675"/>
            <a:ext cx="1655099" cy="190500"/>
          </a:xfrm>
          <a:prstGeom prst="rect">
            <a:avLst/>
          </a:prstGeom>
          <a:solidFill>
            <a:srgbClr val="FFFFFF"/>
          </a:solidFill>
          <a:ln cap="flat" cmpd="sng" w="9525">
            <a:solidFill>
              <a:schemeClr val="lt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highlight>
                <a:srgbClr val="FFFFFF"/>
              </a:highlight>
            </a:endParaRPr>
          </a:p>
        </p:txBody>
      </p:sp>
      <p:sp>
        <p:nvSpPr>
          <p:cNvPr id="211" name="Shape 211"/>
          <p:cNvSpPr/>
          <p:nvPr/>
        </p:nvSpPr>
        <p:spPr>
          <a:xfrm>
            <a:off x="1702600" y="4393525"/>
            <a:ext cx="1023900" cy="1905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15" name="Shape 215"/>
        <p:cNvGrpSpPr/>
        <p:nvPr/>
      </p:nvGrpSpPr>
      <p:grpSpPr>
        <a:xfrm>
          <a:off x="0" y="0"/>
          <a:ext cx="0" cy="0"/>
          <a:chOff x="0" y="0"/>
          <a:chExt cx="0" cy="0"/>
        </a:xfrm>
      </p:grpSpPr>
      <p:sp>
        <p:nvSpPr>
          <p:cNvPr id="216" name="Shape 216"/>
          <p:cNvSpPr txBox="1"/>
          <p:nvPr/>
        </p:nvSpPr>
        <p:spPr>
          <a:xfrm>
            <a:off x="1088550" y="848550"/>
            <a:ext cx="6966899" cy="3446400"/>
          </a:xfrm>
          <a:prstGeom prst="rect">
            <a:avLst/>
          </a:prstGeom>
          <a:noFill/>
          <a:ln>
            <a:noFill/>
          </a:ln>
        </p:spPr>
        <p:txBody>
          <a:bodyPr anchorCtr="0" anchor="t" bIns="91425" lIns="91425" rIns="91425" tIns="91425">
            <a:noAutofit/>
          </a:bodyPr>
          <a:lstStyle/>
          <a:p>
            <a:pPr lvl="0" rtl="0">
              <a:lnSpc>
                <a:spcPct val="130000"/>
              </a:lnSpc>
              <a:spcBef>
                <a:spcPts val="0"/>
              </a:spcBef>
              <a:buNone/>
            </a:pPr>
            <a:r>
              <a:rPr lang="en" sz="3000">
                <a:solidFill>
                  <a:srgbClr val="FFFFFF"/>
                </a:solidFill>
                <a:latin typeface="Lato"/>
                <a:ea typeface="Lato"/>
                <a:cs typeface="Lato"/>
                <a:sym typeface="Lato"/>
              </a:rPr>
              <a:t>“In most crowdsourcing platforms, fragmentation of tasks disenfranchises cognitive workers by disconnecting them from the final intellectual work.”</a:t>
            </a:r>
          </a:p>
          <a:p>
            <a:pPr lvl="0" rtl="0">
              <a:spcBef>
                <a:spcPts val="0"/>
              </a:spcBef>
              <a:buNone/>
            </a:pPr>
            <a:r>
              <a:t/>
            </a:r>
            <a:endParaRPr sz="3000">
              <a:solidFill>
                <a:srgbClr val="FFFFFF"/>
              </a:solidFill>
              <a:latin typeface="Lato"/>
              <a:ea typeface="Lato"/>
              <a:cs typeface="Lato"/>
              <a:sym typeface="Lato"/>
            </a:endParaRPr>
          </a:p>
          <a:p>
            <a:pPr indent="457200" lvl="0" marL="3657600" rtl="0">
              <a:spcBef>
                <a:spcPts val="0"/>
              </a:spcBef>
              <a:buNone/>
            </a:pPr>
            <a:r>
              <a:rPr lang="en" sz="2400">
                <a:solidFill>
                  <a:srgbClr val="FFFFFF"/>
                </a:solidFill>
                <a:latin typeface="Lato"/>
                <a:ea typeface="Lato"/>
                <a:cs typeface="Lato"/>
                <a:sym typeface="Lato"/>
              </a:rPr>
              <a:t>—Ayhan Aytes</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80" name="Shape 80"/>
        <p:cNvGrpSpPr/>
        <p:nvPr/>
      </p:nvGrpSpPr>
      <p:grpSpPr>
        <a:xfrm>
          <a:off x="0" y="0"/>
          <a:ext cx="0" cy="0"/>
          <a:chOff x="0" y="0"/>
          <a:chExt cx="0" cy="0"/>
        </a:xfrm>
      </p:grpSpPr>
      <p:sp>
        <p:nvSpPr>
          <p:cNvPr id="81" name="Shape 81"/>
          <p:cNvSpPr txBox="1"/>
          <p:nvPr>
            <p:ph type="ctrTitle"/>
          </p:nvPr>
        </p:nvSpPr>
        <p:spPr>
          <a:xfrm>
            <a:off x="822900" y="1467260"/>
            <a:ext cx="7498199" cy="3423300"/>
          </a:xfrm>
          <a:prstGeom prst="rect">
            <a:avLst/>
          </a:prstGeom>
        </p:spPr>
        <p:txBody>
          <a:bodyPr anchorCtr="0" anchor="t" bIns="75425" lIns="75425" rIns="75425" tIns="75425">
            <a:noAutofit/>
          </a:bodyPr>
          <a:lstStyle/>
          <a:p>
            <a:pPr lvl="0" rtl="0">
              <a:lnSpc>
                <a:spcPct val="115000"/>
              </a:lnSpc>
              <a:spcBef>
                <a:spcPts val="0"/>
              </a:spcBef>
              <a:buNone/>
            </a:pPr>
            <a:r>
              <a:rPr lang="en" sz="3000">
                <a:solidFill>
                  <a:srgbClr val="FFFFFF"/>
                </a:solidFill>
                <a:latin typeface="Lato"/>
                <a:ea typeface="Lato"/>
                <a:cs typeface="Lato"/>
                <a:sym typeface="Lato"/>
              </a:rPr>
              <a:t>Can vs. should</a:t>
            </a:r>
          </a:p>
          <a:p>
            <a:pPr lvl="0" rtl="0" algn="l">
              <a:lnSpc>
                <a:spcPct val="115000"/>
              </a:lnSpc>
              <a:spcBef>
                <a:spcPts val="0"/>
              </a:spcBef>
              <a:buClr>
                <a:schemeClr val="dk1"/>
              </a:buClr>
              <a:buSzPct val="36666"/>
              <a:buFont typeface="Arial"/>
              <a:buNone/>
            </a:pPr>
            <a:r>
              <a:t/>
            </a:r>
            <a:endParaRPr sz="3000">
              <a:solidFill>
                <a:srgbClr val="FFFFFF"/>
              </a:solidFill>
              <a:latin typeface="Lato"/>
              <a:ea typeface="Lato"/>
              <a:cs typeface="Lato"/>
              <a:sym typeface="Lato"/>
            </a:endParaRPr>
          </a:p>
          <a:p>
            <a:pPr lvl="0" rtl="0">
              <a:lnSpc>
                <a:spcPct val="115000"/>
              </a:lnSpc>
              <a:spcBef>
                <a:spcPts val="0"/>
              </a:spcBef>
              <a:buNone/>
            </a:pPr>
            <a:r>
              <a:rPr lang="en" sz="3000">
                <a:solidFill>
                  <a:srgbClr val="FFFFFF"/>
                </a:solidFill>
                <a:latin typeface="Lato"/>
                <a:ea typeface="Lato"/>
                <a:cs typeface="Lato"/>
                <a:sym typeface="Lato"/>
              </a:rPr>
              <a:t>Personalized services vs. user privacy</a:t>
            </a:r>
          </a:p>
          <a:p>
            <a:pPr lvl="0" rtl="0">
              <a:lnSpc>
                <a:spcPct val="115000"/>
              </a:lnSpc>
              <a:spcBef>
                <a:spcPts val="0"/>
              </a:spcBef>
              <a:buNone/>
            </a:pPr>
            <a:r>
              <a:t/>
            </a:r>
            <a:endParaRPr sz="3000">
              <a:solidFill>
                <a:srgbClr val="FFFFFF"/>
              </a:solidFill>
              <a:latin typeface="Lato"/>
              <a:ea typeface="Lato"/>
              <a:cs typeface="Lato"/>
              <a:sym typeface="Lato"/>
            </a:endParaRPr>
          </a:p>
          <a:p>
            <a:pPr lvl="0" rtl="0">
              <a:lnSpc>
                <a:spcPct val="115000"/>
              </a:lnSpc>
              <a:spcBef>
                <a:spcPts val="0"/>
              </a:spcBef>
              <a:buClr>
                <a:schemeClr val="dk1"/>
              </a:buClr>
              <a:buSzPct val="36666"/>
              <a:buFont typeface="Arial"/>
              <a:buNone/>
            </a:pPr>
            <a:r>
              <a:rPr lang="en" sz="3000">
                <a:solidFill>
                  <a:srgbClr val="FFFFFF"/>
                </a:solidFill>
                <a:latin typeface="Lato"/>
                <a:ea typeface="Lato"/>
                <a:cs typeface="Lato"/>
                <a:sym typeface="Lato"/>
              </a:rPr>
              <a:t>Who benefits?</a:t>
            </a:r>
          </a:p>
          <a:p>
            <a:pPr lvl="0" rtl="0">
              <a:lnSpc>
                <a:spcPct val="115000"/>
              </a:lnSpc>
              <a:spcBef>
                <a:spcPts val="0"/>
              </a:spcBef>
              <a:buClr>
                <a:schemeClr val="dk1"/>
              </a:buClr>
              <a:buSzPct val="45833"/>
              <a:buFont typeface="Arial"/>
              <a:buNone/>
            </a:pPr>
            <a:r>
              <a:t/>
            </a:r>
            <a:endParaRPr sz="2400">
              <a:solidFill>
                <a:srgbClr val="FFFFFF"/>
              </a:solidFill>
              <a:latin typeface="Lato"/>
              <a:ea typeface="Lato"/>
              <a:cs typeface="Lato"/>
              <a:sym typeface="Lato"/>
            </a:endParaRPr>
          </a:p>
          <a:p>
            <a:pPr lvl="0" rtl="0">
              <a:lnSpc>
                <a:spcPct val="115000"/>
              </a:lnSpc>
              <a:spcBef>
                <a:spcPts val="0"/>
              </a:spcBef>
              <a:buClr>
                <a:schemeClr val="dk1"/>
              </a:buClr>
              <a:buSzPct val="61111"/>
              <a:buFont typeface="Arial"/>
              <a:buNone/>
            </a:pPr>
            <a:r>
              <a:t/>
            </a:r>
            <a:endParaRPr sz="1800">
              <a:solidFill>
                <a:srgbClr val="FFFFFF"/>
              </a:solidFill>
              <a:latin typeface="Lato"/>
              <a:ea typeface="Lato"/>
              <a:cs typeface="Lato"/>
              <a:sym typeface="Lato"/>
            </a:endParaRPr>
          </a:p>
        </p:txBody>
      </p:sp>
      <p:sp>
        <p:nvSpPr>
          <p:cNvPr id="82" name="Shape 82"/>
          <p:cNvSpPr txBox="1"/>
          <p:nvPr/>
        </p:nvSpPr>
        <p:spPr>
          <a:xfrm>
            <a:off x="1510200" y="252975"/>
            <a:ext cx="6123599" cy="969599"/>
          </a:xfrm>
          <a:prstGeom prst="rect">
            <a:avLst/>
          </a:prstGeom>
          <a:noFill/>
          <a:ln>
            <a:noFill/>
          </a:ln>
        </p:spPr>
        <p:txBody>
          <a:bodyPr anchorCtr="0" anchor="t" bIns="91425" lIns="91425" rIns="91425" tIns="91425">
            <a:noAutofit/>
          </a:bodyPr>
          <a:lstStyle/>
          <a:p>
            <a:pPr lvl="0" algn="ctr">
              <a:spcBef>
                <a:spcPts val="0"/>
              </a:spcBef>
              <a:buClr>
                <a:schemeClr val="dk1"/>
              </a:buClr>
              <a:buSzPct val="30555"/>
              <a:buFont typeface="Arial"/>
              <a:buNone/>
            </a:pPr>
            <a:r>
              <a:rPr b="1" lang="en" sz="3600">
                <a:solidFill>
                  <a:srgbClr val="FFFFFF"/>
                </a:solidFill>
                <a:latin typeface="Lato"/>
                <a:ea typeface="Lato"/>
                <a:cs typeface="Lato"/>
                <a:sym typeface="Lato"/>
              </a:rPr>
              <a:t>Ethical Questions</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20" name="Shape 220"/>
        <p:cNvGrpSpPr/>
        <p:nvPr/>
      </p:nvGrpSpPr>
      <p:grpSpPr>
        <a:xfrm>
          <a:off x="0" y="0"/>
          <a:ext cx="0" cy="0"/>
          <a:chOff x="0" y="0"/>
          <a:chExt cx="0" cy="0"/>
        </a:xfrm>
      </p:grpSpPr>
      <p:pic>
        <p:nvPicPr>
          <p:cNvPr id="221" name="Shape 221"/>
          <p:cNvPicPr preferRelativeResize="0"/>
          <p:nvPr/>
        </p:nvPicPr>
        <p:blipFill>
          <a:blip r:embed="rId3">
            <a:alphaModFix/>
          </a:blip>
          <a:stretch>
            <a:fillRect/>
          </a:stretch>
        </p:blipFill>
        <p:spPr>
          <a:xfrm>
            <a:off x="908612" y="301326"/>
            <a:ext cx="7326773" cy="4116074"/>
          </a:xfrm>
          <a:prstGeom prst="rect">
            <a:avLst/>
          </a:prstGeom>
          <a:noFill/>
          <a:ln>
            <a:noFill/>
          </a:ln>
        </p:spPr>
      </p:pic>
      <p:sp>
        <p:nvSpPr>
          <p:cNvPr id="222" name="Shape 222"/>
          <p:cNvSpPr txBox="1"/>
          <p:nvPr/>
        </p:nvSpPr>
        <p:spPr>
          <a:xfrm>
            <a:off x="1416750" y="4572000"/>
            <a:ext cx="6310499" cy="571500"/>
          </a:xfrm>
          <a:prstGeom prst="rect">
            <a:avLst/>
          </a:prstGeom>
          <a:noFill/>
          <a:ln>
            <a:noFill/>
          </a:ln>
        </p:spPr>
        <p:txBody>
          <a:bodyPr anchorCtr="0" anchor="t" bIns="91425" lIns="91425" rIns="91425" tIns="91425">
            <a:noAutofit/>
          </a:bodyPr>
          <a:lstStyle/>
          <a:p>
            <a:pPr lvl="0">
              <a:spcBef>
                <a:spcPts val="0"/>
              </a:spcBef>
              <a:buNone/>
            </a:pPr>
            <a:r>
              <a:rPr lang="en">
                <a:solidFill>
                  <a:srgbClr val="B7B7B7"/>
                </a:solidFill>
                <a:latin typeface="Lato"/>
                <a:ea typeface="Lato"/>
                <a:cs typeface="Lato"/>
                <a:sym typeface="Lato"/>
              </a:rPr>
              <a:t>http://wiki.wearedynamo.org/index.php/Guidelines_for_Academic_Requesters</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26" name="Shape 226"/>
        <p:cNvGrpSpPr/>
        <p:nvPr/>
      </p:nvGrpSpPr>
      <p:grpSpPr>
        <a:xfrm>
          <a:off x="0" y="0"/>
          <a:ext cx="0" cy="0"/>
          <a:chOff x="0" y="0"/>
          <a:chExt cx="0" cy="0"/>
        </a:xfrm>
      </p:grpSpPr>
      <p:pic>
        <p:nvPicPr>
          <p:cNvPr id="227" name="Shape 227"/>
          <p:cNvPicPr preferRelativeResize="0"/>
          <p:nvPr/>
        </p:nvPicPr>
        <p:blipFill>
          <a:blip r:embed="rId3">
            <a:alphaModFix/>
          </a:blip>
          <a:stretch>
            <a:fillRect/>
          </a:stretch>
        </p:blipFill>
        <p:spPr>
          <a:xfrm>
            <a:off x="1719781" y="0"/>
            <a:ext cx="5704435" cy="5143499"/>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sp>
        <p:nvSpPr>
          <p:cNvPr id="232" name="Shape 232"/>
          <p:cNvSpPr txBox="1"/>
          <p:nvPr/>
        </p:nvSpPr>
        <p:spPr>
          <a:xfrm>
            <a:off x="367514" y="272498"/>
            <a:ext cx="8536823" cy="4641131"/>
          </a:xfrm>
          <a:prstGeom prst="rect">
            <a:avLst/>
          </a:prstGeom>
          <a:noFill/>
          <a:ln>
            <a:noFill/>
          </a:ln>
        </p:spPr>
        <p:txBody>
          <a:bodyPr anchorCtr="0" anchor="t" bIns="31400" lIns="31400" rIns="31400" tIns="31400">
            <a:noAutofit/>
          </a:bodyPr>
          <a:lstStyle/>
          <a:p>
            <a:pPr indent="0" lvl="0" marL="0" marR="0" rtl="0" algn="l">
              <a:lnSpc>
                <a:spcPct val="100000"/>
              </a:lnSpc>
              <a:spcBef>
                <a:spcPts val="0"/>
              </a:spcBef>
              <a:spcAft>
                <a:spcPts val="0"/>
              </a:spcAft>
              <a:buClr>
                <a:srgbClr val="000000"/>
              </a:buClr>
              <a:buFont typeface="Arial"/>
              <a:buNone/>
            </a:pPr>
            <a:r>
              <a:t/>
            </a:r>
            <a:endParaRPr b="0" i="0" sz="3500" u="none" cap="none" strike="noStrike">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rgbClr val="FFFFFF"/>
              </a:buClr>
              <a:buSzPct val="25000"/>
              <a:buFont typeface="verdana"/>
              <a:buNone/>
            </a:pPr>
            <a:r>
              <a:rPr lang="en" sz="3000">
                <a:solidFill>
                  <a:srgbClr val="FFFFFF"/>
                </a:solidFill>
                <a:latin typeface="Open Sans"/>
                <a:ea typeface="Open Sans"/>
                <a:cs typeface="Open Sans"/>
                <a:sym typeface="Open Sans"/>
              </a:rPr>
              <a:t>Is there a Ghost in the [Search] Machine?</a:t>
            </a:r>
          </a:p>
          <a:p>
            <a:pPr indent="0" lvl="0" marL="0" marR="0" rtl="0" algn="l">
              <a:lnSpc>
                <a:spcPct val="100000"/>
              </a:lnSpc>
              <a:spcBef>
                <a:spcPts val="0"/>
              </a:spcBef>
              <a:spcAft>
                <a:spcPts val="0"/>
              </a:spcAft>
              <a:buClr>
                <a:srgbClr val="6FA8DC"/>
              </a:buClr>
              <a:buSzPct val="25000"/>
              <a:buFont typeface="verdana"/>
              <a:buNone/>
            </a:pPr>
            <a:r>
              <a:rPr lang="en" sz="3000">
                <a:solidFill>
                  <a:srgbClr val="6FA8DC"/>
                </a:solidFill>
                <a:latin typeface="Open Sans"/>
                <a:ea typeface="Open Sans"/>
                <a:cs typeface="Open Sans"/>
                <a:sym typeface="Open Sans"/>
              </a:rPr>
              <a:t>Improving Search UX using Query Analysis and Machine Cues</a:t>
            </a:r>
          </a:p>
          <a:p>
            <a:pPr indent="0" lvl="0" marL="0" marR="0" rtl="0" algn="l">
              <a:lnSpc>
                <a:spcPct val="100000"/>
              </a:lnSpc>
              <a:spcBef>
                <a:spcPts val="0"/>
              </a:spcBef>
              <a:spcAft>
                <a:spcPts val="0"/>
              </a:spcAft>
              <a:buClr>
                <a:srgbClr val="000000"/>
              </a:buClr>
              <a:buFont typeface="Arial"/>
              <a:buNone/>
            </a:pPr>
            <a:r>
              <a:t/>
            </a:r>
            <a:endParaRPr b="0" i="0" sz="30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30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FFFFFF"/>
              </a:buClr>
              <a:buSzPct val="25000"/>
              <a:buFont typeface="Arial"/>
              <a:buNone/>
            </a:pPr>
            <a:r>
              <a:rPr b="0" i="0" lang="en" sz="2000" u="none" cap="none" strike="noStrike">
                <a:solidFill>
                  <a:srgbClr val="FFFFFF"/>
                </a:solidFill>
                <a:latin typeface="Open Sans"/>
                <a:ea typeface="Open Sans"/>
                <a:cs typeface="Open Sans"/>
                <a:sym typeface="Open Sans"/>
              </a:rPr>
              <a:t>Jason A. Clark</a:t>
            </a:r>
          </a:p>
          <a:p>
            <a:pPr indent="0" lvl="0" marL="0" marR="0" rtl="0" algn="l">
              <a:lnSpc>
                <a:spcPct val="100000"/>
              </a:lnSpc>
              <a:spcBef>
                <a:spcPts val="0"/>
              </a:spcBef>
              <a:spcAft>
                <a:spcPts val="0"/>
              </a:spcAft>
              <a:buClr>
                <a:srgbClr val="FFFFFF"/>
              </a:buClr>
              <a:buSzPct val="25000"/>
              <a:buFont typeface="Arial"/>
              <a:buNone/>
            </a:pPr>
            <a:r>
              <a:rPr b="0" i="0" lang="en" sz="2000" u="none" cap="none" strike="noStrike">
                <a:solidFill>
                  <a:srgbClr val="FFFFFF"/>
                </a:solidFill>
                <a:latin typeface="Open Sans"/>
                <a:ea typeface="Open Sans"/>
                <a:cs typeface="Open Sans"/>
                <a:sym typeface="Open Sans"/>
              </a:rPr>
              <a:t>Associate Professor</a:t>
            </a:r>
          </a:p>
          <a:p>
            <a:pPr indent="0" lvl="0" marL="0" marR="0" rtl="0" algn="l">
              <a:lnSpc>
                <a:spcPct val="100000"/>
              </a:lnSpc>
              <a:spcBef>
                <a:spcPts val="0"/>
              </a:spcBef>
              <a:spcAft>
                <a:spcPts val="0"/>
              </a:spcAft>
              <a:buClr>
                <a:srgbClr val="FFFFFF"/>
              </a:buClr>
              <a:buSzPct val="25000"/>
              <a:buFont typeface="Arial"/>
              <a:buNone/>
            </a:pPr>
            <a:r>
              <a:rPr b="0" i="0" lang="en" sz="2000" u="none" cap="none" strike="noStrike">
                <a:solidFill>
                  <a:srgbClr val="FFFFFF"/>
                </a:solidFill>
                <a:latin typeface="Open Sans"/>
                <a:ea typeface="Open Sans"/>
                <a:cs typeface="Open Sans"/>
                <a:sym typeface="Open Sans"/>
              </a:rPr>
              <a:t>Head</a:t>
            </a:r>
            <a:r>
              <a:rPr lang="en" sz="2000">
                <a:solidFill>
                  <a:srgbClr val="FFFFFF"/>
                </a:solidFill>
                <a:latin typeface="Open Sans"/>
                <a:ea typeface="Open Sans"/>
                <a:cs typeface="Open Sans"/>
                <a:sym typeface="Open Sans"/>
              </a:rPr>
              <a:t>, </a:t>
            </a:r>
            <a:r>
              <a:rPr b="0" i="0" lang="en" sz="2000" u="none" cap="none" strike="noStrike">
                <a:solidFill>
                  <a:srgbClr val="FFFFFF"/>
                </a:solidFill>
                <a:latin typeface="Open Sans"/>
                <a:ea typeface="Open Sans"/>
                <a:cs typeface="Open Sans"/>
                <a:sym typeface="Open Sans"/>
              </a:rPr>
              <a:t>Library Informatics &amp; Computing</a:t>
            </a:r>
          </a:p>
          <a:p>
            <a:pPr indent="0" lvl="0" marL="0" marR="0" rtl="0" algn="l">
              <a:lnSpc>
                <a:spcPct val="100000"/>
              </a:lnSpc>
              <a:spcBef>
                <a:spcPts val="0"/>
              </a:spcBef>
              <a:spcAft>
                <a:spcPts val="0"/>
              </a:spcAft>
              <a:buClr>
                <a:srgbClr val="FFFFFF"/>
              </a:buClr>
              <a:buSzPct val="25000"/>
              <a:buFont typeface="Arial"/>
              <a:buNone/>
            </a:pPr>
            <a:r>
              <a:rPr b="0" i="0" lang="en" sz="2000" u="none" cap="none" strike="noStrike">
                <a:solidFill>
                  <a:srgbClr val="FFFFFF"/>
                </a:solidFill>
                <a:latin typeface="Open Sans"/>
                <a:ea typeface="Open Sans"/>
                <a:cs typeface="Open Sans"/>
                <a:sym typeface="Open Sans"/>
              </a:rPr>
              <a:t>Montana State University (MSU) Library</a:t>
            </a:r>
          </a:p>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FFFFFF"/>
              </a:solidFill>
              <a:latin typeface="Open Sans"/>
              <a:ea typeface="Open Sans"/>
              <a:cs typeface="Open Sans"/>
              <a:sym typeface="Open Sans"/>
            </a:endParaRP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6" name="Shape 236"/>
        <p:cNvGrpSpPr/>
        <p:nvPr/>
      </p:nvGrpSpPr>
      <p:grpSpPr>
        <a:xfrm>
          <a:off x="0" y="0"/>
          <a:ext cx="0" cy="0"/>
          <a:chOff x="0" y="0"/>
          <a:chExt cx="0" cy="0"/>
        </a:xfrm>
      </p:grpSpPr>
      <p:sp>
        <p:nvSpPr>
          <p:cNvPr id="237" name="Shape 237"/>
          <p:cNvSpPr txBox="1"/>
          <p:nvPr>
            <p:ph type="title"/>
          </p:nvPr>
        </p:nvSpPr>
        <p:spPr>
          <a:xfrm>
            <a:off x="274329" y="205740"/>
            <a:ext cx="8663939" cy="668654"/>
          </a:xfrm>
          <a:prstGeom prst="rect">
            <a:avLst/>
          </a:prstGeom>
          <a:noFill/>
          <a:ln>
            <a:noFill/>
          </a:ln>
        </p:spPr>
        <p:txBody>
          <a:bodyPr anchorCtr="0" anchor="t" bIns="31400" lIns="31400" rIns="31400" tIns="31400">
            <a:noAutofit/>
          </a:bodyPr>
          <a:lstStyle/>
          <a:p>
            <a:pPr indent="0" lvl="0" marL="0" marR="0" rtl="0" algn="l">
              <a:lnSpc>
                <a:spcPct val="100000"/>
              </a:lnSpc>
              <a:spcBef>
                <a:spcPts val="0"/>
              </a:spcBef>
              <a:spcAft>
                <a:spcPts val="0"/>
              </a:spcAft>
              <a:buClr>
                <a:srgbClr val="FFFFFF"/>
              </a:buClr>
              <a:buSzPct val="25000"/>
              <a:buFont typeface="verdana"/>
              <a:buNone/>
            </a:pPr>
            <a:r>
              <a:rPr b="0" i="0" lang="en" sz="4000" u="none" cap="none" strike="noStrike">
                <a:solidFill>
                  <a:srgbClr val="FFFFFF"/>
                </a:solidFill>
                <a:latin typeface="Open Sans"/>
                <a:ea typeface="Open Sans"/>
                <a:cs typeface="Open Sans"/>
                <a:sym typeface="Open Sans"/>
              </a:rPr>
              <a:t>Overview</a:t>
            </a:r>
          </a:p>
        </p:txBody>
      </p:sp>
      <p:sp>
        <p:nvSpPr>
          <p:cNvPr id="238" name="Shape 238"/>
          <p:cNvSpPr txBox="1"/>
          <p:nvPr>
            <p:ph idx="1" type="body"/>
          </p:nvPr>
        </p:nvSpPr>
        <p:spPr>
          <a:xfrm>
            <a:off x="829600" y="1230575"/>
            <a:ext cx="7577100" cy="3299700"/>
          </a:xfrm>
          <a:prstGeom prst="rect">
            <a:avLst/>
          </a:prstGeom>
          <a:noFill/>
          <a:ln>
            <a:noFill/>
          </a:ln>
        </p:spPr>
        <p:txBody>
          <a:bodyPr anchorCtr="0" anchor="t" bIns="31400" lIns="31400" rIns="31400" tIns="31400">
            <a:noAutofit/>
          </a:bodyPr>
          <a:lstStyle/>
          <a:p>
            <a:pPr indent="-469900" lvl="0" marL="546100" marR="0" rtl="0" algn="l">
              <a:lnSpc>
                <a:spcPct val="100000"/>
              </a:lnSpc>
              <a:spcBef>
                <a:spcPts val="0"/>
              </a:spcBef>
              <a:spcAft>
                <a:spcPts val="0"/>
              </a:spcAft>
              <a:buClr>
                <a:srgbClr val="FFFFFF"/>
              </a:buClr>
              <a:buSzPct val="100000"/>
              <a:buFont typeface="Open Sans"/>
              <a:buChar char="•"/>
            </a:pPr>
            <a:r>
              <a:rPr b="0" i="0" lang="en" sz="3000" u="none" cap="none" strike="noStrike">
                <a:solidFill>
                  <a:srgbClr val="FFFFFF"/>
                </a:solidFill>
                <a:latin typeface="Open Sans"/>
                <a:ea typeface="Open Sans"/>
                <a:cs typeface="Open Sans"/>
                <a:sym typeface="Open Sans"/>
              </a:rPr>
              <a:t>Wh</a:t>
            </a:r>
            <a:r>
              <a:rPr lang="en" sz="3000">
                <a:solidFill>
                  <a:srgbClr val="FFFFFF"/>
                </a:solidFill>
                <a:latin typeface="Open Sans"/>
                <a:ea typeface="Open Sans"/>
                <a:cs typeface="Open Sans"/>
                <a:sym typeface="Open Sans"/>
              </a:rPr>
              <a:t>at are the “ghosts” of the search act</a:t>
            </a:r>
            <a:r>
              <a:rPr b="0" i="0" lang="en" sz="3000" u="none" cap="none" strike="noStrike">
                <a:solidFill>
                  <a:srgbClr val="FFFFFF"/>
                </a:solidFill>
                <a:latin typeface="Open Sans"/>
                <a:ea typeface="Open Sans"/>
                <a:cs typeface="Open Sans"/>
                <a:sym typeface="Open Sans"/>
              </a:rPr>
              <a:t>?</a:t>
            </a:r>
          </a:p>
          <a:p>
            <a:pPr indent="-469900" lvl="0" marL="546100" marR="0" rtl="0" algn="l">
              <a:lnSpc>
                <a:spcPct val="100000"/>
              </a:lnSpc>
              <a:spcBef>
                <a:spcPts val="0"/>
              </a:spcBef>
              <a:spcAft>
                <a:spcPts val="0"/>
              </a:spcAft>
              <a:buClr>
                <a:srgbClr val="FFFFFF"/>
              </a:buClr>
              <a:buSzPct val="100000"/>
              <a:buFont typeface="Open Sans"/>
              <a:buChar char="•"/>
            </a:pPr>
            <a:r>
              <a:rPr lang="en" sz="3000">
                <a:solidFill>
                  <a:srgbClr val="FFFFFF"/>
                </a:solidFill>
                <a:latin typeface="Open Sans"/>
                <a:ea typeface="Open Sans"/>
                <a:cs typeface="Open Sans"/>
                <a:sym typeface="Open Sans"/>
              </a:rPr>
              <a:t>Applying context and intention to Search UX</a:t>
            </a:r>
          </a:p>
          <a:p>
            <a:pPr indent="-469900" lvl="0" marL="546100" marR="0" rtl="0" algn="l">
              <a:lnSpc>
                <a:spcPct val="100000"/>
              </a:lnSpc>
              <a:spcBef>
                <a:spcPts val="0"/>
              </a:spcBef>
              <a:spcAft>
                <a:spcPts val="0"/>
              </a:spcAft>
              <a:buClr>
                <a:srgbClr val="FFFFFF"/>
              </a:buClr>
              <a:buSzPct val="100000"/>
              <a:buFont typeface="Open Sans"/>
              <a:buChar char="•"/>
            </a:pPr>
            <a:r>
              <a:rPr lang="en" sz="3000">
                <a:solidFill>
                  <a:srgbClr val="FFFFFF"/>
                </a:solidFill>
                <a:latin typeface="Open Sans"/>
                <a:ea typeface="Open Sans"/>
                <a:cs typeface="Open Sans"/>
                <a:sym typeface="Open Sans"/>
              </a:rPr>
              <a:t>Intention mining and anticipatory design in a search prototype</a:t>
            </a:r>
          </a:p>
          <a:p>
            <a:pPr indent="-469900" lvl="0" marL="546100" marR="0" rtl="0" algn="l">
              <a:lnSpc>
                <a:spcPct val="100000"/>
              </a:lnSpc>
              <a:spcBef>
                <a:spcPts val="0"/>
              </a:spcBef>
              <a:spcAft>
                <a:spcPts val="0"/>
              </a:spcAft>
              <a:buClr>
                <a:srgbClr val="FFFFFF"/>
              </a:buClr>
              <a:buSzPct val="100000"/>
              <a:buFont typeface="Open Sans"/>
              <a:buChar char="•"/>
            </a:pPr>
            <a:r>
              <a:rPr b="0" i="0" lang="en" sz="3000" u="none" cap="none" strike="noStrike">
                <a:solidFill>
                  <a:srgbClr val="FFFFFF"/>
                </a:solidFill>
                <a:latin typeface="Open Sans"/>
                <a:ea typeface="Open Sans"/>
                <a:cs typeface="Open Sans"/>
                <a:sym typeface="Open Sans"/>
              </a:rPr>
              <a:t>Questions</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2" name="Shape 242"/>
        <p:cNvGrpSpPr/>
        <p:nvPr/>
      </p:nvGrpSpPr>
      <p:grpSpPr>
        <a:xfrm>
          <a:off x="0" y="0"/>
          <a:ext cx="0" cy="0"/>
          <a:chOff x="0" y="0"/>
          <a:chExt cx="0" cy="0"/>
        </a:xfrm>
      </p:grpSpPr>
      <p:pic>
        <p:nvPicPr>
          <p:cNvPr id="243" name="Shape 243"/>
          <p:cNvPicPr preferRelativeResize="0"/>
          <p:nvPr/>
        </p:nvPicPr>
        <p:blipFill>
          <a:blip r:embed="rId3">
            <a:alphaModFix/>
          </a:blip>
          <a:stretch>
            <a:fillRect/>
          </a:stretch>
        </p:blipFill>
        <p:spPr>
          <a:xfrm>
            <a:off x="0" y="244560"/>
            <a:ext cx="9144002" cy="4654379"/>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 name="Shape 247"/>
        <p:cNvGrpSpPr/>
        <p:nvPr/>
      </p:nvGrpSpPr>
      <p:grpSpPr>
        <a:xfrm>
          <a:off x="0" y="0"/>
          <a:ext cx="0" cy="0"/>
          <a:chOff x="0" y="0"/>
          <a:chExt cx="0" cy="0"/>
        </a:xfrm>
      </p:grpSpPr>
      <p:pic>
        <p:nvPicPr>
          <p:cNvPr id="248" name="Shape 248"/>
          <p:cNvPicPr preferRelativeResize="0"/>
          <p:nvPr/>
        </p:nvPicPr>
        <p:blipFill>
          <a:blip r:embed="rId3">
            <a:alphaModFix/>
          </a:blip>
          <a:stretch>
            <a:fillRect/>
          </a:stretch>
        </p:blipFill>
        <p:spPr>
          <a:xfrm>
            <a:off x="564946" y="0"/>
            <a:ext cx="8014108" cy="5143500"/>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x="0" y="0"/>
          <a:ext cx="0" cy="0"/>
          <a:chOff x="0" y="0"/>
          <a:chExt cx="0" cy="0"/>
        </a:xfrm>
      </p:grpSpPr>
      <p:pic>
        <p:nvPicPr>
          <p:cNvPr id="253" name="Shape 253"/>
          <p:cNvPicPr preferRelativeResize="0"/>
          <p:nvPr/>
        </p:nvPicPr>
        <p:blipFill>
          <a:blip r:embed="rId3">
            <a:alphaModFix/>
          </a:blip>
          <a:stretch>
            <a:fillRect/>
          </a:stretch>
        </p:blipFill>
        <p:spPr>
          <a:xfrm>
            <a:off x="1392381" y="0"/>
            <a:ext cx="6359234" cy="5143498"/>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7" name="Shape 257"/>
        <p:cNvGrpSpPr/>
        <p:nvPr/>
      </p:nvGrpSpPr>
      <p:grpSpPr>
        <a:xfrm>
          <a:off x="0" y="0"/>
          <a:ext cx="0" cy="0"/>
          <a:chOff x="0" y="0"/>
          <a:chExt cx="0" cy="0"/>
        </a:xfrm>
      </p:grpSpPr>
      <p:pic>
        <p:nvPicPr>
          <p:cNvPr id="258" name="Shape 258"/>
          <p:cNvPicPr preferRelativeResize="0"/>
          <p:nvPr/>
        </p:nvPicPr>
        <p:blipFill>
          <a:blip r:embed="rId3">
            <a:alphaModFix/>
          </a:blip>
          <a:stretch>
            <a:fillRect/>
          </a:stretch>
        </p:blipFill>
        <p:spPr>
          <a:xfrm>
            <a:off x="1143000" y="166285"/>
            <a:ext cx="6857999" cy="4929428"/>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2" name="Shape 262"/>
        <p:cNvGrpSpPr/>
        <p:nvPr/>
      </p:nvGrpSpPr>
      <p:grpSpPr>
        <a:xfrm>
          <a:off x="0" y="0"/>
          <a:ext cx="0" cy="0"/>
          <a:chOff x="0" y="0"/>
          <a:chExt cx="0" cy="0"/>
        </a:xfrm>
      </p:grpSpPr>
      <p:pic>
        <p:nvPicPr>
          <p:cNvPr id="263" name="Shape 263"/>
          <p:cNvPicPr preferRelativeResize="0"/>
          <p:nvPr/>
        </p:nvPicPr>
        <p:blipFill>
          <a:blip r:embed="rId3">
            <a:alphaModFix/>
          </a:blip>
          <a:stretch>
            <a:fillRect/>
          </a:stretch>
        </p:blipFill>
        <p:spPr>
          <a:xfrm>
            <a:off x="2133600" y="133350"/>
            <a:ext cx="4876800" cy="4876800"/>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7" name="Shape 267"/>
        <p:cNvGrpSpPr/>
        <p:nvPr/>
      </p:nvGrpSpPr>
      <p:grpSpPr>
        <a:xfrm>
          <a:off x="0" y="0"/>
          <a:ext cx="0" cy="0"/>
          <a:chOff x="0" y="0"/>
          <a:chExt cx="0" cy="0"/>
        </a:xfrm>
      </p:grpSpPr>
      <p:pic>
        <p:nvPicPr>
          <p:cNvPr id="268" name="Shape 268"/>
          <p:cNvPicPr preferRelativeResize="0"/>
          <p:nvPr/>
        </p:nvPicPr>
        <p:blipFill>
          <a:blip r:embed="rId3">
            <a:alphaModFix/>
          </a:blip>
          <a:stretch>
            <a:fillRect/>
          </a:stretch>
        </p:blipFill>
        <p:spPr>
          <a:xfrm>
            <a:off x="2256432" y="0"/>
            <a:ext cx="4202239" cy="514350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86" name="Shape 86"/>
        <p:cNvGrpSpPr/>
        <p:nvPr/>
      </p:nvGrpSpPr>
      <p:grpSpPr>
        <a:xfrm>
          <a:off x="0" y="0"/>
          <a:ext cx="0" cy="0"/>
          <a:chOff x="0" y="0"/>
          <a:chExt cx="0" cy="0"/>
        </a:xfrm>
      </p:grpSpPr>
      <p:sp>
        <p:nvSpPr>
          <p:cNvPr id="87" name="Shape 87"/>
          <p:cNvSpPr txBox="1"/>
          <p:nvPr>
            <p:ph type="ctrTitle"/>
          </p:nvPr>
        </p:nvSpPr>
        <p:spPr>
          <a:xfrm>
            <a:off x="1118025" y="1920388"/>
            <a:ext cx="7498199" cy="1821300"/>
          </a:xfrm>
          <a:prstGeom prst="rect">
            <a:avLst/>
          </a:prstGeom>
        </p:spPr>
        <p:txBody>
          <a:bodyPr anchorCtr="0" anchor="t" bIns="75425" lIns="75425" rIns="75425" tIns="75425">
            <a:noAutofit/>
          </a:bodyPr>
          <a:lstStyle/>
          <a:p>
            <a:pPr lvl="0" rtl="0">
              <a:spcBef>
                <a:spcPts val="0"/>
              </a:spcBef>
              <a:buNone/>
            </a:pPr>
            <a:r>
              <a:rPr lang="en" sz="3600">
                <a:solidFill>
                  <a:srgbClr val="FFFFFF"/>
                </a:solidFill>
                <a:latin typeface="Lato"/>
                <a:ea typeface="Lato"/>
                <a:cs typeface="Lato"/>
                <a:sym typeface="Lato"/>
              </a:rPr>
              <a:t>Twitter Sentiment Analysis </a:t>
            </a:r>
          </a:p>
          <a:p>
            <a:pPr lvl="0" rtl="0" algn="l">
              <a:spcBef>
                <a:spcPts val="0"/>
              </a:spcBef>
              <a:buNone/>
            </a:pPr>
            <a:r>
              <a:t/>
            </a:r>
            <a:endParaRPr sz="3600">
              <a:solidFill>
                <a:srgbClr val="FFFFFF"/>
              </a:solidFill>
              <a:latin typeface="Lato"/>
              <a:ea typeface="Lato"/>
              <a:cs typeface="Lato"/>
              <a:sym typeface="Lato"/>
            </a:endParaRPr>
          </a:p>
          <a:p>
            <a:pPr lvl="0" rtl="0" algn="l">
              <a:spcBef>
                <a:spcPts val="0"/>
              </a:spcBef>
              <a:buNone/>
            </a:pPr>
            <a:r>
              <a:t/>
            </a:r>
            <a:endParaRPr sz="3600">
              <a:solidFill>
                <a:srgbClr val="FFFFFF"/>
              </a:solidFill>
              <a:latin typeface="Lato"/>
              <a:ea typeface="Lato"/>
              <a:cs typeface="Lato"/>
              <a:sym typeface="Lato"/>
            </a:endParaRP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2" name="Shape 272"/>
        <p:cNvGrpSpPr/>
        <p:nvPr/>
      </p:nvGrpSpPr>
      <p:grpSpPr>
        <a:xfrm>
          <a:off x="0" y="0"/>
          <a:ext cx="0" cy="0"/>
          <a:chOff x="0" y="0"/>
          <a:chExt cx="0" cy="0"/>
        </a:xfrm>
      </p:grpSpPr>
      <p:sp>
        <p:nvSpPr>
          <p:cNvPr id="273" name="Shape 273"/>
          <p:cNvSpPr txBox="1"/>
          <p:nvPr>
            <p:ph type="title"/>
          </p:nvPr>
        </p:nvSpPr>
        <p:spPr>
          <a:xfrm>
            <a:off x="274329" y="2127639"/>
            <a:ext cx="8664029" cy="668654"/>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MIND |</a:t>
            </a:r>
            <a:r>
              <a:rPr b="0" i="0" lang="en" sz="4000" u="none" cap="none" strike="noStrike">
                <a:solidFill>
                  <a:srgbClr val="FFFFFF"/>
                </a:solidFill>
                <a:latin typeface="Open Sans"/>
                <a:ea typeface="Open Sans"/>
                <a:cs typeface="Open Sans"/>
                <a:sym typeface="Open Sans"/>
              </a:rPr>
              <a:t> </a:t>
            </a:r>
            <a:r>
              <a:rPr lang="en" sz="4000">
                <a:solidFill>
                  <a:srgbClr val="FFFFFF"/>
                </a:solidFill>
                <a:latin typeface="Open Sans"/>
                <a:ea typeface="Open Sans"/>
                <a:cs typeface="Open Sans"/>
                <a:sym typeface="Open Sans"/>
              </a:rPr>
              <a:t>BODY</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7" name="Shape 277"/>
        <p:cNvGrpSpPr/>
        <p:nvPr/>
      </p:nvGrpSpPr>
      <p:grpSpPr>
        <a:xfrm>
          <a:off x="0" y="0"/>
          <a:ext cx="0" cy="0"/>
          <a:chOff x="0" y="0"/>
          <a:chExt cx="0" cy="0"/>
        </a:xfrm>
      </p:grpSpPr>
      <p:pic>
        <p:nvPicPr>
          <p:cNvPr id="278" name="Shape 278"/>
          <p:cNvPicPr preferRelativeResize="0"/>
          <p:nvPr/>
        </p:nvPicPr>
        <p:blipFill>
          <a:blip r:embed="rId3">
            <a:alphaModFix/>
          </a:blip>
          <a:stretch>
            <a:fillRect/>
          </a:stretch>
        </p:blipFill>
        <p:spPr>
          <a:xfrm>
            <a:off x="2590570" y="0"/>
            <a:ext cx="3962855" cy="5143498"/>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2" name="Shape 282"/>
        <p:cNvGrpSpPr/>
        <p:nvPr/>
      </p:nvGrpSpPr>
      <p:grpSpPr>
        <a:xfrm>
          <a:off x="0" y="0"/>
          <a:ext cx="0" cy="0"/>
          <a:chOff x="0" y="0"/>
          <a:chExt cx="0" cy="0"/>
        </a:xfrm>
      </p:grpSpPr>
      <p:sp>
        <p:nvSpPr>
          <p:cNvPr id="283" name="Shape 283"/>
          <p:cNvSpPr txBox="1"/>
          <p:nvPr>
            <p:ph type="title"/>
          </p:nvPr>
        </p:nvSpPr>
        <p:spPr>
          <a:xfrm>
            <a:off x="239985" y="898728"/>
            <a:ext cx="8664030" cy="3692587"/>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2500">
                <a:solidFill>
                  <a:srgbClr val="FFFFFF"/>
                </a:solidFill>
                <a:latin typeface="Open Sans"/>
                <a:ea typeface="Open Sans"/>
                <a:cs typeface="Open Sans"/>
                <a:sym typeface="Open Sans"/>
              </a:rPr>
              <a:t>“Such in outline is the official theory. I shall often speak of it, with deliberate abusiveness, as "the dogma of </a:t>
            </a:r>
            <a:r>
              <a:rPr lang="en" sz="2500">
                <a:solidFill>
                  <a:srgbClr val="FFD966"/>
                </a:solidFill>
                <a:latin typeface="Open Sans"/>
                <a:ea typeface="Open Sans"/>
                <a:cs typeface="Open Sans"/>
                <a:sym typeface="Open Sans"/>
              </a:rPr>
              <a:t>the Ghost in the Machine</a:t>
            </a:r>
            <a:r>
              <a:rPr lang="en" sz="2500">
                <a:solidFill>
                  <a:srgbClr val="FFFFFF"/>
                </a:solidFill>
                <a:latin typeface="Open Sans"/>
                <a:ea typeface="Open Sans"/>
                <a:cs typeface="Open Sans"/>
                <a:sym typeface="Open Sans"/>
              </a:rPr>
              <a:t>." I hope to prove that it is entirely false, and false not in detail but in principle. It is not merely an assemblage of particular mistakes. It is one big mistake and a mistake of a special kind. It is, namely, a category mistake.”</a:t>
            </a:r>
          </a:p>
          <a:p>
            <a:pPr indent="0" lvl="0" marL="0" marR="0" rtl="0" algn="ctr">
              <a:lnSpc>
                <a:spcPct val="100000"/>
              </a:lnSpc>
              <a:spcBef>
                <a:spcPts val="0"/>
              </a:spcBef>
              <a:spcAft>
                <a:spcPts val="0"/>
              </a:spcAft>
              <a:buClr>
                <a:srgbClr val="FFFFFF"/>
              </a:buClr>
              <a:buSzPct val="25000"/>
              <a:buFont typeface="verdana"/>
              <a:buNone/>
            </a:pPr>
            <a:r>
              <a:t/>
            </a:r>
            <a:endParaRPr sz="25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t/>
            </a:r>
            <a:endParaRPr sz="25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t/>
            </a:r>
            <a:endParaRPr sz="25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t/>
            </a:r>
            <a:endParaRPr sz="25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rPr lang="en" sz="1600">
                <a:solidFill>
                  <a:srgbClr val="FFFFFF"/>
                </a:solidFill>
                <a:latin typeface="Open Sans"/>
                <a:ea typeface="Open Sans"/>
                <a:cs typeface="Open Sans"/>
                <a:sym typeface="Open Sans"/>
              </a:rPr>
              <a:t>Ryle, Gilbert, "Descartes' Myth," in The Concept of Mind, Hutchinson, London, 1949</a:t>
            </a:r>
          </a:p>
          <a:p>
            <a:pPr indent="0" lvl="0" marL="0" marR="0" rtl="0" algn="ctr">
              <a:lnSpc>
                <a:spcPct val="100000"/>
              </a:lnSpc>
              <a:spcBef>
                <a:spcPts val="0"/>
              </a:spcBef>
              <a:spcAft>
                <a:spcPts val="0"/>
              </a:spcAft>
              <a:buClr>
                <a:srgbClr val="FFFFFF"/>
              </a:buClr>
              <a:buSzPct val="25000"/>
              <a:buFont typeface="verdana"/>
              <a:buNone/>
            </a:pPr>
            <a:r>
              <a:t/>
            </a:r>
            <a:endParaRPr sz="2500">
              <a:solidFill>
                <a:srgbClr val="FFFFFF"/>
              </a:solidFill>
              <a:latin typeface="Open Sans"/>
              <a:ea typeface="Open Sans"/>
              <a:cs typeface="Open Sans"/>
              <a:sym typeface="Open Sans"/>
            </a:endParaRP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sp>
        <p:nvSpPr>
          <p:cNvPr id="288" name="Shape 288"/>
          <p:cNvSpPr txBox="1"/>
          <p:nvPr>
            <p:ph type="title"/>
          </p:nvPr>
        </p:nvSpPr>
        <p:spPr>
          <a:xfrm>
            <a:off x="239982" y="1912404"/>
            <a:ext cx="8664000" cy="1166100"/>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search query = </a:t>
            </a:r>
          </a:p>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literal aspect + inferred aspect</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2" name="Shape 292"/>
        <p:cNvGrpSpPr/>
        <p:nvPr/>
      </p:nvGrpSpPr>
      <p:grpSpPr>
        <a:xfrm>
          <a:off x="0" y="0"/>
          <a:ext cx="0" cy="0"/>
          <a:chOff x="0" y="0"/>
          <a:chExt cx="0" cy="0"/>
        </a:xfrm>
      </p:grpSpPr>
      <p:sp>
        <p:nvSpPr>
          <p:cNvPr id="293" name="Shape 293"/>
          <p:cNvSpPr txBox="1"/>
          <p:nvPr>
            <p:ph type="title"/>
          </p:nvPr>
        </p:nvSpPr>
        <p:spPr>
          <a:xfrm>
            <a:off x="235980" y="309723"/>
            <a:ext cx="8702369" cy="4546124"/>
          </a:xfrm>
          <a:prstGeom prst="rect">
            <a:avLst/>
          </a:prstGeom>
          <a:noFill/>
          <a:ln>
            <a:noFill/>
          </a:ln>
        </p:spPr>
        <p:txBody>
          <a:bodyPr anchorCtr="0" anchor="t" bIns="31400" lIns="31400" rIns="31400" tIns="31400">
            <a:noAutofit/>
          </a:bodyPr>
          <a:lstStyle/>
          <a:p>
            <a:pPr indent="-57150" lvl="0" marL="0" marR="0" rtl="0" algn="ctr">
              <a:lnSpc>
                <a:spcPct val="100000"/>
              </a:lnSpc>
              <a:spcBef>
                <a:spcPts val="0"/>
              </a:spcBef>
              <a:spcAft>
                <a:spcPts val="0"/>
              </a:spcAft>
              <a:buClr>
                <a:schemeClr val="dk1"/>
              </a:buClr>
              <a:buSzPct val="25000"/>
              <a:buFont typeface="Arial"/>
              <a:buNone/>
            </a:pPr>
            <a:r>
              <a:rPr lang="en" sz="3600">
                <a:solidFill>
                  <a:srgbClr val="FFFFFF"/>
                </a:solidFill>
                <a:latin typeface="Open Sans"/>
                <a:ea typeface="Open Sans"/>
                <a:cs typeface="Open Sans"/>
                <a:sym typeface="Open Sans"/>
              </a:rPr>
              <a:t>“yellowstone national park”</a:t>
            </a:r>
          </a:p>
          <a:p>
            <a:pPr lvl="0" rtl="0" algn="ctr">
              <a:spcBef>
                <a:spcPts val="0"/>
              </a:spcBef>
              <a:buClr>
                <a:schemeClr val="dk1"/>
              </a:buClr>
              <a:buSzPct val="25000"/>
              <a:buFont typeface="Arial"/>
              <a:buNone/>
            </a:pPr>
            <a:r>
              <a:rPr lang="en" sz="3600">
                <a:solidFill>
                  <a:schemeClr val="lt1"/>
                </a:solidFill>
                <a:latin typeface="Open Sans"/>
                <a:ea typeface="Open Sans"/>
                <a:cs typeface="Open Sans"/>
                <a:sym typeface="Open Sans"/>
              </a:rPr>
              <a:t>[search query]</a:t>
            </a:r>
          </a:p>
          <a:p>
            <a:pPr lvl="0" rtl="0" algn="ctr">
              <a:spcBef>
                <a:spcPts val="0"/>
              </a:spcBef>
              <a:buClr>
                <a:schemeClr val="dk1"/>
              </a:buClr>
              <a:buSzPct val="25000"/>
              <a:buFont typeface="Arial"/>
              <a:buNone/>
            </a:pPr>
            <a:r>
              <a:t/>
            </a:r>
            <a:endParaRPr sz="3600">
              <a:solidFill>
                <a:schemeClr val="lt1"/>
              </a:solidFill>
              <a:latin typeface="Open Sans"/>
              <a:ea typeface="Open Sans"/>
              <a:cs typeface="Open Sans"/>
              <a:sym typeface="Open Sans"/>
            </a:endParaRPr>
          </a:p>
          <a:p>
            <a:pPr indent="-57150" lvl="0" marL="0" marR="0" rtl="0" algn="ctr">
              <a:lnSpc>
                <a:spcPct val="100000"/>
              </a:lnSpc>
              <a:spcBef>
                <a:spcPts val="0"/>
              </a:spcBef>
              <a:spcAft>
                <a:spcPts val="0"/>
              </a:spcAft>
              <a:buClr>
                <a:schemeClr val="dk1"/>
              </a:buClr>
              <a:buSzPct val="25000"/>
              <a:buFont typeface="Arial"/>
              <a:buNone/>
            </a:pPr>
            <a:r>
              <a:rPr lang="en" sz="3600">
                <a:solidFill>
                  <a:srgbClr val="FFFFFF"/>
                </a:solidFill>
                <a:latin typeface="Open Sans"/>
                <a:ea typeface="Open Sans"/>
                <a:cs typeface="Open Sans"/>
                <a:sym typeface="Open Sans"/>
              </a:rPr>
              <a:t> “yellowstone national park”</a:t>
            </a:r>
          </a:p>
          <a:p>
            <a:pPr lvl="0" rtl="0" algn="ctr">
              <a:spcBef>
                <a:spcPts val="0"/>
              </a:spcBef>
              <a:buClr>
                <a:schemeClr val="dk1"/>
              </a:buClr>
              <a:buSzPct val="25000"/>
              <a:buFont typeface="Arial"/>
              <a:buNone/>
            </a:pPr>
            <a:r>
              <a:rPr lang="en" sz="3600">
                <a:solidFill>
                  <a:schemeClr val="lt1"/>
                </a:solidFill>
                <a:latin typeface="Open Sans"/>
                <a:ea typeface="Open Sans"/>
                <a:cs typeface="Open Sans"/>
                <a:sym typeface="Open Sans"/>
              </a:rPr>
              <a:t>[literal aspect]	</a:t>
            </a:r>
          </a:p>
          <a:p>
            <a:pPr lvl="0" rtl="0" algn="ctr">
              <a:spcBef>
                <a:spcPts val="0"/>
              </a:spcBef>
              <a:buClr>
                <a:schemeClr val="dk1"/>
              </a:buClr>
              <a:buSzPct val="25000"/>
              <a:buFont typeface="Arial"/>
              <a:buNone/>
            </a:pPr>
            <a:r>
              <a:t/>
            </a:r>
            <a:endParaRPr sz="3600">
              <a:solidFill>
                <a:schemeClr val="lt1"/>
              </a:solidFill>
              <a:latin typeface="Open Sans"/>
              <a:ea typeface="Open Sans"/>
              <a:cs typeface="Open Sans"/>
              <a:sym typeface="Open Sans"/>
            </a:endParaRPr>
          </a:p>
          <a:p>
            <a:pPr indent="-57150" lvl="0" marL="0" marR="0" rtl="0" algn="ctr">
              <a:lnSpc>
                <a:spcPct val="100000"/>
              </a:lnSpc>
              <a:spcBef>
                <a:spcPts val="0"/>
              </a:spcBef>
              <a:spcAft>
                <a:spcPts val="0"/>
              </a:spcAft>
              <a:buClr>
                <a:schemeClr val="dk1"/>
              </a:buClr>
              <a:buSzPct val="25000"/>
              <a:buFont typeface="Arial"/>
              <a:buNone/>
            </a:pPr>
            <a:r>
              <a:rPr lang="en" sz="3600">
                <a:solidFill>
                  <a:srgbClr val="FFFFFF"/>
                </a:solidFill>
                <a:latin typeface="Open Sans"/>
                <a:ea typeface="Open Sans"/>
                <a:cs typeface="Open Sans"/>
                <a:sym typeface="Open Sans"/>
              </a:rPr>
              <a:t>iPhone user, on MT highway </a:t>
            </a:r>
          </a:p>
          <a:p>
            <a:pPr indent="-57150" lvl="0" marL="0" marR="0" rtl="0" algn="ctr">
              <a:lnSpc>
                <a:spcPct val="100000"/>
              </a:lnSpc>
              <a:spcBef>
                <a:spcPts val="0"/>
              </a:spcBef>
              <a:spcAft>
                <a:spcPts val="0"/>
              </a:spcAft>
              <a:buClr>
                <a:schemeClr val="dk1"/>
              </a:buClr>
              <a:buSzPct val="25000"/>
              <a:buFont typeface="Arial"/>
              <a:buNone/>
            </a:pPr>
            <a:r>
              <a:rPr lang="en" sz="3600">
                <a:solidFill>
                  <a:srgbClr val="FFFFFF"/>
                </a:solidFill>
                <a:latin typeface="Open Sans"/>
                <a:ea typeface="Open Sans"/>
                <a:cs typeface="Open Sans"/>
                <a:sym typeface="Open Sans"/>
              </a:rPr>
              <a:t>[tacit, inferred aspect]</a:t>
            </a:r>
          </a:p>
          <a:p>
            <a:pPr indent="0" lvl="0" marL="0" marR="0" rtl="0" algn="ctr">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7" name="Shape 297"/>
        <p:cNvGrpSpPr/>
        <p:nvPr/>
      </p:nvGrpSpPr>
      <p:grpSpPr>
        <a:xfrm>
          <a:off x="0" y="0"/>
          <a:ext cx="0" cy="0"/>
          <a:chOff x="0" y="0"/>
          <a:chExt cx="0" cy="0"/>
        </a:xfrm>
      </p:grpSpPr>
      <p:sp>
        <p:nvSpPr>
          <p:cNvPr id="298" name="Shape 298"/>
          <p:cNvSpPr txBox="1"/>
          <p:nvPr>
            <p:ph type="title"/>
          </p:nvPr>
        </p:nvSpPr>
        <p:spPr>
          <a:xfrm>
            <a:off x="274329" y="2127639"/>
            <a:ext cx="8664030" cy="668654"/>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Search Act =&gt;</a:t>
            </a:r>
            <a:r>
              <a:rPr b="0" i="0" lang="en" sz="4000" u="none" cap="none" strike="noStrike">
                <a:solidFill>
                  <a:srgbClr val="FFFFFF"/>
                </a:solidFill>
                <a:latin typeface="Open Sans"/>
                <a:ea typeface="Open Sans"/>
                <a:cs typeface="Open Sans"/>
                <a:sym typeface="Open Sans"/>
              </a:rPr>
              <a:t> </a:t>
            </a:r>
            <a:r>
              <a:rPr lang="en" sz="4000">
                <a:solidFill>
                  <a:srgbClr val="FFFFFF"/>
                </a:solidFill>
                <a:latin typeface="Open Sans"/>
                <a:ea typeface="Open Sans"/>
                <a:cs typeface="Open Sans"/>
                <a:sym typeface="Open Sans"/>
              </a:rPr>
              <a:t>Context + Intention</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2" name="Shape 302"/>
        <p:cNvGrpSpPr/>
        <p:nvPr/>
      </p:nvGrpSpPr>
      <p:grpSpPr>
        <a:xfrm>
          <a:off x="0" y="0"/>
          <a:ext cx="0" cy="0"/>
          <a:chOff x="0" y="0"/>
          <a:chExt cx="0" cy="0"/>
        </a:xfrm>
      </p:grpSpPr>
      <p:sp>
        <p:nvSpPr>
          <p:cNvPr id="303" name="Shape 303"/>
          <p:cNvSpPr txBox="1"/>
          <p:nvPr>
            <p:ph type="title"/>
          </p:nvPr>
        </p:nvSpPr>
        <p:spPr>
          <a:xfrm>
            <a:off x="274319" y="2127629"/>
            <a:ext cx="8664030" cy="1166197"/>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What are the Ghosts in the Search Act?</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7" name="Shape 307"/>
        <p:cNvGrpSpPr/>
        <p:nvPr/>
      </p:nvGrpSpPr>
      <p:grpSpPr>
        <a:xfrm>
          <a:off x="0" y="0"/>
          <a:ext cx="0" cy="0"/>
          <a:chOff x="0" y="0"/>
          <a:chExt cx="0" cy="0"/>
        </a:xfrm>
      </p:grpSpPr>
      <p:sp>
        <p:nvSpPr>
          <p:cNvPr id="308" name="Shape 308"/>
          <p:cNvSpPr txBox="1"/>
          <p:nvPr>
            <p:ph type="title"/>
          </p:nvPr>
        </p:nvSpPr>
        <p:spPr>
          <a:xfrm>
            <a:off x="274325" y="2127623"/>
            <a:ext cx="8664000" cy="1713900"/>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How do we enhance services and keep privacy in place?</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2" name="Shape 312"/>
        <p:cNvGrpSpPr/>
        <p:nvPr/>
      </p:nvGrpSpPr>
      <p:grpSpPr>
        <a:xfrm>
          <a:off x="0" y="0"/>
          <a:ext cx="0" cy="0"/>
          <a:chOff x="0" y="0"/>
          <a:chExt cx="0" cy="0"/>
        </a:xfrm>
      </p:grpSpPr>
      <p:sp>
        <p:nvSpPr>
          <p:cNvPr id="313" name="Shape 313"/>
          <p:cNvSpPr txBox="1"/>
          <p:nvPr>
            <p:ph type="title"/>
          </p:nvPr>
        </p:nvSpPr>
        <p:spPr>
          <a:xfrm>
            <a:off x="274319" y="2127629"/>
            <a:ext cx="8664030" cy="1166197"/>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Cues from the “live” Query</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7" name="Shape 317"/>
        <p:cNvGrpSpPr/>
        <p:nvPr/>
      </p:nvGrpSpPr>
      <p:grpSpPr>
        <a:xfrm>
          <a:off x="0" y="0"/>
          <a:ext cx="0" cy="0"/>
          <a:chOff x="0" y="0"/>
          <a:chExt cx="0" cy="0"/>
        </a:xfrm>
      </p:grpSpPr>
      <p:sp>
        <p:nvSpPr>
          <p:cNvPr id="318" name="Shape 318"/>
          <p:cNvSpPr txBox="1"/>
          <p:nvPr>
            <p:ph type="title"/>
          </p:nvPr>
        </p:nvSpPr>
        <p:spPr>
          <a:xfrm>
            <a:off x="274319" y="162421"/>
            <a:ext cx="8664030" cy="4721287"/>
          </a:xfrm>
          <a:prstGeom prst="rect">
            <a:avLst/>
          </a:prstGeom>
          <a:noFill/>
          <a:ln>
            <a:noFill/>
          </a:ln>
        </p:spPr>
        <p:txBody>
          <a:bodyPr anchorCtr="0" anchor="t" bIns="31400" lIns="31400" rIns="31400" tIns="31400">
            <a:noAutofit/>
          </a:bodyPr>
          <a:lstStyle/>
          <a:p>
            <a:pPr indent="0" lvl="0" marL="0" marR="0" rtl="0" algn="l">
              <a:lnSpc>
                <a:spcPct val="100000"/>
              </a:lnSpc>
              <a:spcBef>
                <a:spcPts val="0"/>
              </a:spcBef>
              <a:spcAft>
                <a:spcPts val="0"/>
              </a:spcAft>
              <a:buClr>
                <a:srgbClr val="FFFFFF"/>
              </a:buClr>
              <a:buSzPct val="25000"/>
              <a:buFont typeface="verdana"/>
              <a:buNone/>
            </a:pPr>
            <a:r>
              <a:rPr lang="en" sz="1300">
                <a:solidFill>
                  <a:srgbClr val="FFFFFF"/>
                </a:solidFill>
                <a:latin typeface="Courier New"/>
                <a:ea typeface="Courier New"/>
                <a:cs typeface="Courier New"/>
                <a:sym typeface="Courier New"/>
              </a:rPr>
              <a:t>$cueWords = array( "about", "above", "across", "after", "afterwards", "again", "against", "all", "almost", "alone", "became", "because", "become", "becomes", "becoming", "been", "before", "beforehand", "behind", "being", "below", "beside", "besides", "between", "beyond", "by", "call", "can", "cannot", "cant", "could", "couldnt", "cry", "describe", "do", "either", "except", "few", "fill", "find", "found", "from", "front", "full", "further", "get", "give", "go", "had", "has", "hasnt", "have", "how", "however", "hundred", "if", "in", "indeed", "interest", "into", "is", "keep", "might", "mine", "more", "moreover", "most", "mostly", "move", "much", "must", "my", "myself", "name", "never", "nevertheless", "nor", "not", "nothing", "now", "nowhere", "of", "off", "often", "on", "once", "one", "only", "onto", "or", "other", "others", "otherwise", "our", "ours", "ourselves", "out", "over", "own", "part", "per", "perhaps", "please", "put", "rather", "see", "seem", "seemed", "seeming", "seems", "should", "show", "side", "since", "so", "some", "somehow", "someone", "something", "sometime", "sometimes", "somewhere", "still", "such", "system", "take", “temp”, “temperature”, "than", "that", "the", "their", "them", "themselves", "then", "thence", "there", "thereafter", "thereby", "therefore", "therein", "thereupon", "these", "they", "this", "those", "though", "three", "through", "throughout", "thru", "thus", "to", "together", "too", "top", "toward", "towards", "under", "until", "up", "upon", "us", "very", "time", "were", “weather”, "what", "whatever", "when", "whence", "whenever", "where", "whereafter", "whereas", "whereby", "wherein", "whereupon", "wherever", "whether", "which", "while", "whither", "who", "whoever", "whole", "whom", "whose", "why", "will", "with", "within", "without", "would", "yet", "you", "your", "yours", "yourself", "yourselves");</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91" name="Shape 91"/>
        <p:cNvGrpSpPr/>
        <p:nvPr/>
      </p:nvGrpSpPr>
      <p:grpSpPr>
        <a:xfrm>
          <a:off x="0" y="0"/>
          <a:ext cx="0" cy="0"/>
          <a:chOff x="0" y="0"/>
          <a:chExt cx="0" cy="0"/>
        </a:xfrm>
      </p:grpSpPr>
      <p:sp>
        <p:nvSpPr>
          <p:cNvPr id="92" name="Shape 92"/>
          <p:cNvSpPr txBox="1"/>
          <p:nvPr/>
        </p:nvSpPr>
        <p:spPr>
          <a:xfrm>
            <a:off x="808050" y="169775"/>
            <a:ext cx="7527899" cy="4213500"/>
          </a:xfrm>
          <a:prstGeom prst="rect">
            <a:avLst/>
          </a:prstGeom>
          <a:noFill/>
          <a:ln>
            <a:noFill/>
          </a:ln>
        </p:spPr>
        <p:txBody>
          <a:bodyPr anchorCtr="0" anchor="ctr" bIns="91425" lIns="91425" rIns="91425" tIns="91425">
            <a:noAutofit/>
          </a:bodyPr>
          <a:lstStyle/>
          <a:p>
            <a:pPr lvl="0" rtl="0" algn="ctr">
              <a:lnSpc>
                <a:spcPct val="130000"/>
              </a:lnSpc>
              <a:spcBef>
                <a:spcPts val="0"/>
              </a:spcBef>
              <a:buNone/>
            </a:pPr>
            <a:r>
              <a:rPr b="1" lang="en" sz="3200">
                <a:solidFill>
                  <a:srgbClr val="FFFFFF"/>
                </a:solidFill>
                <a:latin typeface="Lato"/>
                <a:ea typeface="Lato"/>
                <a:cs typeface="Lato"/>
                <a:sym typeface="Lato"/>
              </a:rPr>
              <a:t>Sentiment Analysis + Data Sharing</a:t>
            </a:r>
          </a:p>
          <a:p>
            <a:pPr lvl="0" rtl="0" algn="ctr">
              <a:lnSpc>
                <a:spcPct val="130000"/>
              </a:lnSpc>
              <a:spcBef>
                <a:spcPts val="0"/>
              </a:spcBef>
              <a:buNone/>
            </a:pPr>
            <a:r>
              <a:t/>
            </a:r>
            <a:endParaRPr sz="2400">
              <a:solidFill>
                <a:srgbClr val="FFFFFF"/>
              </a:solidFill>
              <a:latin typeface="Lato"/>
              <a:ea typeface="Lato"/>
              <a:cs typeface="Lato"/>
              <a:sym typeface="Lato"/>
            </a:endParaRPr>
          </a:p>
          <a:p>
            <a:pPr lvl="0" rtl="0" algn="ctr">
              <a:lnSpc>
                <a:spcPct val="130000"/>
              </a:lnSpc>
              <a:spcBef>
                <a:spcPts val="0"/>
              </a:spcBef>
              <a:buNone/>
            </a:pPr>
            <a:r>
              <a:rPr lang="en" sz="2400">
                <a:solidFill>
                  <a:srgbClr val="FFFFFF"/>
                </a:solidFill>
                <a:latin typeface="Lato"/>
                <a:ea typeface="Lato"/>
                <a:cs typeface="Lato"/>
                <a:sym typeface="Lato"/>
              </a:rPr>
              <a:t>Identify researchers in 16 disciplines</a:t>
            </a:r>
          </a:p>
          <a:p>
            <a:pPr lvl="0" rtl="0" algn="ctr">
              <a:lnSpc>
                <a:spcPct val="130000"/>
              </a:lnSpc>
              <a:spcBef>
                <a:spcPts val="0"/>
              </a:spcBef>
              <a:buNone/>
            </a:pPr>
            <a:r>
              <a:rPr lang="en" sz="2400">
                <a:solidFill>
                  <a:srgbClr val="FFFFFF"/>
                </a:solidFill>
                <a:latin typeface="Lato"/>
                <a:ea typeface="Lato"/>
                <a:cs typeface="Lato"/>
                <a:sym typeface="Lato"/>
              </a:rPr>
              <a:t>Pull data from Twitter API</a:t>
            </a:r>
          </a:p>
          <a:p>
            <a:pPr lvl="0" rtl="0" algn="ctr">
              <a:lnSpc>
                <a:spcPct val="130000"/>
              </a:lnSpc>
              <a:spcBef>
                <a:spcPts val="0"/>
              </a:spcBef>
              <a:buNone/>
            </a:pPr>
            <a:r>
              <a:rPr lang="en" sz="2400">
                <a:solidFill>
                  <a:srgbClr val="FFFFFF"/>
                </a:solidFill>
                <a:latin typeface="Lato"/>
                <a:ea typeface="Lato"/>
                <a:cs typeface="Lato"/>
                <a:sym typeface="Lato"/>
              </a:rPr>
              <a:t>Isolate data-related tweets</a:t>
            </a:r>
          </a:p>
          <a:p>
            <a:pPr lvl="0" rtl="0" algn="ctr">
              <a:lnSpc>
                <a:spcPct val="130000"/>
              </a:lnSpc>
              <a:spcBef>
                <a:spcPts val="0"/>
              </a:spcBef>
              <a:buNone/>
            </a:pPr>
            <a:r>
              <a:rPr lang="en" sz="2400">
                <a:solidFill>
                  <a:srgbClr val="FFFFFF"/>
                </a:solidFill>
                <a:latin typeface="Lato"/>
                <a:ea typeface="Lato"/>
                <a:cs typeface="Lato"/>
                <a:sym typeface="Lato"/>
              </a:rPr>
              <a:t>Code sentiment using Mechanical Turk</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2" name="Shape 322"/>
        <p:cNvGrpSpPr/>
        <p:nvPr/>
      </p:nvGrpSpPr>
      <p:grpSpPr>
        <a:xfrm>
          <a:off x="0" y="0"/>
          <a:ext cx="0" cy="0"/>
          <a:chOff x="0" y="0"/>
          <a:chExt cx="0" cy="0"/>
        </a:xfrm>
      </p:grpSpPr>
      <p:sp>
        <p:nvSpPr>
          <p:cNvPr id="323" name="Shape 323"/>
          <p:cNvSpPr txBox="1"/>
          <p:nvPr>
            <p:ph type="title"/>
          </p:nvPr>
        </p:nvSpPr>
        <p:spPr>
          <a:xfrm>
            <a:off x="274319" y="682188"/>
            <a:ext cx="8664030" cy="3454244"/>
          </a:xfrm>
          <a:prstGeom prst="rect">
            <a:avLst/>
          </a:prstGeom>
          <a:noFill/>
          <a:ln>
            <a:noFill/>
          </a:ln>
        </p:spPr>
        <p:txBody>
          <a:bodyPr anchorCtr="0" anchor="t" bIns="31400" lIns="31400" rIns="31400" tIns="31400">
            <a:noAutofit/>
          </a:bodyPr>
          <a:lstStyle/>
          <a:p>
            <a:pPr lvl="0" rtl="0">
              <a:spcBef>
                <a:spcPts val="0"/>
              </a:spcBef>
              <a:buClr>
                <a:schemeClr val="dk1"/>
              </a:buClr>
              <a:buSzPct val="45000"/>
              <a:buFont typeface="Arial"/>
              <a:buNone/>
            </a:pPr>
            <a:r>
              <a:rPr lang="en" sz="2000">
                <a:solidFill>
                  <a:schemeClr val="lt1"/>
                </a:solidFill>
                <a:latin typeface="Courier New"/>
                <a:ea typeface="Courier New"/>
                <a:cs typeface="Courier New"/>
                <a:sym typeface="Courier New"/>
              </a:rPr>
              <a:t>cueWords = ["about", "above", ... , "can", ...]</a:t>
            </a:r>
          </a:p>
          <a:p>
            <a:pPr lvl="0" rtl="0">
              <a:spcBef>
                <a:spcPts val="0"/>
              </a:spcBef>
              <a:buClr>
                <a:schemeClr val="dk1"/>
              </a:buClr>
              <a:buSzPct val="45000"/>
              <a:buFont typeface="Arial"/>
              <a:buNone/>
            </a:pPr>
            <a:r>
              <a:rPr lang="en" sz="2000">
                <a:solidFill>
                  <a:schemeClr val="lt1"/>
                </a:solidFill>
                <a:latin typeface="Courier New"/>
                <a:ea typeface="Courier New"/>
                <a:cs typeface="Courier New"/>
                <a:sym typeface="Courier New"/>
              </a:rPr>
              <a:t>query = 'Can I get research help?';</a:t>
            </a:r>
          </a:p>
          <a:p>
            <a:pPr indent="-57150" lvl="0" marL="0" marR="0" rtl="0" algn="l">
              <a:lnSpc>
                <a:spcPct val="100000"/>
              </a:lnSpc>
              <a:spcBef>
                <a:spcPts val="0"/>
              </a:spcBef>
              <a:spcAft>
                <a:spcPts val="0"/>
              </a:spcAft>
              <a:buClr>
                <a:schemeClr val="dk1"/>
              </a:buClr>
              <a:buSzPct val="45000"/>
              <a:buFont typeface="Arial"/>
              <a:buNone/>
            </a:pPr>
            <a:r>
              <a:rPr lang="en" sz="2000">
                <a:solidFill>
                  <a:srgbClr val="FFFFFF"/>
                </a:solidFill>
                <a:latin typeface="Courier New"/>
                <a:ea typeface="Courier New"/>
                <a:cs typeface="Courier New"/>
                <a:sym typeface="Courier New"/>
              </a:rPr>
              <a:t>if (in_array(strtolower($query), $cueWords)) {</a:t>
            </a:r>
          </a:p>
          <a:p>
            <a:pPr indent="-57150" lvl="0" marL="0" marR="0" rtl="0" algn="l">
              <a:lnSpc>
                <a:spcPct val="100000"/>
              </a:lnSpc>
              <a:spcBef>
                <a:spcPts val="0"/>
              </a:spcBef>
              <a:spcAft>
                <a:spcPts val="0"/>
              </a:spcAft>
              <a:buClr>
                <a:schemeClr val="dk1"/>
              </a:buClr>
              <a:buSzPct val="45000"/>
              <a:buFont typeface="Arial"/>
              <a:buNone/>
            </a:pPr>
            <a:r>
              <a:rPr lang="en" sz="2000">
                <a:solidFill>
                  <a:srgbClr val="FFFFFF"/>
                </a:solidFill>
                <a:latin typeface="Courier New"/>
                <a:ea typeface="Courier New"/>
                <a:cs typeface="Courier New"/>
                <a:sym typeface="Courier New"/>
              </a:rPr>
              <a:t>    echo "Here are some people to talk to: ";</a:t>
            </a:r>
          </a:p>
          <a:p>
            <a:pPr indent="-57150" lvl="0" marL="0" marR="0" rtl="0" algn="l">
              <a:lnSpc>
                <a:spcPct val="100000"/>
              </a:lnSpc>
              <a:spcBef>
                <a:spcPts val="0"/>
              </a:spcBef>
              <a:spcAft>
                <a:spcPts val="0"/>
              </a:spcAft>
              <a:buClr>
                <a:schemeClr val="dk1"/>
              </a:buClr>
              <a:buSzPct val="45000"/>
              <a:buFont typeface="Arial"/>
              <a:buNone/>
            </a:pPr>
            <a:r>
              <a:rPr lang="en" sz="2000">
                <a:solidFill>
                  <a:srgbClr val="FFFFFF"/>
                </a:solidFill>
                <a:latin typeface="Courier New"/>
                <a:ea typeface="Courier New"/>
                <a:cs typeface="Courier New"/>
                <a:sym typeface="Courier New"/>
              </a:rPr>
              <a:t>}</a:t>
            </a:r>
          </a:p>
          <a:p>
            <a:pPr indent="-57150" lvl="0" marL="0" marR="0" rtl="0" algn="l">
              <a:lnSpc>
                <a:spcPct val="100000"/>
              </a:lnSpc>
              <a:spcBef>
                <a:spcPts val="0"/>
              </a:spcBef>
              <a:spcAft>
                <a:spcPts val="0"/>
              </a:spcAft>
              <a:buClr>
                <a:schemeClr val="dk1"/>
              </a:buClr>
              <a:buSzPct val="45000"/>
              <a:buFont typeface="Arial"/>
              <a:buNone/>
            </a:pPr>
            <a:r>
              <a:t/>
            </a:r>
            <a:endParaRPr sz="2000">
              <a:solidFill>
                <a:srgbClr val="FFFFFF"/>
              </a:solidFill>
              <a:latin typeface="Courier New"/>
              <a:ea typeface="Courier New"/>
              <a:cs typeface="Courier New"/>
              <a:sym typeface="Courier New"/>
            </a:endParaRPr>
          </a:p>
          <a:p>
            <a:pPr indent="-57150" lvl="0" marL="0" marR="0" rtl="0" algn="l">
              <a:lnSpc>
                <a:spcPct val="100000"/>
              </a:lnSpc>
              <a:spcBef>
                <a:spcPts val="0"/>
              </a:spcBef>
              <a:spcAft>
                <a:spcPts val="0"/>
              </a:spcAft>
              <a:buClr>
                <a:schemeClr val="dk1"/>
              </a:buClr>
              <a:buSzPct val="45000"/>
              <a:buFont typeface="Arial"/>
              <a:buNone/>
            </a:pPr>
            <a:r>
              <a:rPr lang="en" sz="2000">
                <a:solidFill>
                  <a:srgbClr val="FFFFFF"/>
                </a:solidFill>
                <a:latin typeface="Courier New"/>
                <a:ea typeface="Courier New"/>
                <a:cs typeface="Courier New"/>
                <a:sym typeface="Courier New"/>
              </a:rPr>
              <a:t>OR </a:t>
            </a:r>
          </a:p>
          <a:p>
            <a:pPr indent="-57150" lvl="0" marL="0" marR="0" rtl="0" algn="l">
              <a:lnSpc>
                <a:spcPct val="100000"/>
              </a:lnSpc>
              <a:spcBef>
                <a:spcPts val="0"/>
              </a:spcBef>
              <a:spcAft>
                <a:spcPts val="0"/>
              </a:spcAft>
              <a:buClr>
                <a:schemeClr val="dk1"/>
              </a:buClr>
              <a:buSzPct val="45000"/>
              <a:buFont typeface="Arial"/>
              <a:buNone/>
            </a:pPr>
            <a:r>
              <a:t/>
            </a:r>
            <a:endParaRPr sz="2000">
              <a:solidFill>
                <a:srgbClr val="FFFFFF"/>
              </a:solidFill>
              <a:latin typeface="Courier New"/>
              <a:ea typeface="Courier New"/>
              <a:cs typeface="Courier New"/>
              <a:sym typeface="Courier New"/>
            </a:endParaRPr>
          </a:p>
          <a:p>
            <a:pPr indent="-57150" lvl="0" marL="0" marR="0" rtl="0" algn="l">
              <a:lnSpc>
                <a:spcPct val="100000"/>
              </a:lnSpc>
              <a:spcBef>
                <a:spcPts val="0"/>
              </a:spcBef>
              <a:spcAft>
                <a:spcPts val="0"/>
              </a:spcAft>
              <a:buClr>
                <a:schemeClr val="dk1"/>
              </a:buClr>
              <a:buSzPct val="45000"/>
              <a:buFont typeface="Arial"/>
              <a:buNone/>
            </a:pPr>
            <a:r>
              <a:rPr lang="en" sz="2000">
                <a:solidFill>
                  <a:srgbClr val="FFFFFF"/>
                </a:solidFill>
                <a:latin typeface="Courier New"/>
                <a:ea typeface="Courier New"/>
                <a:cs typeface="Courier New"/>
                <a:sym typeface="Courier New"/>
              </a:rPr>
              <a:t># python example</a:t>
            </a:r>
          </a:p>
          <a:p>
            <a:pPr indent="-57150" lvl="0" marL="0" marR="0" rtl="0" algn="l">
              <a:lnSpc>
                <a:spcPct val="100000"/>
              </a:lnSpc>
              <a:spcBef>
                <a:spcPts val="0"/>
              </a:spcBef>
              <a:spcAft>
                <a:spcPts val="0"/>
              </a:spcAft>
              <a:buClr>
                <a:schemeClr val="dk1"/>
              </a:buClr>
              <a:buSzPct val="45000"/>
              <a:buFont typeface="Arial"/>
              <a:buNone/>
            </a:pPr>
            <a:r>
              <a:rPr lang="en" sz="2000">
                <a:solidFill>
                  <a:srgbClr val="FFFFFF"/>
                </a:solidFill>
                <a:latin typeface="Courier New"/>
                <a:ea typeface="Courier New"/>
                <a:cs typeface="Courier New"/>
                <a:sym typeface="Courier New"/>
              </a:rPr>
              <a:t>cueWords = ["about", "above", ... , "can", ...]</a:t>
            </a:r>
          </a:p>
          <a:p>
            <a:pPr indent="-57150" lvl="0" marL="0" marR="0" rtl="0" algn="l">
              <a:lnSpc>
                <a:spcPct val="100000"/>
              </a:lnSpc>
              <a:spcBef>
                <a:spcPts val="0"/>
              </a:spcBef>
              <a:spcAft>
                <a:spcPts val="0"/>
              </a:spcAft>
              <a:buClr>
                <a:schemeClr val="dk1"/>
              </a:buClr>
              <a:buSzPct val="45000"/>
              <a:buFont typeface="Arial"/>
              <a:buNone/>
            </a:pPr>
            <a:r>
              <a:rPr lang="en" sz="2000">
                <a:solidFill>
                  <a:srgbClr val="FFFFFF"/>
                </a:solidFill>
                <a:latin typeface="Courier New"/>
                <a:ea typeface="Courier New"/>
                <a:cs typeface="Courier New"/>
                <a:sym typeface="Courier New"/>
              </a:rPr>
              <a:t>query = 'Can I get research help?'</a:t>
            </a:r>
          </a:p>
          <a:p>
            <a:pPr indent="-57150" lvl="0" marL="0" marR="0" rtl="0" algn="l">
              <a:lnSpc>
                <a:spcPct val="100000"/>
              </a:lnSpc>
              <a:spcBef>
                <a:spcPts val="0"/>
              </a:spcBef>
              <a:spcAft>
                <a:spcPts val="0"/>
              </a:spcAft>
              <a:buClr>
                <a:schemeClr val="dk1"/>
              </a:buClr>
              <a:buSzPct val="45000"/>
              <a:buFont typeface="Arial"/>
              <a:buNone/>
            </a:pPr>
            <a:r>
              <a:rPr lang="en" sz="2000">
                <a:solidFill>
                  <a:srgbClr val="FFFFFF"/>
                </a:solidFill>
                <a:latin typeface="Courier New"/>
                <a:ea typeface="Courier New"/>
                <a:cs typeface="Courier New"/>
                <a:sym typeface="Courier New"/>
              </a:rPr>
              <a:t>query.lower()</a:t>
            </a:r>
          </a:p>
          <a:p>
            <a:pPr indent="-57150" lvl="0" marL="0" marR="0" rtl="0" algn="l">
              <a:lnSpc>
                <a:spcPct val="100000"/>
              </a:lnSpc>
              <a:spcBef>
                <a:spcPts val="0"/>
              </a:spcBef>
              <a:spcAft>
                <a:spcPts val="0"/>
              </a:spcAft>
              <a:buClr>
                <a:schemeClr val="dk1"/>
              </a:buClr>
              <a:buSzPct val="45000"/>
              <a:buFont typeface="Arial"/>
              <a:buNone/>
            </a:pPr>
            <a:r>
              <a:rPr lang="en" sz="2000">
                <a:solidFill>
                  <a:srgbClr val="FFFFFF"/>
                </a:solidFill>
                <a:latin typeface="Courier New"/>
                <a:ea typeface="Courier New"/>
                <a:cs typeface="Courier New"/>
                <a:sym typeface="Courier New"/>
              </a:rPr>
              <a:t>if query in cueWords:</a:t>
            </a:r>
          </a:p>
          <a:p>
            <a:pPr indent="-57150" lvl="0" marL="0" marR="0" rtl="0" algn="l">
              <a:lnSpc>
                <a:spcPct val="100000"/>
              </a:lnSpc>
              <a:spcBef>
                <a:spcPts val="0"/>
              </a:spcBef>
              <a:spcAft>
                <a:spcPts val="0"/>
              </a:spcAft>
              <a:buClr>
                <a:schemeClr val="dk1"/>
              </a:buClr>
              <a:buSzPct val="45000"/>
              <a:buFont typeface="Arial"/>
              <a:buNone/>
            </a:pPr>
            <a:r>
              <a:rPr lang="en" sz="2000">
                <a:solidFill>
                  <a:srgbClr val="FFFFFF"/>
                </a:solidFill>
                <a:latin typeface="Courier New"/>
                <a:ea typeface="Courier New"/>
                <a:cs typeface="Courier New"/>
                <a:sym typeface="Courier New"/>
              </a:rPr>
              <a:t>    print Here are some people to talk to: </a:t>
            </a:r>
          </a:p>
          <a:p>
            <a:pPr indent="0" lvl="0" marL="0" marR="0" rtl="0" algn="l">
              <a:lnSpc>
                <a:spcPct val="100000"/>
              </a:lnSpc>
              <a:spcBef>
                <a:spcPts val="0"/>
              </a:spcBef>
              <a:spcAft>
                <a:spcPts val="0"/>
              </a:spcAft>
              <a:buClr>
                <a:srgbClr val="FFFFFF"/>
              </a:buClr>
              <a:buSzPct val="25000"/>
              <a:buFont typeface="verdana"/>
              <a:buNone/>
            </a:pPr>
            <a:r>
              <a:t/>
            </a:r>
            <a:endParaRPr sz="1300">
              <a:solidFill>
                <a:srgbClr val="FFFFFF"/>
              </a:solidFill>
              <a:latin typeface="Courier New"/>
              <a:ea typeface="Courier New"/>
              <a:cs typeface="Courier New"/>
              <a:sym typeface="Courier New"/>
            </a:endParaRP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7" name="Shape 327"/>
        <p:cNvGrpSpPr/>
        <p:nvPr/>
      </p:nvGrpSpPr>
      <p:grpSpPr>
        <a:xfrm>
          <a:off x="0" y="0"/>
          <a:ext cx="0" cy="0"/>
          <a:chOff x="0" y="0"/>
          <a:chExt cx="0" cy="0"/>
        </a:xfrm>
      </p:grpSpPr>
      <p:sp>
        <p:nvSpPr>
          <p:cNvPr id="328" name="Shape 328"/>
          <p:cNvSpPr txBox="1"/>
          <p:nvPr>
            <p:ph type="title"/>
          </p:nvPr>
        </p:nvSpPr>
        <p:spPr>
          <a:xfrm>
            <a:off x="274319" y="2127629"/>
            <a:ext cx="8664030" cy="1166197"/>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Cues from the Machine</a:t>
            </a: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2" name="Shape 332"/>
        <p:cNvGrpSpPr/>
        <p:nvPr/>
      </p:nvGrpSpPr>
      <p:grpSpPr>
        <a:xfrm>
          <a:off x="0" y="0"/>
          <a:ext cx="0" cy="0"/>
          <a:chOff x="0" y="0"/>
          <a:chExt cx="0" cy="0"/>
        </a:xfrm>
      </p:grpSpPr>
      <p:sp>
        <p:nvSpPr>
          <p:cNvPr id="333" name="Shape 333"/>
          <p:cNvSpPr txBox="1"/>
          <p:nvPr>
            <p:ph type="title"/>
          </p:nvPr>
        </p:nvSpPr>
        <p:spPr>
          <a:xfrm>
            <a:off x="274319" y="1386329"/>
            <a:ext cx="8664030" cy="3475912"/>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HTTP Headers</a:t>
            </a:r>
          </a:p>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a:t>
            </a:r>
          </a:p>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Global Server Variables</a:t>
            </a:r>
          </a:p>
          <a:p>
            <a:pPr indent="0" lvl="0" marL="0" marR="0" rtl="0" algn="ctr">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rPr lang="en" sz="2500">
                <a:solidFill>
                  <a:srgbClr val="FFFFFF"/>
                </a:solidFill>
                <a:latin typeface="Open Sans"/>
                <a:ea typeface="Open Sans"/>
                <a:cs typeface="Open Sans"/>
                <a:sym typeface="Open Sans"/>
              </a:rPr>
              <a:t>en.wikipedia.org/wiki/List_of_HTTP_header_fields</a:t>
            </a: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7" name="Shape 337"/>
        <p:cNvGrpSpPr/>
        <p:nvPr/>
      </p:nvGrpSpPr>
      <p:grpSpPr>
        <a:xfrm>
          <a:off x="0" y="0"/>
          <a:ext cx="0" cy="0"/>
          <a:chOff x="0" y="0"/>
          <a:chExt cx="0" cy="0"/>
        </a:xfrm>
      </p:grpSpPr>
      <p:sp>
        <p:nvSpPr>
          <p:cNvPr id="338" name="Shape 338"/>
          <p:cNvSpPr txBox="1"/>
          <p:nvPr/>
        </p:nvSpPr>
        <p:spPr>
          <a:xfrm>
            <a:off x="11416" y="4716335"/>
            <a:ext cx="9144000" cy="378900"/>
          </a:xfrm>
          <a:prstGeom prst="rect">
            <a:avLst/>
          </a:prstGeom>
          <a:noFill/>
          <a:ln>
            <a:noFill/>
          </a:ln>
        </p:spPr>
        <p:txBody>
          <a:bodyPr anchorCtr="0" anchor="t" bIns="75325" lIns="75325" rIns="75325" tIns="75325">
            <a:noAutofit/>
          </a:bodyPr>
          <a:lstStyle/>
          <a:p>
            <a:pPr indent="0" lvl="0" marL="0" marR="0" rtl="0" algn="ctr">
              <a:lnSpc>
                <a:spcPct val="100000"/>
              </a:lnSpc>
              <a:spcBef>
                <a:spcPts val="0"/>
              </a:spcBef>
              <a:spcAft>
                <a:spcPts val="0"/>
              </a:spcAft>
              <a:buClr>
                <a:schemeClr val="lt1"/>
              </a:buClr>
              <a:buFont typeface="Arial"/>
              <a:buNone/>
            </a:pPr>
            <a:r>
              <a:t/>
            </a:r>
            <a:endParaRPr sz="1200"/>
          </a:p>
        </p:txBody>
      </p:sp>
      <p:pic>
        <p:nvPicPr>
          <p:cNvPr id="339" name="Shape 339"/>
          <p:cNvPicPr preferRelativeResize="0"/>
          <p:nvPr/>
        </p:nvPicPr>
        <p:blipFill>
          <a:blip r:embed="rId3">
            <a:alphaModFix/>
          </a:blip>
          <a:stretch>
            <a:fillRect/>
          </a:stretch>
        </p:blipFill>
        <p:spPr>
          <a:xfrm>
            <a:off x="1086800" y="639040"/>
            <a:ext cx="6858000" cy="3865418"/>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3" name="Shape 343"/>
        <p:cNvGrpSpPr/>
        <p:nvPr/>
      </p:nvGrpSpPr>
      <p:grpSpPr>
        <a:xfrm>
          <a:off x="0" y="0"/>
          <a:ext cx="0" cy="0"/>
          <a:chOff x="0" y="0"/>
          <a:chExt cx="0" cy="0"/>
        </a:xfrm>
      </p:grpSpPr>
      <p:sp>
        <p:nvSpPr>
          <p:cNvPr id="344" name="Shape 344"/>
          <p:cNvSpPr txBox="1"/>
          <p:nvPr>
            <p:ph type="title"/>
          </p:nvPr>
        </p:nvSpPr>
        <p:spPr>
          <a:xfrm>
            <a:off x="274319" y="2127629"/>
            <a:ext cx="8664030" cy="1166197"/>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Location from the Browser or Network Info</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8" name="Shape 348"/>
        <p:cNvGrpSpPr/>
        <p:nvPr/>
      </p:nvGrpSpPr>
      <p:grpSpPr>
        <a:xfrm>
          <a:off x="0" y="0"/>
          <a:ext cx="0" cy="0"/>
          <a:chOff x="0" y="0"/>
          <a:chExt cx="0" cy="0"/>
        </a:xfrm>
      </p:grpSpPr>
      <p:pic>
        <p:nvPicPr>
          <p:cNvPr id="349" name="Shape 349"/>
          <p:cNvPicPr preferRelativeResize="0"/>
          <p:nvPr/>
        </p:nvPicPr>
        <p:blipFill>
          <a:blip r:embed="rId3">
            <a:alphaModFix/>
          </a:blip>
          <a:stretch>
            <a:fillRect/>
          </a:stretch>
        </p:blipFill>
        <p:spPr>
          <a:xfrm>
            <a:off x="1703185" y="0"/>
            <a:ext cx="5737630" cy="5143497"/>
          </a:xfrm>
          <a:prstGeom prst="rect">
            <a:avLst/>
          </a:prstGeom>
          <a:noFill/>
          <a:ln>
            <a:noFill/>
          </a:ln>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3" name="Shape 353"/>
        <p:cNvGrpSpPr/>
        <p:nvPr/>
      </p:nvGrpSpPr>
      <p:grpSpPr>
        <a:xfrm>
          <a:off x="0" y="0"/>
          <a:ext cx="0" cy="0"/>
          <a:chOff x="0" y="0"/>
          <a:chExt cx="0" cy="0"/>
        </a:xfrm>
      </p:grpSpPr>
      <p:sp>
        <p:nvSpPr>
          <p:cNvPr id="354" name="Shape 354"/>
          <p:cNvSpPr txBox="1"/>
          <p:nvPr>
            <p:ph type="title"/>
          </p:nvPr>
        </p:nvSpPr>
        <p:spPr>
          <a:xfrm>
            <a:off x="274319" y="2127629"/>
            <a:ext cx="8664000" cy="1166100"/>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Javascript variables from the Browser Load</a:t>
            </a: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8" name="Shape 358"/>
        <p:cNvGrpSpPr/>
        <p:nvPr/>
      </p:nvGrpSpPr>
      <p:grpSpPr>
        <a:xfrm>
          <a:off x="0" y="0"/>
          <a:ext cx="0" cy="0"/>
          <a:chOff x="0" y="0"/>
          <a:chExt cx="0" cy="0"/>
        </a:xfrm>
      </p:grpSpPr>
      <p:sp>
        <p:nvSpPr>
          <p:cNvPr id="359" name="Shape 359"/>
          <p:cNvSpPr txBox="1"/>
          <p:nvPr/>
        </p:nvSpPr>
        <p:spPr>
          <a:xfrm>
            <a:off x="11416" y="4716335"/>
            <a:ext cx="9144000" cy="378900"/>
          </a:xfrm>
          <a:prstGeom prst="rect">
            <a:avLst/>
          </a:prstGeom>
          <a:noFill/>
          <a:ln>
            <a:noFill/>
          </a:ln>
        </p:spPr>
        <p:txBody>
          <a:bodyPr anchorCtr="0" anchor="t" bIns="75325" lIns="75325" rIns="75325" tIns="75325">
            <a:noAutofit/>
          </a:bodyPr>
          <a:lstStyle/>
          <a:p>
            <a:pPr indent="0" lvl="0" marL="0" marR="0" rtl="0" algn="ctr">
              <a:lnSpc>
                <a:spcPct val="100000"/>
              </a:lnSpc>
              <a:spcBef>
                <a:spcPts val="0"/>
              </a:spcBef>
              <a:spcAft>
                <a:spcPts val="0"/>
              </a:spcAft>
              <a:buClr>
                <a:schemeClr val="lt1"/>
              </a:buClr>
              <a:buFont typeface="Arial"/>
              <a:buNone/>
            </a:pPr>
            <a:r>
              <a:t/>
            </a:r>
            <a:endParaRPr sz="1200"/>
          </a:p>
        </p:txBody>
      </p:sp>
      <p:pic>
        <p:nvPicPr>
          <p:cNvPr id="360" name="Shape 360"/>
          <p:cNvPicPr preferRelativeResize="0"/>
          <p:nvPr/>
        </p:nvPicPr>
        <p:blipFill>
          <a:blip r:embed="rId3">
            <a:alphaModFix/>
          </a:blip>
          <a:stretch>
            <a:fillRect/>
          </a:stretch>
        </p:blipFill>
        <p:spPr>
          <a:xfrm>
            <a:off x="882437" y="0"/>
            <a:ext cx="7379125" cy="5143500"/>
          </a:xfrm>
          <a:prstGeom prst="rect">
            <a:avLst/>
          </a:prstGeom>
          <a:noFill/>
          <a:ln>
            <a:noFill/>
          </a:ln>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4" name="Shape 364"/>
        <p:cNvGrpSpPr/>
        <p:nvPr/>
      </p:nvGrpSpPr>
      <p:grpSpPr>
        <a:xfrm>
          <a:off x="0" y="0"/>
          <a:ext cx="0" cy="0"/>
          <a:chOff x="0" y="0"/>
          <a:chExt cx="0" cy="0"/>
        </a:xfrm>
      </p:grpSpPr>
      <p:sp>
        <p:nvSpPr>
          <p:cNvPr id="365" name="Shape 365"/>
          <p:cNvSpPr txBox="1"/>
          <p:nvPr>
            <p:ph type="title"/>
          </p:nvPr>
        </p:nvSpPr>
        <p:spPr>
          <a:xfrm>
            <a:off x="274325" y="505753"/>
            <a:ext cx="8664000" cy="4314900"/>
          </a:xfrm>
          <a:prstGeom prst="rect">
            <a:avLst/>
          </a:prstGeom>
          <a:noFill/>
          <a:ln>
            <a:noFill/>
          </a:ln>
        </p:spPr>
        <p:txBody>
          <a:bodyPr anchorCtr="0" anchor="t" bIns="31400" lIns="31400" rIns="31400" tIns="31400">
            <a:noAutofit/>
          </a:bodyPr>
          <a:lstStyle/>
          <a:p>
            <a:pPr indent="-69850" lvl="0" marL="0" marR="0" rtl="0" algn="ctr">
              <a:lnSpc>
                <a:spcPct val="100000"/>
              </a:lnSpc>
              <a:spcBef>
                <a:spcPts val="0"/>
              </a:spcBef>
              <a:spcAft>
                <a:spcPts val="0"/>
              </a:spcAft>
              <a:buClr>
                <a:schemeClr val="dk1"/>
              </a:buClr>
              <a:buSzPct val="42307"/>
              <a:buFont typeface="Arial"/>
              <a:buNone/>
            </a:pPr>
            <a:r>
              <a:rPr lang="en" sz="2600">
                <a:solidFill>
                  <a:srgbClr val="FFFFFF"/>
                </a:solidFill>
                <a:latin typeface="Courier New"/>
                <a:ea typeface="Courier New"/>
                <a:cs typeface="Courier New"/>
                <a:sym typeface="Courier New"/>
              </a:rPr>
              <a:t>Javascript functions:</a:t>
            </a:r>
          </a:p>
          <a:p>
            <a:pPr indent="-69850" lvl="0" marL="0" marR="0" rtl="0" algn="ctr">
              <a:lnSpc>
                <a:spcPct val="100000"/>
              </a:lnSpc>
              <a:spcBef>
                <a:spcPts val="0"/>
              </a:spcBef>
              <a:spcAft>
                <a:spcPts val="0"/>
              </a:spcAft>
              <a:buClr>
                <a:schemeClr val="dk1"/>
              </a:buClr>
              <a:buSzPct val="42307"/>
              <a:buFont typeface="Arial"/>
              <a:buNone/>
            </a:pPr>
            <a:r>
              <a:t/>
            </a:r>
            <a:endParaRPr sz="2600">
              <a:solidFill>
                <a:srgbClr val="FFFFFF"/>
              </a:solidFill>
              <a:latin typeface="Courier New"/>
              <a:ea typeface="Courier New"/>
              <a:cs typeface="Courier New"/>
              <a:sym typeface="Courier New"/>
            </a:endParaRPr>
          </a:p>
          <a:p>
            <a:pPr indent="-69850" lvl="0" marL="0" marR="0" rtl="0" algn="ctr">
              <a:lnSpc>
                <a:spcPct val="100000"/>
              </a:lnSpc>
              <a:spcBef>
                <a:spcPts val="0"/>
              </a:spcBef>
              <a:spcAft>
                <a:spcPts val="0"/>
              </a:spcAft>
              <a:buClr>
                <a:schemeClr val="dk1"/>
              </a:buClr>
              <a:buSzPct val="42307"/>
              <a:buFont typeface="Arial"/>
              <a:buNone/>
            </a:pPr>
            <a:r>
              <a:rPr lang="en" sz="2600">
                <a:solidFill>
                  <a:srgbClr val="FFFFFF"/>
                </a:solidFill>
                <a:latin typeface="Courier New"/>
                <a:ea typeface="Courier New"/>
                <a:cs typeface="Courier New"/>
                <a:sym typeface="Courier New"/>
              </a:rPr>
              <a:t>window.navigator.plugins</a:t>
            </a:r>
          </a:p>
          <a:p>
            <a:pPr indent="-69850" lvl="0" marL="0" marR="0" rtl="0" algn="ctr">
              <a:lnSpc>
                <a:spcPct val="100000"/>
              </a:lnSpc>
              <a:spcBef>
                <a:spcPts val="0"/>
              </a:spcBef>
              <a:spcAft>
                <a:spcPts val="0"/>
              </a:spcAft>
              <a:buClr>
                <a:schemeClr val="dk1"/>
              </a:buClr>
              <a:buSzPct val="42307"/>
              <a:buFont typeface="Arial"/>
              <a:buNone/>
            </a:pPr>
            <a:r>
              <a:rPr lang="en" sz="2600">
                <a:solidFill>
                  <a:srgbClr val="FFFFFF"/>
                </a:solidFill>
                <a:latin typeface="Courier New"/>
                <a:ea typeface="Courier New"/>
                <a:cs typeface="Courier New"/>
                <a:sym typeface="Courier New"/>
              </a:rPr>
              <a:t>window.navigator.platform</a:t>
            </a:r>
          </a:p>
          <a:p>
            <a:pPr indent="-69850" lvl="0" marL="0" marR="0" rtl="0" algn="ctr">
              <a:lnSpc>
                <a:spcPct val="100000"/>
              </a:lnSpc>
              <a:spcBef>
                <a:spcPts val="0"/>
              </a:spcBef>
              <a:spcAft>
                <a:spcPts val="0"/>
              </a:spcAft>
              <a:buClr>
                <a:schemeClr val="dk1"/>
              </a:buClr>
              <a:buSzPct val="42307"/>
              <a:buFont typeface="Arial"/>
              <a:buNone/>
            </a:pPr>
            <a:r>
              <a:rPr lang="en" sz="2600">
                <a:solidFill>
                  <a:srgbClr val="FFFFFF"/>
                </a:solidFill>
                <a:latin typeface="Courier New"/>
                <a:ea typeface="Courier New"/>
                <a:cs typeface="Courier New"/>
                <a:sym typeface="Courier New"/>
              </a:rPr>
              <a:t>window.navigator.cookieEnabled</a:t>
            </a:r>
          </a:p>
          <a:p>
            <a:pPr indent="-69850" lvl="0" marL="0" marR="0" rtl="0" algn="ctr">
              <a:lnSpc>
                <a:spcPct val="100000"/>
              </a:lnSpc>
              <a:spcBef>
                <a:spcPts val="0"/>
              </a:spcBef>
              <a:spcAft>
                <a:spcPts val="0"/>
              </a:spcAft>
              <a:buClr>
                <a:schemeClr val="dk1"/>
              </a:buClr>
              <a:buSzPct val="42307"/>
              <a:buFont typeface="Arial"/>
              <a:buNone/>
            </a:pPr>
            <a:r>
              <a:rPr lang="en" sz="2600">
                <a:solidFill>
                  <a:srgbClr val="FFFFFF"/>
                </a:solidFill>
                <a:latin typeface="Courier New"/>
                <a:ea typeface="Courier New"/>
                <a:cs typeface="Courier New"/>
                <a:sym typeface="Courier New"/>
              </a:rPr>
              <a:t>window.navigator.doNotTrack</a:t>
            </a:r>
          </a:p>
          <a:p>
            <a:pPr indent="-69850" lvl="0" marL="0" marR="0" rtl="0" algn="ctr">
              <a:lnSpc>
                <a:spcPct val="100000"/>
              </a:lnSpc>
              <a:spcBef>
                <a:spcPts val="0"/>
              </a:spcBef>
              <a:spcAft>
                <a:spcPts val="0"/>
              </a:spcAft>
              <a:buClr>
                <a:schemeClr val="dk1"/>
              </a:buClr>
              <a:buSzPct val="42307"/>
              <a:buFont typeface="Arial"/>
              <a:buNone/>
            </a:pPr>
            <a:r>
              <a:rPr lang="en" sz="2600">
                <a:solidFill>
                  <a:srgbClr val="FFFFFF"/>
                </a:solidFill>
                <a:latin typeface="Courier New"/>
                <a:ea typeface="Courier New"/>
                <a:cs typeface="Courier New"/>
                <a:sym typeface="Courier New"/>
              </a:rPr>
              <a:t>new Date().getTimezoneOffset()</a:t>
            </a:r>
          </a:p>
          <a:p>
            <a:pPr indent="-69850" lvl="0" marL="0" marR="0" rtl="0" algn="ctr">
              <a:lnSpc>
                <a:spcPct val="100000"/>
              </a:lnSpc>
              <a:spcBef>
                <a:spcPts val="0"/>
              </a:spcBef>
              <a:spcAft>
                <a:spcPts val="0"/>
              </a:spcAft>
              <a:buClr>
                <a:schemeClr val="dk1"/>
              </a:buClr>
              <a:buSzPct val="42307"/>
              <a:buFont typeface="Arial"/>
              <a:buNone/>
            </a:pPr>
            <a:r>
              <a:rPr lang="en" sz="2600">
                <a:solidFill>
                  <a:srgbClr val="FFFFFF"/>
                </a:solidFill>
                <a:latin typeface="Courier New"/>
                <a:ea typeface="Courier New"/>
                <a:cs typeface="Courier New"/>
                <a:sym typeface="Courier New"/>
              </a:rPr>
              <a:t>window.screen.height</a:t>
            </a:r>
          </a:p>
          <a:p>
            <a:pPr indent="-69850" lvl="0" marL="0" marR="0" rtl="0" algn="ctr">
              <a:lnSpc>
                <a:spcPct val="100000"/>
              </a:lnSpc>
              <a:spcBef>
                <a:spcPts val="0"/>
              </a:spcBef>
              <a:spcAft>
                <a:spcPts val="0"/>
              </a:spcAft>
              <a:buClr>
                <a:schemeClr val="dk1"/>
              </a:buClr>
              <a:buSzPct val="42307"/>
              <a:buFont typeface="Arial"/>
              <a:buNone/>
            </a:pPr>
            <a:r>
              <a:rPr lang="en" sz="2600">
                <a:solidFill>
                  <a:srgbClr val="FFFFFF"/>
                </a:solidFill>
                <a:latin typeface="Courier New"/>
                <a:ea typeface="Courier New"/>
                <a:cs typeface="Courier New"/>
                <a:sym typeface="Courier New"/>
              </a:rPr>
              <a:t>window.screen.width</a:t>
            </a:r>
          </a:p>
          <a:p>
            <a:pPr indent="-69850" lvl="0" marL="0" marR="0" rtl="0" algn="ctr">
              <a:lnSpc>
                <a:spcPct val="100000"/>
              </a:lnSpc>
              <a:spcBef>
                <a:spcPts val="0"/>
              </a:spcBef>
              <a:spcAft>
                <a:spcPts val="0"/>
              </a:spcAft>
              <a:buClr>
                <a:schemeClr val="dk1"/>
              </a:buClr>
              <a:buSzPct val="42307"/>
              <a:buFont typeface="Arial"/>
              <a:buNone/>
            </a:pPr>
            <a:r>
              <a:rPr lang="en" sz="2600">
                <a:solidFill>
                  <a:srgbClr val="FFFFFF"/>
                </a:solidFill>
                <a:latin typeface="Courier New"/>
                <a:ea typeface="Courier New"/>
                <a:cs typeface="Courier New"/>
                <a:sym typeface="Courier New"/>
              </a:rPr>
              <a:t>window.screen.colorDepth</a:t>
            </a:r>
          </a:p>
          <a:p>
            <a:pPr indent="0" lvl="0" marL="0" marR="0" rtl="0" algn="ctr">
              <a:lnSpc>
                <a:spcPct val="100000"/>
              </a:lnSpc>
              <a:spcBef>
                <a:spcPts val="0"/>
              </a:spcBef>
              <a:spcAft>
                <a:spcPts val="0"/>
              </a:spcAft>
              <a:buClr>
                <a:srgbClr val="FFFFFF"/>
              </a:buClr>
              <a:buSzPct val="25000"/>
              <a:buFont typeface="verdana"/>
              <a:buNone/>
            </a:pPr>
            <a:r>
              <a:t/>
            </a:r>
            <a:endParaRPr sz="1800">
              <a:solidFill>
                <a:srgbClr val="FFFFFF"/>
              </a:solidFill>
              <a:latin typeface="Courier New"/>
              <a:ea typeface="Courier New"/>
              <a:cs typeface="Courier New"/>
              <a:sym typeface="Courier New"/>
            </a:endParaRP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9" name="Shape 369"/>
        <p:cNvGrpSpPr/>
        <p:nvPr/>
      </p:nvGrpSpPr>
      <p:grpSpPr>
        <a:xfrm>
          <a:off x="0" y="0"/>
          <a:ext cx="0" cy="0"/>
          <a:chOff x="0" y="0"/>
          <a:chExt cx="0" cy="0"/>
        </a:xfrm>
      </p:grpSpPr>
      <p:sp>
        <p:nvSpPr>
          <p:cNvPr id="370" name="Shape 370"/>
          <p:cNvSpPr txBox="1"/>
          <p:nvPr>
            <p:ph type="title"/>
          </p:nvPr>
        </p:nvSpPr>
        <p:spPr>
          <a:xfrm>
            <a:off x="274319" y="2127629"/>
            <a:ext cx="8664030" cy="1166197"/>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Cues from Analytics Logs</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96" name="Shape 96"/>
        <p:cNvGrpSpPr/>
        <p:nvPr/>
      </p:nvGrpSpPr>
      <p:grpSpPr>
        <a:xfrm>
          <a:off x="0" y="0"/>
          <a:ext cx="0" cy="0"/>
          <a:chOff x="0" y="0"/>
          <a:chExt cx="0" cy="0"/>
        </a:xfrm>
      </p:grpSpPr>
      <p:pic>
        <p:nvPicPr>
          <p:cNvPr id="97" name="Shape 97"/>
          <p:cNvPicPr preferRelativeResize="0"/>
          <p:nvPr/>
        </p:nvPicPr>
        <p:blipFill>
          <a:blip r:embed="rId3">
            <a:alphaModFix/>
          </a:blip>
          <a:stretch>
            <a:fillRect/>
          </a:stretch>
        </p:blipFill>
        <p:spPr>
          <a:xfrm>
            <a:off x="1465049" y="1409215"/>
            <a:ext cx="6213899" cy="2325075"/>
          </a:xfrm>
          <a:prstGeom prst="rect">
            <a:avLst/>
          </a:prstGeom>
          <a:noFill/>
          <a:ln>
            <a:noFill/>
          </a:ln>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4" name="Shape 374"/>
        <p:cNvGrpSpPr/>
        <p:nvPr/>
      </p:nvGrpSpPr>
      <p:grpSpPr>
        <a:xfrm>
          <a:off x="0" y="0"/>
          <a:ext cx="0" cy="0"/>
          <a:chOff x="0" y="0"/>
          <a:chExt cx="0" cy="0"/>
        </a:xfrm>
      </p:grpSpPr>
      <p:sp>
        <p:nvSpPr>
          <p:cNvPr id="375" name="Shape 375"/>
          <p:cNvSpPr txBox="1"/>
          <p:nvPr/>
        </p:nvSpPr>
        <p:spPr>
          <a:xfrm>
            <a:off x="11416" y="4716335"/>
            <a:ext cx="9144089" cy="378877"/>
          </a:xfrm>
          <a:prstGeom prst="rect">
            <a:avLst/>
          </a:prstGeom>
          <a:noFill/>
          <a:ln>
            <a:noFill/>
          </a:ln>
        </p:spPr>
        <p:txBody>
          <a:bodyPr anchorCtr="0" anchor="t" bIns="75325" lIns="75325" rIns="75325" tIns="75325">
            <a:noAutofit/>
          </a:bodyPr>
          <a:lstStyle/>
          <a:p>
            <a:pPr indent="0" lvl="0" marL="0" marR="0" rtl="0" algn="ctr">
              <a:lnSpc>
                <a:spcPct val="100000"/>
              </a:lnSpc>
              <a:spcBef>
                <a:spcPts val="0"/>
              </a:spcBef>
              <a:spcAft>
                <a:spcPts val="0"/>
              </a:spcAft>
              <a:buClr>
                <a:schemeClr val="lt1"/>
              </a:buClr>
              <a:buSzPct val="25000"/>
              <a:buFont typeface="Arial"/>
              <a:buNone/>
            </a:pPr>
            <a:r>
              <a:rPr lang="en" sz="2000">
                <a:solidFill>
                  <a:schemeClr val="lt1"/>
                </a:solidFill>
              </a:rPr>
              <a:t>arc.lib.montana.edu/digital-collections/search-log.txt</a:t>
            </a:r>
          </a:p>
        </p:txBody>
      </p:sp>
      <p:pic>
        <p:nvPicPr>
          <p:cNvPr id="376" name="Shape 376"/>
          <p:cNvPicPr preferRelativeResize="0"/>
          <p:nvPr/>
        </p:nvPicPr>
        <p:blipFill>
          <a:blip r:embed="rId3">
            <a:alphaModFix/>
          </a:blip>
          <a:stretch>
            <a:fillRect/>
          </a:stretch>
        </p:blipFill>
        <p:spPr>
          <a:xfrm>
            <a:off x="1086825" y="686765"/>
            <a:ext cx="6857998" cy="3769969"/>
          </a:xfrm>
          <a:prstGeom prst="rect">
            <a:avLst/>
          </a:prstGeom>
          <a:noFill/>
          <a:ln>
            <a:noFill/>
          </a:ln>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0" name="Shape 380"/>
        <p:cNvGrpSpPr/>
        <p:nvPr/>
      </p:nvGrpSpPr>
      <p:grpSpPr>
        <a:xfrm>
          <a:off x="0" y="0"/>
          <a:ext cx="0" cy="0"/>
          <a:chOff x="0" y="0"/>
          <a:chExt cx="0" cy="0"/>
        </a:xfrm>
      </p:grpSpPr>
      <p:sp>
        <p:nvSpPr>
          <p:cNvPr id="381" name="Shape 381"/>
          <p:cNvSpPr txBox="1"/>
          <p:nvPr/>
        </p:nvSpPr>
        <p:spPr>
          <a:xfrm>
            <a:off x="11416" y="4716335"/>
            <a:ext cx="9144089" cy="378877"/>
          </a:xfrm>
          <a:prstGeom prst="rect">
            <a:avLst/>
          </a:prstGeom>
          <a:noFill/>
          <a:ln>
            <a:noFill/>
          </a:ln>
        </p:spPr>
        <p:txBody>
          <a:bodyPr anchorCtr="0" anchor="t" bIns="75325" lIns="75325" rIns="75325" tIns="75325">
            <a:noAutofit/>
          </a:bodyPr>
          <a:lstStyle/>
          <a:p>
            <a:pPr indent="0" lvl="0" marL="0" marR="0" rtl="0" algn="ctr">
              <a:lnSpc>
                <a:spcPct val="100000"/>
              </a:lnSpc>
              <a:spcBef>
                <a:spcPts val="0"/>
              </a:spcBef>
              <a:spcAft>
                <a:spcPts val="0"/>
              </a:spcAft>
              <a:buClr>
                <a:schemeClr val="lt1"/>
              </a:buClr>
              <a:buSzPct val="25000"/>
              <a:buFont typeface="Arial"/>
              <a:buNone/>
            </a:pPr>
            <a:r>
              <a:rPr lang="en" sz="1200">
                <a:solidFill>
                  <a:srgbClr val="FFFFFF"/>
                </a:solidFill>
                <a:latin typeface="Open Sans"/>
                <a:ea typeface="Open Sans"/>
                <a:cs typeface="Open Sans"/>
                <a:sym typeface="Open Sans"/>
              </a:rPr>
              <a:t>https://twitter.com/BenedictEvans/status/677977465373896704</a:t>
            </a:r>
          </a:p>
        </p:txBody>
      </p:sp>
      <p:pic>
        <p:nvPicPr>
          <p:cNvPr id="382" name="Shape 382"/>
          <p:cNvPicPr preferRelativeResize="0"/>
          <p:nvPr/>
        </p:nvPicPr>
        <p:blipFill>
          <a:blip r:embed="rId3">
            <a:alphaModFix/>
          </a:blip>
          <a:stretch>
            <a:fillRect/>
          </a:stretch>
        </p:blipFill>
        <p:spPr>
          <a:xfrm>
            <a:off x="0" y="406292"/>
            <a:ext cx="9144000" cy="4330915"/>
          </a:xfrm>
          <a:prstGeom prst="rect">
            <a:avLst/>
          </a:prstGeom>
          <a:noFill/>
          <a:ln>
            <a:noFill/>
          </a:ln>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6" name="Shape 386"/>
        <p:cNvGrpSpPr/>
        <p:nvPr/>
      </p:nvGrpSpPr>
      <p:grpSpPr>
        <a:xfrm>
          <a:off x="0" y="0"/>
          <a:ext cx="0" cy="0"/>
          <a:chOff x="0" y="0"/>
          <a:chExt cx="0" cy="0"/>
        </a:xfrm>
      </p:grpSpPr>
      <p:sp>
        <p:nvSpPr>
          <p:cNvPr id="387" name="Shape 387"/>
          <p:cNvSpPr txBox="1"/>
          <p:nvPr>
            <p:ph type="title"/>
          </p:nvPr>
        </p:nvSpPr>
        <p:spPr>
          <a:xfrm>
            <a:off x="274319" y="2127629"/>
            <a:ext cx="8664030" cy="1166197"/>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Applying Contextual and Intentional Cues</a:t>
            </a: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1" name="Shape 391"/>
        <p:cNvGrpSpPr/>
        <p:nvPr/>
      </p:nvGrpSpPr>
      <p:grpSpPr>
        <a:xfrm>
          <a:off x="0" y="0"/>
          <a:ext cx="0" cy="0"/>
          <a:chOff x="0" y="0"/>
          <a:chExt cx="0" cy="0"/>
        </a:xfrm>
      </p:grpSpPr>
      <p:sp>
        <p:nvSpPr>
          <p:cNvPr id="392" name="Shape 392"/>
          <p:cNvSpPr txBox="1"/>
          <p:nvPr>
            <p:ph type="title"/>
          </p:nvPr>
        </p:nvSpPr>
        <p:spPr>
          <a:xfrm>
            <a:off x="239982" y="1902460"/>
            <a:ext cx="8664000" cy="1666499"/>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Use these cues to show different parts of search index and additional context</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6" name="Shape 396"/>
        <p:cNvGrpSpPr/>
        <p:nvPr/>
      </p:nvGrpSpPr>
      <p:grpSpPr>
        <a:xfrm>
          <a:off x="0" y="0"/>
          <a:ext cx="0" cy="0"/>
          <a:chOff x="0" y="0"/>
          <a:chExt cx="0" cy="0"/>
        </a:xfrm>
      </p:grpSpPr>
      <p:sp>
        <p:nvSpPr>
          <p:cNvPr id="397" name="Shape 397"/>
          <p:cNvSpPr txBox="1"/>
          <p:nvPr>
            <p:ph type="title"/>
          </p:nvPr>
        </p:nvSpPr>
        <p:spPr>
          <a:xfrm>
            <a:off x="274319" y="2127639"/>
            <a:ext cx="8664030" cy="2625007"/>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This is anticipatory design.</a:t>
            </a:r>
          </a:p>
          <a:p>
            <a:pPr indent="0" lvl="0" marL="0" marR="0" rtl="0" algn="ctr">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rPr lang="en" sz="2000">
                <a:solidFill>
                  <a:srgbClr val="FFFFFF"/>
                </a:solidFill>
                <a:latin typeface="Open Sans"/>
                <a:ea typeface="Open Sans"/>
                <a:cs typeface="Open Sans"/>
                <a:sym typeface="Open Sans"/>
              </a:rPr>
              <a:t>www.smashingmagazine.com/2015/09/anticipatory-design/</a:t>
            </a: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1" name="Shape 401"/>
        <p:cNvGrpSpPr/>
        <p:nvPr/>
      </p:nvGrpSpPr>
      <p:grpSpPr>
        <a:xfrm>
          <a:off x="0" y="0"/>
          <a:ext cx="0" cy="0"/>
          <a:chOff x="0" y="0"/>
          <a:chExt cx="0" cy="0"/>
        </a:xfrm>
      </p:grpSpPr>
      <p:sp>
        <p:nvSpPr>
          <p:cNvPr id="402" name="Shape 402"/>
          <p:cNvSpPr txBox="1"/>
          <p:nvPr>
            <p:ph type="title"/>
          </p:nvPr>
        </p:nvSpPr>
        <p:spPr>
          <a:xfrm>
            <a:off x="274319" y="2127639"/>
            <a:ext cx="8664000" cy="2625000"/>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This is intention mining.</a:t>
            </a:r>
          </a:p>
          <a:p>
            <a:pPr indent="0" lvl="0" marL="0" marR="0" rtl="0" algn="ctr">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rPr lang="en" sz="2000">
                <a:solidFill>
                  <a:srgbClr val="FFFFFF"/>
                </a:solidFill>
                <a:latin typeface="Open Sans"/>
                <a:ea typeface="Open Sans"/>
                <a:cs typeface="Open Sans"/>
                <a:sym typeface="Open Sans"/>
              </a:rPr>
              <a:t>www.smashingmagazine.com/2015/09/anticipatory-design/</a:t>
            </a:r>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6" name="Shape 406"/>
        <p:cNvGrpSpPr/>
        <p:nvPr/>
      </p:nvGrpSpPr>
      <p:grpSpPr>
        <a:xfrm>
          <a:off x="0" y="0"/>
          <a:ext cx="0" cy="0"/>
          <a:chOff x="0" y="0"/>
          <a:chExt cx="0" cy="0"/>
        </a:xfrm>
      </p:grpSpPr>
      <p:sp>
        <p:nvSpPr>
          <p:cNvPr id="407" name="Shape 407"/>
          <p:cNvSpPr txBox="1"/>
          <p:nvPr>
            <p:ph type="title"/>
          </p:nvPr>
        </p:nvSpPr>
        <p:spPr>
          <a:xfrm>
            <a:off x="240000" y="288750"/>
            <a:ext cx="8664000" cy="1019699"/>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Search Prototype</a:t>
            </a:r>
          </a:p>
        </p:txBody>
      </p:sp>
      <p:sp>
        <p:nvSpPr>
          <p:cNvPr id="408" name="Shape 408"/>
          <p:cNvSpPr txBox="1"/>
          <p:nvPr/>
        </p:nvSpPr>
        <p:spPr>
          <a:xfrm>
            <a:off x="252675" y="1070800"/>
            <a:ext cx="8664000" cy="3789899"/>
          </a:xfrm>
          <a:prstGeom prst="rect">
            <a:avLst/>
          </a:prstGeom>
          <a:noFill/>
          <a:ln>
            <a:noFill/>
          </a:ln>
        </p:spPr>
        <p:txBody>
          <a:bodyPr anchorCtr="0" anchor="t" bIns="91425" lIns="91425" rIns="91425" tIns="91425">
            <a:noAutofit/>
          </a:bodyPr>
          <a:lstStyle/>
          <a:p>
            <a:pPr lvl="0" rtl="0">
              <a:spcBef>
                <a:spcPts val="0"/>
              </a:spcBef>
              <a:buNone/>
            </a:pPr>
            <a:r>
              <a:t/>
            </a:r>
            <a:endParaRPr sz="3000">
              <a:solidFill>
                <a:srgbClr val="FFFFFF"/>
              </a:solidFill>
              <a:latin typeface="Open Sans"/>
              <a:ea typeface="Open Sans"/>
              <a:cs typeface="Open Sans"/>
              <a:sym typeface="Open Sans"/>
            </a:endParaRPr>
          </a:p>
          <a:p>
            <a:pPr lvl="0" rtl="0">
              <a:spcBef>
                <a:spcPts val="0"/>
              </a:spcBef>
              <a:buNone/>
            </a:pPr>
            <a:r>
              <a:rPr lang="en" sz="3000">
                <a:solidFill>
                  <a:srgbClr val="FFFFFF"/>
                </a:solidFill>
                <a:latin typeface="Open Sans"/>
                <a:ea typeface="Open Sans"/>
                <a:cs typeface="Open Sans"/>
                <a:sym typeface="Open Sans"/>
              </a:rPr>
              <a:t>Demo</a:t>
            </a:r>
          </a:p>
          <a:p>
            <a:pPr lvl="0" rtl="0" algn="l">
              <a:spcBef>
                <a:spcPts val="0"/>
              </a:spcBef>
              <a:buNone/>
            </a:pPr>
            <a:r>
              <a:rPr lang="en" sz="3000">
                <a:solidFill>
                  <a:srgbClr val="FFFFFF"/>
                </a:solidFill>
                <a:latin typeface="Open Sans"/>
                <a:ea typeface="Open Sans"/>
                <a:cs typeface="Open Sans"/>
                <a:sym typeface="Open Sans"/>
              </a:rPr>
              <a:t>www.lib.montana.edu/~jason/files/search-ux/</a:t>
            </a:r>
          </a:p>
          <a:p>
            <a:pPr lvl="0" rtl="0" algn="l">
              <a:spcBef>
                <a:spcPts val="0"/>
              </a:spcBef>
              <a:buNone/>
            </a:pPr>
            <a:r>
              <a:t/>
            </a:r>
            <a:endParaRPr sz="3000">
              <a:solidFill>
                <a:schemeClr val="lt1"/>
              </a:solidFill>
              <a:latin typeface="Open Sans"/>
              <a:ea typeface="Open Sans"/>
              <a:cs typeface="Open Sans"/>
              <a:sym typeface="Open Sans"/>
            </a:endParaRPr>
          </a:p>
          <a:p>
            <a:pPr lvl="0" rtl="0" algn="l">
              <a:spcBef>
                <a:spcPts val="0"/>
              </a:spcBef>
              <a:buNone/>
            </a:pPr>
            <a:r>
              <a:rPr lang="en" sz="3000">
                <a:solidFill>
                  <a:schemeClr val="lt1"/>
                </a:solidFill>
                <a:latin typeface="Open Sans"/>
                <a:ea typeface="Open Sans"/>
                <a:cs typeface="Open Sans"/>
                <a:sym typeface="Open Sans"/>
              </a:rPr>
              <a:t>Code</a:t>
            </a:r>
          </a:p>
          <a:p>
            <a:pPr lvl="0" rtl="0" algn="l">
              <a:spcBef>
                <a:spcPts val="0"/>
              </a:spcBef>
              <a:buClr>
                <a:schemeClr val="lt1"/>
              </a:buClr>
              <a:buSzPct val="25000"/>
              <a:buFont typeface="Arial"/>
              <a:buNone/>
            </a:pPr>
            <a:r>
              <a:rPr lang="en" sz="3000">
                <a:solidFill>
                  <a:schemeClr val="lt1"/>
                </a:solidFill>
                <a:latin typeface="Open Sans"/>
                <a:ea typeface="Open Sans"/>
                <a:cs typeface="Open Sans"/>
                <a:sym typeface="Open Sans"/>
              </a:rPr>
              <a:t>github.com/jasonclark/search-ux</a:t>
            </a:r>
          </a:p>
          <a:p>
            <a:pPr lvl="0" rtl="0">
              <a:spcBef>
                <a:spcPts val="0"/>
              </a:spcBef>
              <a:buNone/>
            </a:pPr>
            <a:r>
              <a:t/>
            </a:r>
            <a:endParaRPr sz="3000">
              <a:solidFill>
                <a:srgbClr val="FFFFFF"/>
              </a:solidFill>
            </a:endParaRP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2" name="Shape 412"/>
        <p:cNvGrpSpPr/>
        <p:nvPr/>
      </p:nvGrpSpPr>
      <p:grpSpPr>
        <a:xfrm>
          <a:off x="0" y="0"/>
          <a:ext cx="0" cy="0"/>
          <a:chOff x="0" y="0"/>
          <a:chExt cx="0" cy="0"/>
        </a:xfrm>
      </p:grpSpPr>
      <p:sp>
        <p:nvSpPr>
          <p:cNvPr id="413" name="Shape 413"/>
          <p:cNvSpPr txBox="1"/>
          <p:nvPr/>
        </p:nvSpPr>
        <p:spPr>
          <a:xfrm>
            <a:off x="0" y="4628301"/>
            <a:ext cx="9144000" cy="417600"/>
          </a:xfrm>
          <a:prstGeom prst="rect">
            <a:avLst/>
          </a:prstGeom>
          <a:noFill/>
          <a:ln>
            <a:noFill/>
          </a:ln>
        </p:spPr>
        <p:txBody>
          <a:bodyPr anchorCtr="0" anchor="t" bIns="75325" lIns="75325" rIns="75325" tIns="75325">
            <a:noAutofit/>
          </a:bodyPr>
          <a:lstStyle/>
          <a:p>
            <a:pPr indent="0" lvl="0" marL="0" marR="0" rtl="0" algn="ctr">
              <a:lnSpc>
                <a:spcPct val="100000"/>
              </a:lnSpc>
              <a:spcBef>
                <a:spcPts val="0"/>
              </a:spcBef>
              <a:spcAft>
                <a:spcPts val="0"/>
              </a:spcAft>
              <a:buClr>
                <a:schemeClr val="lt1"/>
              </a:buClr>
              <a:buSzPct val="25000"/>
              <a:buFont typeface="Arial"/>
              <a:buNone/>
            </a:pPr>
            <a:r>
              <a:rPr lang="en" sz="2000">
                <a:solidFill>
                  <a:schemeClr val="lt1"/>
                </a:solidFill>
              </a:rPr>
              <a:t>Initial Search Landing Page</a:t>
            </a:r>
          </a:p>
        </p:txBody>
      </p:sp>
      <p:pic>
        <p:nvPicPr>
          <p:cNvPr id="414" name="Shape 414"/>
          <p:cNvPicPr preferRelativeResize="0"/>
          <p:nvPr/>
        </p:nvPicPr>
        <p:blipFill>
          <a:blip r:embed="rId3">
            <a:alphaModFix/>
          </a:blip>
          <a:stretch>
            <a:fillRect/>
          </a:stretch>
        </p:blipFill>
        <p:spPr>
          <a:xfrm>
            <a:off x="977100" y="404525"/>
            <a:ext cx="6973225" cy="4122424"/>
          </a:xfrm>
          <a:prstGeom prst="rect">
            <a:avLst/>
          </a:prstGeom>
          <a:noFill/>
          <a:ln>
            <a:noFill/>
          </a:ln>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8" name="Shape 418"/>
        <p:cNvGrpSpPr/>
        <p:nvPr/>
      </p:nvGrpSpPr>
      <p:grpSpPr>
        <a:xfrm>
          <a:off x="0" y="0"/>
          <a:ext cx="0" cy="0"/>
          <a:chOff x="0" y="0"/>
          <a:chExt cx="0" cy="0"/>
        </a:xfrm>
      </p:grpSpPr>
      <p:sp>
        <p:nvSpPr>
          <p:cNvPr id="419" name="Shape 419"/>
          <p:cNvSpPr txBox="1"/>
          <p:nvPr/>
        </p:nvSpPr>
        <p:spPr>
          <a:xfrm>
            <a:off x="11416" y="4716335"/>
            <a:ext cx="9144089" cy="378877"/>
          </a:xfrm>
          <a:prstGeom prst="rect">
            <a:avLst/>
          </a:prstGeom>
          <a:noFill/>
          <a:ln>
            <a:noFill/>
          </a:ln>
        </p:spPr>
        <p:txBody>
          <a:bodyPr anchorCtr="0" anchor="t" bIns="75325" lIns="75325" rIns="75325" tIns="75325">
            <a:noAutofit/>
          </a:bodyPr>
          <a:lstStyle/>
          <a:p>
            <a:pPr indent="0" lvl="0" marL="0" marR="0" rtl="0" algn="ctr">
              <a:lnSpc>
                <a:spcPct val="100000"/>
              </a:lnSpc>
              <a:spcBef>
                <a:spcPts val="0"/>
              </a:spcBef>
              <a:spcAft>
                <a:spcPts val="0"/>
              </a:spcAft>
              <a:buClr>
                <a:schemeClr val="lt1"/>
              </a:buClr>
              <a:buSzPct val="25000"/>
              <a:buFont typeface="Arial"/>
              <a:buNone/>
            </a:pPr>
            <a:r>
              <a:rPr lang="en" sz="2000">
                <a:solidFill>
                  <a:schemeClr val="lt1"/>
                </a:solidFill>
              </a:rPr>
              <a:t>Small Result Set ( &lt; 30 results)</a:t>
            </a:r>
          </a:p>
        </p:txBody>
      </p:sp>
      <p:pic>
        <p:nvPicPr>
          <p:cNvPr id="420" name="Shape 420"/>
          <p:cNvPicPr preferRelativeResize="0"/>
          <p:nvPr/>
        </p:nvPicPr>
        <p:blipFill>
          <a:blip r:embed="rId3">
            <a:alphaModFix/>
          </a:blip>
          <a:stretch>
            <a:fillRect/>
          </a:stretch>
        </p:blipFill>
        <p:spPr>
          <a:xfrm>
            <a:off x="1007375" y="463675"/>
            <a:ext cx="6857999" cy="4216149"/>
          </a:xfrm>
          <a:prstGeom prst="rect">
            <a:avLst/>
          </a:prstGeom>
          <a:noFill/>
          <a:ln>
            <a:noFill/>
          </a:ln>
        </p:spPr>
      </p:pic>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4" name="Shape 424"/>
        <p:cNvGrpSpPr/>
        <p:nvPr/>
      </p:nvGrpSpPr>
      <p:grpSpPr>
        <a:xfrm>
          <a:off x="0" y="0"/>
          <a:ext cx="0" cy="0"/>
          <a:chOff x="0" y="0"/>
          <a:chExt cx="0" cy="0"/>
        </a:xfrm>
      </p:grpSpPr>
      <p:sp>
        <p:nvSpPr>
          <p:cNvPr id="425" name="Shape 425"/>
          <p:cNvSpPr txBox="1"/>
          <p:nvPr/>
        </p:nvSpPr>
        <p:spPr>
          <a:xfrm>
            <a:off x="11416" y="4716335"/>
            <a:ext cx="9144089" cy="378877"/>
          </a:xfrm>
          <a:prstGeom prst="rect">
            <a:avLst/>
          </a:prstGeom>
          <a:noFill/>
          <a:ln>
            <a:noFill/>
          </a:ln>
        </p:spPr>
        <p:txBody>
          <a:bodyPr anchorCtr="0" anchor="t" bIns="75325" lIns="75325" rIns="75325" tIns="75325">
            <a:noAutofit/>
          </a:bodyPr>
          <a:lstStyle/>
          <a:p>
            <a:pPr indent="0" lvl="0" marL="0" marR="0" rtl="0" algn="ctr">
              <a:lnSpc>
                <a:spcPct val="100000"/>
              </a:lnSpc>
              <a:spcBef>
                <a:spcPts val="0"/>
              </a:spcBef>
              <a:spcAft>
                <a:spcPts val="0"/>
              </a:spcAft>
              <a:buClr>
                <a:schemeClr val="lt1"/>
              </a:buClr>
              <a:buSzPct val="25000"/>
              <a:buFont typeface="Arial"/>
              <a:buNone/>
            </a:pPr>
            <a:r>
              <a:rPr lang="en" sz="2000">
                <a:solidFill>
                  <a:schemeClr val="lt1"/>
                </a:solidFill>
              </a:rPr>
              <a:t>Large Result Set ( &gt; 30 results)</a:t>
            </a:r>
          </a:p>
        </p:txBody>
      </p:sp>
      <p:pic>
        <p:nvPicPr>
          <p:cNvPr id="426" name="Shape 426"/>
          <p:cNvPicPr preferRelativeResize="0"/>
          <p:nvPr/>
        </p:nvPicPr>
        <p:blipFill>
          <a:blip r:embed="rId3">
            <a:alphaModFix/>
          </a:blip>
          <a:stretch>
            <a:fillRect/>
          </a:stretch>
        </p:blipFill>
        <p:spPr>
          <a:xfrm>
            <a:off x="995525" y="520383"/>
            <a:ext cx="6858002" cy="4102734"/>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01" name="Shape 101"/>
        <p:cNvGrpSpPr/>
        <p:nvPr/>
      </p:nvGrpSpPr>
      <p:grpSpPr>
        <a:xfrm>
          <a:off x="0" y="0"/>
          <a:ext cx="0" cy="0"/>
          <a:chOff x="0" y="0"/>
          <a:chExt cx="0" cy="0"/>
        </a:xfrm>
      </p:grpSpPr>
      <p:pic>
        <p:nvPicPr>
          <p:cNvPr id="102" name="Shape 102"/>
          <p:cNvPicPr preferRelativeResize="0"/>
          <p:nvPr/>
        </p:nvPicPr>
        <p:blipFill>
          <a:blip r:embed="rId3">
            <a:alphaModFix/>
          </a:blip>
          <a:stretch>
            <a:fillRect/>
          </a:stretch>
        </p:blipFill>
        <p:spPr>
          <a:xfrm>
            <a:off x="1700212" y="1204912"/>
            <a:ext cx="5743575" cy="2733675"/>
          </a:xfrm>
          <a:prstGeom prst="rect">
            <a:avLst/>
          </a:prstGeom>
          <a:noFill/>
          <a:ln>
            <a:noFill/>
          </a:ln>
        </p:spPr>
      </p:pic>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0" name="Shape 430"/>
        <p:cNvGrpSpPr/>
        <p:nvPr/>
      </p:nvGrpSpPr>
      <p:grpSpPr>
        <a:xfrm>
          <a:off x="0" y="0"/>
          <a:ext cx="0" cy="0"/>
          <a:chOff x="0" y="0"/>
          <a:chExt cx="0" cy="0"/>
        </a:xfrm>
      </p:grpSpPr>
      <p:sp>
        <p:nvSpPr>
          <p:cNvPr id="431" name="Shape 431"/>
          <p:cNvSpPr txBox="1"/>
          <p:nvPr/>
        </p:nvSpPr>
        <p:spPr>
          <a:xfrm>
            <a:off x="11416" y="4716335"/>
            <a:ext cx="9144089" cy="378877"/>
          </a:xfrm>
          <a:prstGeom prst="rect">
            <a:avLst/>
          </a:prstGeom>
          <a:noFill/>
          <a:ln>
            <a:noFill/>
          </a:ln>
        </p:spPr>
        <p:txBody>
          <a:bodyPr anchorCtr="0" anchor="t" bIns="75325" lIns="75325" rIns="75325" tIns="75325">
            <a:noAutofit/>
          </a:bodyPr>
          <a:lstStyle/>
          <a:p>
            <a:pPr indent="0" lvl="0" marL="0" marR="0" rtl="0" algn="ctr">
              <a:lnSpc>
                <a:spcPct val="100000"/>
              </a:lnSpc>
              <a:spcBef>
                <a:spcPts val="0"/>
              </a:spcBef>
              <a:spcAft>
                <a:spcPts val="0"/>
              </a:spcAft>
              <a:buClr>
                <a:schemeClr val="lt1"/>
              </a:buClr>
              <a:buSzPct val="25000"/>
              <a:buFont typeface="Arial"/>
              <a:buNone/>
            </a:pPr>
            <a:r>
              <a:rPr lang="en" sz="2000">
                <a:solidFill>
                  <a:schemeClr val="lt1"/>
                </a:solidFill>
              </a:rPr>
              <a:t>Suggestions Based on Natural Language Question</a:t>
            </a:r>
          </a:p>
        </p:txBody>
      </p:sp>
      <p:pic>
        <p:nvPicPr>
          <p:cNvPr id="432" name="Shape 432"/>
          <p:cNvPicPr preferRelativeResize="0"/>
          <p:nvPr/>
        </p:nvPicPr>
        <p:blipFill>
          <a:blip r:embed="rId3">
            <a:alphaModFix/>
          </a:blip>
          <a:stretch>
            <a:fillRect/>
          </a:stretch>
        </p:blipFill>
        <p:spPr>
          <a:xfrm>
            <a:off x="971825" y="464733"/>
            <a:ext cx="6858001" cy="4214034"/>
          </a:xfrm>
          <a:prstGeom prst="rect">
            <a:avLst/>
          </a:prstGeom>
          <a:noFill/>
          <a:ln>
            <a:noFill/>
          </a:ln>
        </p:spPr>
      </p:pic>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6" name="Shape 436"/>
        <p:cNvGrpSpPr/>
        <p:nvPr/>
      </p:nvGrpSpPr>
      <p:grpSpPr>
        <a:xfrm>
          <a:off x="0" y="0"/>
          <a:ext cx="0" cy="0"/>
          <a:chOff x="0" y="0"/>
          <a:chExt cx="0" cy="0"/>
        </a:xfrm>
      </p:grpSpPr>
      <p:sp>
        <p:nvSpPr>
          <p:cNvPr id="437" name="Shape 437"/>
          <p:cNvSpPr txBox="1"/>
          <p:nvPr/>
        </p:nvSpPr>
        <p:spPr>
          <a:xfrm>
            <a:off x="11416" y="4716335"/>
            <a:ext cx="9144089" cy="378877"/>
          </a:xfrm>
          <a:prstGeom prst="rect">
            <a:avLst/>
          </a:prstGeom>
          <a:noFill/>
          <a:ln>
            <a:noFill/>
          </a:ln>
        </p:spPr>
        <p:txBody>
          <a:bodyPr anchorCtr="0" anchor="t" bIns="75325" lIns="75325" rIns="75325" tIns="75325">
            <a:noAutofit/>
          </a:bodyPr>
          <a:lstStyle/>
          <a:p>
            <a:pPr indent="0" lvl="0" marL="0" marR="0" rtl="0" algn="ctr">
              <a:lnSpc>
                <a:spcPct val="100000"/>
              </a:lnSpc>
              <a:spcBef>
                <a:spcPts val="0"/>
              </a:spcBef>
              <a:spcAft>
                <a:spcPts val="0"/>
              </a:spcAft>
              <a:buClr>
                <a:schemeClr val="lt1"/>
              </a:buClr>
              <a:buSzPct val="25000"/>
              <a:buFont typeface="Arial"/>
              <a:buNone/>
            </a:pPr>
            <a:r>
              <a:rPr lang="en" sz="2000">
                <a:solidFill>
                  <a:schemeClr val="lt1"/>
                </a:solidFill>
              </a:rPr>
              <a:t>Suggestions Based on Result Set Size</a:t>
            </a:r>
          </a:p>
        </p:txBody>
      </p:sp>
      <p:pic>
        <p:nvPicPr>
          <p:cNvPr id="438" name="Shape 438"/>
          <p:cNvPicPr preferRelativeResize="0"/>
          <p:nvPr/>
        </p:nvPicPr>
        <p:blipFill>
          <a:blip r:embed="rId3">
            <a:alphaModFix/>
          </a:blip>
          <a:stretch>
            <a:fillRect/>
          </a:stretch>
        </p:blipFill>
        <p:spPr>
          <a:xfrm>
            <a:off x="1019225" y="510307"/>
            <a:ext cx="6858001" cy="4122884"/>
          </a:xfrm>
          <a:prstGeom prst="rect">
            <a:avLst/>
          </a:prstGeom>
          <a:noFill/>
          <a:ln>
            <a:noFill/>
          </a:ln>
        </p:spPr>
      </p:pic>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2" name="Shape 442"/>
        <p:cNvGrpSpPr/>
        <p:nvPr/>
      </p:nvGrpSpPr>
      <p:grpSpPr>
        <a:xfrm>
          <a:off x="0" y="0"/>
          <a:ext cx="0" cy="0"/>
          <a:chOff x="0" y="0"/>
          <a:chExt cx="0" cy="0"/>
        </a:xfrm>
      </p:grpSpPr>
      <p:sp>
        <p:nvSpPr>
          <p:cNvPr id="443" name="Shape 443"/>
          <p:cNvSpPr txBox="1"/>
          <p:nvPr/>
        </p:nvSpPr>
        <p:spPr>
          <a:xfrm>
            <a:off x="11416" y="4716335"/>
            <a:ext cx="9144089" cy="378877"/>
          </a:xfrm>
          <a:prstGeom prst="rect">
            <a:avLst/>
          </a:prstGeom>
          <a:noFill/>
          <a:ln>
            <a:noFill/>
          </a:ln>
        </p:spPr>
        <p:txBody>
          <a:bodyPr anchorCtr="0" anchor="t" bIns="75325" lIns="75325" rIns="75325" tIns="75325">
            <a:noAutofit/>
          </a:bodyPr>
          <a:lstStyle/>
          <a:p>
            <a:pPr indent="0" lvl="0" marL="0" marR="0" rtl="0" algn="ctr">
              <a:lnSpc>
                <a:spcPct val="100000"/>
              </a:lnSpc>
              <a:spcBef>
                <a:spcPts val="0"/>
              </a:spcBef>
              <a:spcAft>
                <a:spcPts val="0"/>
              </a:spcAft>
              <a:buClr>
                <a:schemeClr val="lt1"/>
              </a:buClr>
              <a:buSzPct val="25000"/>
              <a:buFont typeface="Arial"/>
              <a:buNone/>
            </a:pPr>
            <a:r>
              <a:rPr lang="en" sz="2000">
                <a:solidFill>
                  <a:schemeClr val="lt1"/>
                </a:solidFill>
              </a:rPr>
              <a:t>Suggestions Based on Local Context</a:t>
            </a:r>
          </a:p>
        </p:txBody>
      </p:sp>
      <p:pic>
        <p:nvPicPr>
          <p:cNvPr id="444" name="Shape 444"/>
          <p:cNvPicPr preferRelativeResize="0"/>
          <p:nvPr/>
        </p:nvPicPr>
        <p:blipFill>
          <a:blip r:embed="rId3">
            <a:alphaModFix/>
          </a:blip>
          <a:stretch>
            <a:fillRect/>
          </a:stretch>
        </p:blipFill>
        <p:spPr>
          <a:xfrm>
            <a:off x="1079137" y="504214"/>
            <a:ext cx="6857999" cy="4135069"/>
          </a:xfrm>
          <a:prstGeom prst="rect">
            <a:avLst/>
          </a:prstGeom>
          <a:noFill/>
          <a:ln>
            <a:noFill/>
          </a:ln>
        </p:spPr>
      </p:pic>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8" name="Shape 448"/>
        <p:cNvGrpSpPr/>
        <p:nvPr/>
      </p:nvGrpSpPr>
      <p:grpSpPr>
        <a:xfrm>
          <a:off x="0" y="0"/>
          <a:ext cx="0" cy="0"/>
          <a:chOff x="0" y="0"/>
          <a:chExt cx="0" cy="0"/>
        </a:xfrm>
      </p:grpSpPr>
      <p:sp>
        <p:nvSpPr>
          <p:cNvPr id="449" name="Shape 449"/>
          <p:cNvSpPr txBox="1"/>
          <p:nvPr/>
        </p:nvSpPr>
        <p:spPr>
          <a:xfrm>
            <a:off x="11416" y="4716335"/>
            <a:ext cx="9144000" cy="378900"/>
          </a:xfrm>
          <a:prstGeom prst="rect">
            <a:avLst/>
          </a:prstGeom>
          <a:noFill/>
          <a:ln>
            <a:noFill/>
          </a:ln>
        </p:spPr>
        <p:txBody>
          <a:bodyPr anchorCtr="0" anchor="t" bIns="75325" lIns="75325" rIns="75325" tIns="75325">
            <a:noAutofit/>
          </a:bodyPr>
          <a:lstStyle/>
          <a:p>
            <a:pPr indent="0" lvl="0" marL="0" marR="0" rtl="0" algn="ctr">
              <a:lnSpc>
                <a:spcPct val="100000"/>
              </a:lnSpc>
              <a:spcBef>
                <a:spcPts val="0"/>
              </a:spcBef>
              <a:spcAft>
                <a:spcPts val="0"/>
              </a:spcAft>
              <a:buClr>
                <a:schemeClr val="lt1"/>
              </a:buClr>
              <a:buSzPct val="25000"/>
              <a:buFont typeface="Arial"/>
              <a:buNone/>
            </a:pPr>
            <a:r>
              <a:rPr lang="en" sz="2000">
                <a:solidFill>
                  <a:schemeClr val="lt1"/>
                </a:solidFill>
              </a:rPr>
              <a:t>Suggestions Based on Time and Date</a:t>
            </a:r>
          </a:p>
        </p:txBody>
      </p:sp>
      <p:pic>
        <p:nvPicPr>
          <p:cNvPr id="450" name="Shape 450"/>
          <p:cNvPicPr preferRelativeResize="0"/>
          <p:nvPr/>
        </p:nvPicPr>
        <p:blipFill>
          <a:blip r:embed="rId3">
            <a:alphaModFix/>
          </a:blip>
          <a:stretch>
            <a:fillRect/>
          </a:stretch>
        </p:blipFill>
        <p:spPr>
          <a:xfrm>
            <a:off x="1114850" y="484225"/>
            <a:ext cx="6964726" cy="4123326"/>
          </a:xfrm>
          <a:prstGeom prst="rect">
            <a:avLst/>
          </a:prstGeom>
          <a:noFill/>
          <a:ln>
            <a:noFill/>
          </a:ln>
        </p:spPr>
      </p:pic>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4" name="Shape 454"/>
        <p:cNvGrpSpPr/>
        <p:nvPr/>
      </p:nvGrpSpPr>
      <p:grpSpPr>
        <a:xfrm>
          <a:off x="0" y="0"/>
          <a:ext cx="0" cy="0"/>
          <a:chOff x="0" y="0"/>
          <a:chExt cx="0" cy="0"/>
        </a:xfrm>
      </p:grpSpPr>
      <p:pic>
        <p:nvPicPr>
          <p:cNvPr id="455" name="Shape 455"/>
          <p:cNvPicPr preferRelativeResize="0"/>
          <p:nvPr/>
        </p:nvPicPr>
        <p:blipFill>
          <a:blip r:embed="rId3">
            <a:alphaModFix/>
          </a:blip>
          <a:stretch>
            <a:fillRect/>
          </a:stretch>
        </p:blipFill>
        <p:spPr>
          <a:xfrm>
            <a:off x="1097575" y="157833"/>
            <a:ext cx="6858001" cy="4827835"/>
          </a:xfrm>
          <a:prstGeom prst="rect">
            <a:avLst/>
          </a:prstGeom>
          <a:noFill/>
          <a:ln>
            <a:noFill/>
          </a:ln>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9" name="Shape 459"/>
        <p:cNvGrpSpPr/>
        <p:nvPr/>
      </p:nvGrpSpPr>
      <p:grpSpPr>
        <a:xfrm>
          <a:off x="0" y="0"/>
          <a:ext cx="0" cy="0"/>
          <a:chOff x="0" y="0"/>
          <a:chExt cx="0" cy="0"/>
        </a:xfrm>
      </p:grpSpPr>
      <p:pic>
        <p:nvPicPr>
          <p:cNvPr id="460" name="Shape 460"/>
          <p:cNvPicPr preferRelativeResize="0"/>
          <p:nvPr/>
        </p:nvPicPr>
        <p:blipFill>
          <a:blip r:embed="rId3">
            <a:alphaModFix/>
          </a:blip>
          <a:stretch>
            <a:fillRect/>
          </a:stretch>
        </p:blipFill>
        <p:spPr>
          <a:xfrm>
            <a:off x="773723" y="0"/>
            <a:ext cx="7596552" cy="5143498"/>
          </a:xfrm>
          <a:prstGeom prst="rect">
            <a:avLst/>
          </a:prstGeom>
          <a:noFill/>
          <a:ln>
            <a:noFill/>
          </a:ln>
        </p:spPr>
      </p:pic>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4" name="Shape 464"/>
        <p:cNvGrpSpPr/>
        <p:nvPr/>
      </p:nvGrpSpPr>
      <p:grpSpPr>
        <a:xfrm>
          <a:off x="0" y="0"/>
          <a:ext cx="0" cy="0"/>
          <a:chOff x="0" y="0"/>
          <a:chExt cx="0" cy="0"/>
        </a:xfrm>
      </p:grpSpPr>
      <p:pic>
        <p:nvPicPr>
          <p:cNvPr id="465" name="Shape 465"/>
          <p:cNvPicPr preferRelativeResize="0"/>
          <p:nvPr/>
        </p:nvPicPr>
        <p:blipFill>
          <a:blip r:embed="rId3">
            <a:alphaModFix/>
          </a:blip>
          <a:stretch>
            <a:fillRect/>
          </a:stretch>
        </p:blipFill>
        <p:spPr>
          <a:xfrm>
            <a:off x="2256432" y="0"/>
            <a:ext cx="4202239" cy="5143500"/>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9" name="Shape 469"/>
        <p:cNvGrpSpPr/>
        <p:nvPr/>
      </p:nvGrpSpPr>
      <p:grpSpPr>
        <a:xfrm>
          <a:off x="0" y="0"/>
          <a:ext cx="0" cy="0"/>
          <a:chOff x="0" y="0"/>
          <a:chExt cx="0" cy="0"/>
        </a:xfrm>
      </p:grpSpPr>
      <p:sp>
        <p:nvSpPr>
          <p:cNvPr id="470" name="Shape 470"/>
          <p:cNvSpPr txBox="1"/>
          <p:nvPr>
            <p:ph type="title"/>
          </p:nvPr>
        </p:nvSpPr>
        <p:spPr>
          <a:xfrm>
            <a:off x="274319" y="1840825"/>
            <a:ext cx="8664030" cy="1953112"/>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Quaero ergo sum</a:t>
            </a:r>
          </a:p>
          <a:p>
            <a:pPr indent="0" lvl="0" marL="0" marR="0" rtl="0" algn="ctr">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“I search, therefore I am”</a:t>
            </a: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4" name="Shape 474"/>
        <p:cNvGrpSpPr/>
        <p:nvPr/>
      </p:nvGrpSpPr>
      <p:grpSpPr>
        <a:xfrm>
          <a:off x="0" y="0"/>
          <a:ext cx="0" cy="0"/>
          <a:chOff x="0" y="0"/>
          <a:chExt cx="0" cy="0"/>
        </a:xfrm>
      </p:grpSpPr>
      <p:sp>
        <p:nvSpPr>
          <p:cNvPr id="475" name="Shape 475"/>
          <p:cNvSpPr txBox="1"/>
          <p:nvPr>
            <p:ph type="title"/>
          </p:nvPr>
        </p:nvSpPr>
        <p:spPr>
          <a:xfrm>
            <a:off x="274319" y="779675"/>
            <a:ext cx="8664030" cy="3688942"/>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There are Ghosts in the [Search] Machine.</a:t>
            </a:r>
          </a:p>
          <a:p>
            <a:pPr indent="0" lvl="0" marL="0" marR="0" rtl="0" algn="ctr">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t/>
            </a:r>
            <a:endParaRPr sz="40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What do we as a profession choose to do with them?</a:t>
            </a:r>
          </a:p>
        </p:txBody>
      </p:sp>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9" name="Shape 479"/>
        <p:cNvGrpSpPr/>
        <p:nvPr/>
      </p:nvGrpSpPr>
      <p:grpSpPr>
        <a:xfrm>
          <a:off x="0" y="0"/>
          <a:ext cx="0" cy="0"/>
          <a:chOff x="0" y="0"/>
          <a:chExt cx="0" cy="0"/>
        </a:xfrm>
      </p:grpSpPr>
      <p:sp>
        <p:nvSpPr>
          <p:cNvPr id="480" name="Shape 480"/>
          <p:cNvSpPr txBox="1"/>
          <p:nvPr>
            <p:ph type="title"/>
          </p:nvPr>
        </p:nvSpPr>
        <p:spPr>
          <a:xfrm>
            <a:off x="274319" y="2127629"/>
            <a:ext cx="8664000" cy="1166100"/>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strike="sngStrike">
                <a:solidFill>
                  <a:srgbClr val="FFFFFF"/>
                </a:solidFill>
                <a:latin typeface="Open Sans"/>
                <a:ea typeface="Open Sans"/>
                <a:cs typeface="Open Sans"/>
                <a:sym typeface="Open Sans"/>
              </a:rPr>
              <a:t>Search</a:t>
            </a:r>
            <a:r>
              <a:rPr lang="en" sz="4000">
                <a:solidFill>
                  <a:srgbClr val="FFFFFF"/>
                </a:solidFill>
                <a:latin typeface="Open Sans"/>
                <a:ea typeface="Open Sans"/>
                <a:cs typeface="Open Sans"/>
                <a:sym typeface="Open Sans"/>
              </a:rPr>
              <a:t> Surveillance Engine</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06" name="Shape 106"/>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1709737" y="1214437"/>
            <a:ext cx="5724525" cy="2714625"/>
          </a:xfrm>
          <a:prstGeom prst="rect">
            <a:avLst/>
          </a:prstGeom>
          <a:noFill/>
          <a:ln>
            <a:noFill/>
          </a:ln>
        </p:spPr>
      </p:pic>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4" name="Shape 484"/>
        <p:cNvGrpSpPr/>
        <p:nvPr/>
      </p:nvGrpSpPr>
      <p:grpSpPr>
        <a:xfrm>
          <a:off x="0" y="0"/>
          <a:ext cx="0" cy="0"/>
          <a:chOff x="0" y="0"/>
          <a:chExt cx="0" cy="0"/>
        </a:xfrm>
      </p:grpSpPr>
      <p:sp>
        <p:nvSpPr>
          <p:cNvPr id="485" name="Shape 485"/>
          <p:cNvSpPr txBox="1"/>
          <p:nvPr>
            <p:ph type="title"/>
          </p:nvPr>
        </p:nvSpPr>
        <p:spPr>
          <a:xfrm>
            <a:off x="240000" y="288750"/>
            <a:ext cx="8664000" cy="1019699"/>
          </a:xfrm>
          <a:prstGeom prst="rect">
            <a:avLst/>
          </a:prstGeom>
          <a:noFill/>
          <a:ln>
            <a:noFill/>
          </a:ln>
        </p:spPr>
        <p:txBody>
          <a:bodyPr anchorCtr="0" anchor="t" bIns="31400" lIns="31400" rIns="31400" tIns="31400">
            <a:noAutofit/>
          </a:bodyPr>
          <a:lstStyle/>
          <a:p>
            <a:pPr indent="0" lvl="0" marL="0" marR="0" rtl="0" algn="ctr">
              <a:lnSpc>
                <a:spcPct val="100000"/>
              </a:lnSpc>
              <a:spcBef>
                <a:spcPts val="0"/>
              </a:spcBef>
              <a:spcAft>
                <a:spcPts val="0"/>
              </a:spcAft>
              <a:buClr>
                <a:srgbClr val="FFFFFF"/>
              </a:buClr>
              <a:buSzPct val="25000"/>
              <a:buFont typeface="verdana"/>
              <a:buNone/>
            </a:pPr>
            <a:r>
              <a:rPr lang="en" sz="4000">
                <a:solidFill>
                  <a:srgbClr val="FFFFFF"/>
                </a:solidFill>
                <a:latin typeface="Open Sans"/>
                <a:ea typeface="Open Sans"/>
                <a:cs typeface="Open Sans"/>
                <a:sym typeface="Open Sans"/>
              </a:rPr>
              <a:t>Research - Next Steps</a:t>
            </a:r>
          </a:p>
        </p:txBody>
      </p:sp>
      <p:sp>
        <p:nvSpPr>
          <p:cNvPr id="486" name="Shape 486"/>
          <p:cNvSpPr txBox="1"/>
          <p:nvPr/>
        </p:nvSpPr>
        <p:spPr>
          <a:xfrm>
            <a:off x="252675" y="1070800"/>
            <a:ext cx="8664000" cy="3789899"/>
          </a:xfrm>
          <a:prstGeom prst="rect">
            <a:avLst/>
          </a:prstGeom>
          <a:noFill/>
          <a:ln>
            <a:noFill/>
          </a:ln>
        </p:spPr>
        <p:txBody>
          <a:bodyPr anchorCtr="0" anchor="t" bIns="91425" lIns="91425" rIns="91425" tIns="91425">
            <a:noAutofit/>
          </a:bodyPr>
          <a:lstStyle/>
          <a:p>
            <a:pPr lvl="0" rtl="0">
              <a:spcBef>
                <a:spcPts val="0"/>
              </a:spcBef>
              <a:buNone/>
            </a:pPr>
            <a:r>
              <a:t/>
            </a:r>
            <a:endParaRPr sz="3000">
              <a:solidFill>
                <a:srgbClr val="FFFFFF"/>
              </a:solidFill>
            </a:endParaRPr>
          </a:p>
          <a:p>
            <a:pPr indent="-419100" lvl="0" marL="457200" rtl="0">
              <a:spcBef>
                <a:spcPts val="0"/>
              </a:spcBef>
              <a:buClr>
                <a:srgbClr val="FFFFFF"/>
              </a:buClr>
              <a:buSzPct val="100000"/>
              <a:buChar char="●"/>
            </a:pPr>
            <a:r>
              <a:rPr lang="en" sz="3000">
                <a:solidFill>
                  <a:srgbClr val="FFFFFF"/>
                </a:solidFill>
              </a:rPr>
              <a:t>Systems design with domain experts (research librarians)</a:t>
            </a:r>
          </a:p>
          <a:p>
            <a:pPr lvl="0" rtl="0">
              <a:spcBef>
                <a:spcPts val="0"/>
              </a:spcBef>
              <a:buNone/>
            </a:pPr>
            <a:r>
              <a:t/>
            </a:r>
            <a:endParaRPr sz="3000">
              <a:solidFill>
                <a:srgbClr val="FFFFFF"/>
              </a:solidFill>
            </a:endParaRPr>
          </a:p>
          <a:p>
            <a:pPr indent="-419100" lvl="0" marL="457200">
              <a:spcBef>
                <a:spcPts val="0"/>
              </a:spcBef>
              <a:buClr>
                <a:srgbClr val="FFFFFF"/>
              </a:buClr>
              <a:buSzPct val="100000"/>
              <a:buChar char="●"/>
            </a:pPr>
            <a:r>
              <a:rPr lang="en" sz="3000">
                <a:solidFill>
                  <a:srgbClr val="FFFFFF"/>
                </a:solidFill>
              </a:rPr>
              <a:t>Testing users with eye toward where tolerance for added value and privacy coincide</a:t>
            </a: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0" name="Shape 490"/>
        <p:cNvGrpSpPr/>
        <p:nvPr/>
      </p:nvGrpSpPr>
      <p:grpSpPr>
        <a:xfrm>
          <a:off x="0" y="0"/>
          <a:ext cx="0" cy="0"/>
          <a:chOff x="0" y="0"/>
          <a:chExt cx="0" cy="0"/>
        </a:xfrm>
      </p:grpSpPr>
      <p:sp>
        <p:nvSpPr>
          <p:cNvPr id="491" name="Shape 491"/>
          <p:cNvSpPr txBox="1"/>
          <p:nvPr>
            <p:ph type="ctrTitle"/>
          </p:nvPr>
        </p:nvSpPr>
        <p:spPr>
          <a:xfrm>
            <a:off x="0" y="100"/>
            <a:ext cx="9144000" cy="5143499"/>
          </a:xfrm>
          <a:prstGeom prst="rect">
            <a:avLst/>
          </a:prstGeom>
        </p:spPr>
        <p:txBody>
          <a:bodyPr anchorCtr="0" anchor="ctr" bIns="75425" lIns="75425" rIns="75425" tIns="75425">
            <a:noAutofit/>
          </a:bodyPr>
          <a:lstStyle/>
          <a:p>
            <a:pPr lvl="0" rtl="0">
              <a:spcBef>
                <a:spcPts val="0"/>
              </a:spcBef>
              <a:buNone/>
            </a:pPr>
            <a:r>
              <a:rPr b="1" lang="en" sz="6000">
                <a:solidFill>
                  <a:schemeClr val="lt1"/>
                </a:solidFill>
              </a:rPr>
              <a:t>Semantics of Ethics</a:t>
            </a:r>
          </a:p>
          <a:p>
            <a:pPr lvl="0" rtl="0">
              <a:spcBef>
                <a:spcPts val="0"/>
              </a:spcBef>
              <a:buNone/>
            </a:pPr>
            <a:r>
              <a:rPr b="1" lang="en" sz="6000">
                <a:solidFill>
                  <a:srgbClr val="FF9900"/>
                </a:solidFill>
              </a:rPr>
              <a:t>or</a:t>
            </a:r>
          </a:p>
          <a:p>
            <a:pPr lvl="0">
              <a:spcBef>
                <a:spcPts val="0"/>
              </a:spcBef>
              <a:buNone/>
            </a:pPr>
            <a:r>
              <a:rPr b="1" lang="en" sz="6000">
                <a:solidFill>
                  <a:schemeClr val="lt1"/>
                </a:solidFill>
              </a:rPr>
              <a:t>Ethics of Semantics</a:t>
            </a:r>
          </a:p>
        </p:txBody>
      </p:sp>
    </p:spTree>
  </p:cSld>
  <p:clrMapOvr>
    <a:masterClrMapping/>
  </p:clrMapOvr>
  <p:transition spd="slow">
    <p:fade/>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95" name="Shape 495"/>
        <p:cNvGrpSpPr/>
        <p:nvPr/>
      </p:nvGrpSpPr>
      <p:grpSpPr>
        <a:xfrm>
          <a:off x="0" y="0"/>
          <a:ext cx="0" cy="0"/>
          <a:chOff x="0" y="0"/>
          <a:chExt cx="0" cy="0"/>
        </a:xfrm>
      </p:grpSpPr>
    </p:spTree>
  </p:cSld>
  <p:clrMapOvr>
    <a:masterClrMapping/>
  </p:clrMapOvr>
  <p:transition spd="slow">
    <p:fade/>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9" name="Shape 499"/>
        <p:cNvGrpSpPr/>
        <p:nvPr/>
      </p:nvGrpSpPr>
      <p:grpSpPr>
        <a:xfrm>
          <a:off x="0" y="0"/>
          <a:ext cx="0" cy="0"/>
          <a:chOff x="0" y="0"/>
          <a:chExt cx="0" cy="0"/>
        </a:xfrm>
      </p:grpSpPr>
      <p:pic>
        <p:nvPicPr>
          <p:cNvPr id="500" name="Shape 500"/>
          <p:cNvPicPr preferRelativeResize="0"/>
          <p:nvPr/>
        </p:nvPicPr>
        <p:blipFill>
          <a:blip r:embed="rId3">
            <a:alphaModFix/>
          </a:blip>
          <a:stretch>
            <a:fillRect/>
          </a:stretch>
        </p:blipFill>
        <p:spPr>
          <a:xfrm>
            <a:off x="2288675" y="1050500"/>
            <a:ext cx="4566651" cy="3042499"/>
          </a:xfrm>
          <a:prstGeom prst="rect">
            <a:avLst/>
          </a:prstGeom>
          <a:noFill/>
          <a:ln>
            <a:noFill/>
          </a:ln>
        </p:spPr>
      </p:pic>
    </p:spTree>
  </p:cSld>
  <p:clrMapOvr>
    <a:masterClrMapping/>
  </p:clrMapOvr>
  <p:transition spd="slow">
    <p:fade/>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4" name="Shape 504"/>
        <p:cNvGrpSpPr/>
        <p:nvPr/>
      </p:nvGrpSpPr>
      <p:grpSpPr>
        <a:xfrm>
          <a:off x="0" y="0"/>
          <a:ext cx="0" cy="0"/>
          <a:chOff x="0" y="0"/>
          <a:chExt cx="0" cy="0"/>
        </a:xfrm>
      </p:grpSpPr>
      <p:pic>
        <p:nvPicPr>
          <p:cNvPr id="505" name="Shape 505"/>
          <p:cNvPicPr preferRelativeResize="0"/>
          <p:nvPr/>
        </p:nvPicPr>
        <p:blipFill>
          <a:blip r:embed="rId3">
            <a:alphaModFix/>
          </a:blip>
          <a:stretch>
            <a:fillRect/>
          </a:stretch>
        </p:blipFill>
        <p:spPr>
          <a:xfrm>
            <a:off x="2692449" y="84200"/>
            <a:ext cx="3759101" cy="4975099"/>
          </a:xfrm>
          <a:prstGeom prst="rect">
            <a:avLst/>
          </a:prstGeom>
          <a:noFill/>
          <a:ln>
            <a:noFill/>
          </a:ln>
        </p:spPr>
      </p:pic>
      <p:grpSp>
        <p:nvGrpSpPr>
          <p:cNvPr id="506" name="Shape 506"/>
          <p:cNvGrpSpPr/>
          <p:nvPr/>
        </p:nvGrpSpPr>
        <p:grpSpPr>
          <a:xfrm>
            <a:off x="146700" y="84200"/>
            <a:ext cx="2345799" cy="2127149"/>
            <a:chOff x="146700" y="84200"/>
            <a:chExt cx="2345799" cy="2127149"/>
          </a:xfrm>
        </p:grpSpPr>
        <p:pic>
          <p:nvPicPr>
            <p:cNvPr id="507" name="Shape 507"/>
            <p:cNvPicPr preferRelativeResize="0"/>
            <p:nvPr/>
          </p:nvPicPr>
          <p:blipFill>
            <a:blip r:embed="rId4">
              <a:alphaModFix/>
            </a:blip>
            <a:stretch>
              <a:fillRect/>
            </a:stretch>
          </p:blipFill>
          <p:spPr>
            <a:xfrm>
              <a:off x="146700" y="84200"/>
              <a:ext cx="2345776" cy="1562849"/>
            </a:xfrm>
            <a:prstGeom prst="rect">
              <a:avLst/>
            </a:prstGeom>
            <a:noFill/>
            <a:ln>
              <a:noFill/>
            </a:ln>
          </p:spPr>
        </p:pic>
        <p:sp>
          <p:nvSpPr>
            <p:cNvPr id="508" name="Shape 508"/>
            <p:cNvSpPr txBox="1"/>
            <p:nvPr/>
          </p:nvSpPr>
          <p:spPr>
            <a:xfrm>
              <a:off x="146800" y="1647050"/>
              <a:ext cx="2345699" cy="564299"/>
            </a:xfrm>
            <a:prstGeom prst="rect">
              <a:avLst/>
            </a:prstGeom>
            <a:noFill/>
            <a:ln>
              <a:noFill/>
            </a:ln>
          </p:spPr>
          <p:txBody>
            <a:bodyPr anchorCtr="0" anchor="ctr" bIns="91425" lIns="91425" rIns="91425" tIns="91425">
              <a:noAutofit/>
            </a:bodyPr>
            <a:lstStyle/>
            <a:p>
              <a:pPr lvl="0" rtl="0" algn="ctr">
                <a:spcBef>
                  <a:spcPts val="0"/>
                </a:spcBef>
                <a:buNone/>
              </a:pPr>
              <a:r>
                <a:rPr lang="en" sz="1100">
                  <a:solidFill>
                    <a:srgbClr val="FFFFFF"/>
                  </a:solidFill>
                </a:rPr>
                <a:t>Sir Timothy John Berners-Lee</a:t>
              </a:r>
            </a:p>
            <a:p>
              <a:pPr lvl="0" algn="ctr">
                <a:spcBef>
                  <a:spcPts val="0"/>
                </a:spcBef>
                <a:buNone/>
              </a:pPr>
              <a:r>
                <a:rPr lang="en" sz="1100">
                  <a:solidFill>
                    <a:srgbClr val="FFFFFF"/>
                  </a:solidFill>
                </a:rPr>
                <a:t>b. 1955</a:t>
              </a:r>
            </a:p>
          </p:txBody>
        </p:sp>
      </p:grpSp>
      <p:grpSp>
        <p:nvGrpSpPr>
          <p:cNvPr id="509" name="Shape 509"/>
          <p:cNvGrpSpPr/>
          <p:nvPr/>
        </p:nvGrpSpPr>
        <p:grpSpPr>
          <a:xfrm>
            <a:off x="6597200" y="2672925"/>
            <a:ext cx="2429425" cy="2386374"/>
            <a:chOff x="6597200" y="2672925"/>
            <a:chExt cx="2429425" cy="2386374"/>
          </a:xfrm>
        </p:grpSpPr>
        <p:pic>
          <p:nvPicPr>
            <p:cNvPr id="510" name="Shape 510"/>
            <p:cNvPicPr preferRelativeResize="0"/>
            <p:nvPr/>
          </p:nvPicPr>
          <p:blipFill>
            <a:blip r:embed="rId5">
              <a:alphaModFix/>
            </a:blip>
            <a:stretch>
              <a:fillRect/>
            </a:stretch>
          </p:blipFill>
          <p:spPr>
            <a:xfrm>
              <a:off x="6597200" y="3237225"/>
              <a:ext cx="2429425" cy="1822074"/>
            </a:xfrm>
            <a:prstGeom prst="rect">
              <a:avLst/>
            </a:prstGeom>
            <a:noFill/>
            <a:ln>
              <a:noFill/>
            </a:ln>
          </p:spPr>
        </p:pic>
        <p:sp>
          <p:nvSpPr>
            <p:cNvPr id="511" name="Shape 511"/>
            <p:cNvSpPr txBox="1"/>
            <p:nvPr/>
          </p:nvSpPr>
          <p:spPr>
            <a:xfrm>
              <a:off x="6597212" y="2672925"/>
              <a:ext cx="2429400" cy="564299"/>
            </a:xfrm>
            <a:prstGeom prst="rect">
              <a:avLst/>
            </a:prstGeom>
            <a:noFill/>
            <a:ln>
              <a:noFill/>
            </a:ln>
          </p:spPr>
          <p:txBody>
            <a:bodyPr anchorCtr="0" anchor="ctr" bIns="91425" lIns="91425" rIns="91425" tIns="91425">
              <a:noAutofit/>
            </a:bodyPr>
            <a:lstStyle/>
            <a:p>
              <a:pPr lvl="0" rtl="0" algn="ctr">
                <a:spcBef>
                  <a:spcPts val="0"/>
                </a:spcBef>
                <a:buNone/>
              </a:pPr>
              <a:r>
                <a:rPr lang="en" sz="1100">
                  <a:solidFill>
                    <a:srgbClr val="FFFFFF"/>
                  </a:solidFill>
                </a:rPr>
                <a:t>Software Agents</a:t>
              </a:r>
            </a:p>
          </p:txBody>
        </p:sp>
      </p:grpSp>
      <p:sp>
        <p:nvSpPr>
          <p:cNvPr id="512" name="Shape 512"/>
          <p:cNvSpPr/>
          <p:nvPr/>
        </p:nvSpPr>
        <p:spPr>
          <a:xfrm rot="5400000">
            <a:off x="861975" y="2373275"/>
            <a:ext cx="1980599" cy="1517999"/>
          </a:xfrm>
          <a:prstGeom prst="bentUpArrow">
            <a:avLst>
              <a:gd fmla="val 10119" name="adj1"/>
              <a:gd fmla="val 25000" name="adj2"/>
              <a:gd fmla="val 25000" name="adj3"/>
            </a:avLst>
          </a:prstGeom>
          <a:solidFill>
            <a:srgbClr val="38761D"/>
          </a:solidFill>
          <a:ln>
            <a:noFill/>
          </a:ln>
        </p:spPr>
        <p:txBody>
          <a:bodyPr anchorCtr="0" anchor="ctr" bIns="91425" lIns="91425" rIns="91425" tIns="91425">
            <a:noAutofit/>
          </a:bodyPr>
          <a:lstStyle/>
          <a:p>
            <a:pPr lvl="0">
              <a:spcBef>
                <a:spcPts val="0"/>
              </a:spcBef>
              <a:buNone/>
            </a:pPr>
            <a:r>
              <a:t/>
            </a:r>
            <a:endParaRPr/>
          </a:p>
        </p:txBody>
      </p:sp>
      <p:sp>
        <p:nvSpPr>
          <p:cNvPr id="513" name="Shape 513"/>
          <p:cNvSpPr/>
          <p:nvPr/>
        </p:nvSpPr>
        <p:spPr>
          <a:xfrm flipH="1" rot="10800000">
            <a:off x="6532725" y="1236325"/>
            <a:ext cx="1980599" cy="1517999"/>
          </a:xfrm>
          <a:prstGeom prst="bentUpArrow">
            <a:avLst>
              <a:gd fmla="val 10119" name="adj1"/>
              <a:gd fmla="val 25000" name="adj2"/>
              <a:gd fmla="val 25000" name="adj3"/>
            </a:avLst>
          </a:prstGeom>
          <a:solidFill>
            <a:srgbClr val="38761D"/>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7" name="Shape 517"/>
        <p:cNvGrpSpPr/>
        <p:nvPr/>
      </p:nvGrpSpPr>
      <p:grpSpPr>
        <a:xfrm>
          <a:off x="0" y="0"/>
          <a:ext cx="0" cy="0"/>
          <a:chOff x="0" y="0"/>
          <a:chExt cx="0" cy="0"/>
        </a:xfrm>
      </p:grpSpPr>
      <p:sp>
        <p:nvSpPr>
          <p:cNvPr id="518" name="Shape 518"/>
          <p:cNvSpPr txBox="1"/>
          <p:nvPr>
            <p:ph type="ctrTitle"/>
          </p:nvPr>
        </p:nvSpPr>
        <p:spPr>
          <a:xfrm>
            <a:off x="822900" y="974553"/>
            <a:ext cx="7498199" cy="2281500"/>
          </a:xfrm>
          <a:prstGeom prst="rect">
            <a:avLst/>
          </a:prstGeom>
        </p:spPr>
        <p:txBody>
          <a:bodyPr anchorCtr="0" anchor="ctr" bIns="75425" lIns="75425" rIns="75425" tIns="75425">
            <a:noAutofit/>
          </a:bodyPr>
          <a:lstStyle/>
          <a:p>
            <a:pPr lvl="0" rtl="0">
              <a:spcBef>
                <a:spcPts val="0"/>
              </a:spcBef>
              <a:buNone/>
            </a:pPr>
            <a:r>
              <a:rPr lang="en" sz="3600">
                <a:solidFill>
                  <a:srgbClr val="FF9900"/>
                </a:solidFill>
              </a:rPr>
              <a:t>“</a:t>
            </a:r>
            <a:r>
              <a:rPr lang="en" sz="3600">
                <a:solidFill>
                  <a:schemeClr val="lt1"/>
                </a:solidFill>
              </a:rPr>
              <a:t>Properly designed, the Semantic Web can assist the evolution of human knowledge as a whole.</a:t>
            </a:r>
            <a:r>
              <a:rPr lang="en" sz="3600">
                <a:solidFill>
                  <a:srgbClr val="FF9900"/>
                </a:solidFill>
              </a:rPr>
              <a:t>”</a:t>
            </a:r>
          </a:p>
        </p:txBody>
      </p:sp>
      <p:sp>
        <p:nvSpPr>
          <p:cNvPr id="519" name="Shape 519"/>
          <p:cNvSpPr txBox="1"/>
          <p:nvPr>
            <p:ph type="ctrTitle"/>
          </p:nvPr>
        </p:nvSpPr>
        <p:spPr>
          <a:xfrm>
            <a:off x="822900" y="3256052"/>
            <a:ext cx="7498199" cy="912900"/>
          </a:xfrm>
          <a:prstGeom prst="rect">
            <a:avLst/>
          </a:prstGeom>
        </p:spPr>
        <p:txBody>
          <a:bodyPr anchorCtr="0" anchor="ctr" bIns="75425" lIns="75425" rIns="75425" tIns="75425">
            <a:noAutofit/>
          </a:bodyPr>
          <a:lstStyle/>
          <a:p>
            <a:pPr lvl="0" rtl="0" algn="r">
              <a:spcBef>
                <a:spcPts val="0"/>
              </a:spcBef>
              <a:buNone/>
            </a:pPr>
            <a:r>
              <a:rPr lang="en" sz="2400">
                <a:solidFill>
                  <a:schemeClr val="lt1"/>
                </a:solidFill>
              </a:rPr>
              <a:t>~TBL, 2001</a:t>
            </a:r>
          </a:p>
        </p:txBody>
      </p:sp>
    </p:spTree>
  </p:cSld>
  <p:clrMapOvr>
    <a:masterClrMapping/>
  </p:clrMapOvr>
  <p:transition spd="slow">
    <p:fade/>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523" name="Shape 523"/>
        <p:cNvGrpSpPr/>
        <p:nvPr/>
      </p:nvGrpSpPr>
      <p:grpSpPr>
        <a:xfrm>
          <a:off x="0" y="0"/>
          <a:ext cx="0" cy="0"/>
          <a:chOff x="0" y="0"/>
          <a:chExt cx="0" cy="0"/>
        </a:xfrm>
      </p:grpSpPr>
      <p:pic>
        <p:nvPicPr>
          <p:cNvPr id="524" name="Shape 524"/>
          <p:cNvPicPr preferRelativeResize="0"/>
          <p:nvPr/>
        </p:nvPicPr>
        <p:blipFill>
          <a:blip r:embed="rId3">
            <a:alphaModFix/>
          </a:blip>
          <a:stretch>
            <a:fillRect/>
          </a:stretch>
        </p:blipFill>
        <p:spPr>
          <a:xfrm>
            <a:off x="744024" y="66050"/>
            <a:ext cx="7655948" cy="5011397"/>
          </a:xfrm>
          <a:prstGeom prst="rect">
            <a:avLst/>
          </a:prstGeom>
          <a:noFill/>
          <a:ln>
            <a:noFill/>
          </a:ln>
        </p:spPr>
      </p:pic>
    </p:spTree>
  </p:cSld>
  <p:clrMapOvr>
    <a:masterClrMapping/>
  </p:clrMapOvr>
  <p:transition spd="slow">
    <p:fade/>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8" name="Shape 528"/>
        <p:cNvGrpSpPr/>
        <p:nvPr/>
      </p:nvGrpSpPr>
      <p:grpSpPr>
        <a:xfrm>
          <a:off x="0" y="0"/>
          <a:ext cx="0" cy="0"/>
          <a:chOff x="0" y="0"/>
          <a:chExt cx="0" cy="0"/>
        </a:xfrm>
      </p:grpSpPr>
      <p:grpSp>
        <p:nvGrpSpPr>
          <p:cNvPr id="529" name="Shape 529"/>
          <p:cNvGrpSpPr/>
          <p:nvPr/>
        </p:nvGrpSpPr>
        <p:grpSpPr>
          <a:xfrm>
            <a:off x="1238250" y="71437"/>
            <a:ext cx="6667500" cy="5000625"/>
            <a:chOff x="1238250" y="71425"/>
            <a:chExt cx="6667500" cy="5000625"/>
          </a:xfrm>
        </p:grpSpPr>
        <p:pic>
          <p:nvPicPr>
            <p:cNvPr id="530" name="Shape 530"/>
            <p:cNvPicPr preferRelativeResize="0"/>
            <p:nvPr/>
          </p:nvPicPr>
          <p:blipFill>
            <a:blip r:embed="rId3">
              <a:alphaModFix/>
            </a:blip>
            <a:stretch>
              <a:fillRect/>
            </a:stretch>
          </p:blipFill>
          <p:spPr>
            <a:xfrm>
              <a:off x="1238250" y="71425"/>
              <a:ext cx="6667500" cy="5000625"/>
            </a:xfrm>
            <a:prstGeom prst="rect">
              <a:avLst/>
            </a:prstGeom>
            <a:noFill/>
            <a:ln>
              <a:noFill/>
            </a:ln>
          </p:spPr>
        </p:pic>
        <p:sp>
          <p:nvSpPr>
            <p:cNvPr id="531" name="Shape 531"/>
            <p:cNvSpPr txBox="1"/>
            <p:nvPr/>
          </p:nvSpPr>
          <p:spPr>
            <a:xfrm rot="-5400000">
              <a:off x="5245000" y="2414650"/>
              <a:ext cx="4988999" cy="325799"/>
            </a:xfrm>
            <a:prstGeom prst="rect">
              <a:avLst/>
            </a:prstGeom>
            <a:noFill/>
            <a:ln>
              <a:noFill/>
            </a:ln>
          </p:spPr>
          <p:txBody>
            <a:bodyPr anchorCtr="0" anchor="ctr" bIns="91425" lIns="91425" rIns="91425" tIns="91425">
              <a:noAutofit/>
            </a:bodyPr>
            <a:lstStyle/>
            <a:p>
              <a:pPr lvl="0" algn="ctr">
                <a:spcBef>
                  <a:spcPts val="0"/>
                </a:spcBef>
                <a:buNone/>
              </a:pPr>
              <a:r>
                <a:rPr lang="en" sz="1200">
                  <a:solidFill>
                    <a:srgbClr val="980000"/>
                  </a:solidFill>
                </a:rPr>
                <a:t>JSON-LD data model courtesy of W3C @ goo.gl/AVRjWq</a:t>
              </a:r>
            </a:p>
          </p:txBody>
        </p:sp>
      </p:grpSp>
    </p:spTree>
  </p:cSld>
  <p:clrMapOvr>
    <a:masterClrMapping/>
  </p:clrMapOvr>
  <p:transition spd="slow">
    <p:fade/>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5" name="Shape 535"/>
        <p:cNvGrpSpPr/>
        <p:nvPr/>
      </p:nvGrpSpPr>
      <p:grpSpPr>
        <a:xfrm>
          <a:off x="0" y="0"/>
          <a:ext cx="0" cy="0"/>
          <a:chOff x="0" y="0"/>
          <a:chExt cx="0" cy="0"/>
        </a:xfrm>
      </p:grpSpPr>
      <p:pic>
        <p:nvPicPr>
          <p:cNvPr id="536" name="Shape 536"/>
          <p:cNvPicPr preferRelativeResize="0"/>
          <p:nvPr/>
        </p:nvPicPr>
        <p:blipFill>
          <a:blip r:embed="rId3">
            <a:alphaModFix/>
          </a:blip>
          <a:stretch>
            <a:fillRect/>
          </a:stretch>
        </p:blipFill>
        <p:spPr>
          <a:xfrm>
            <a:off x="2757487" y="190500"/>
            <a:ext cx="3629025" cy="4762500"/>
          </a:xfrm>
          <a:prstGeom prst="rect">
            <a:avLst/>
          </a:prstGeom>
          <a:noFill/>
          <a:ln>
            <a:noFill/>
          </a:ln>
        </p:spPr>
      </p:pic>
    </p:spTree>
  </p:cSld>
  <p:clrMapOvr>
    <a:masterClrMapping/>
  </p:clrMapOvr>
  <p:transition spd="slow">
    <p:fade/>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0" name="Shape 540"/>
        <p:cNvGrpSpPr/>
        <p:nvPr/>
      </p:nvGrpSpPr>
      <p:grpSpPr>
        <a:xfrm>
          <a:off x="0" y="0"/>
          <a:ext cx="0" cy="0"/>
          <a:chOff x="0" y="0"/>
          <a:chExt cx="0" cy="0"/>
        </a:xfrm>
      </p:grpSpPr>
      <p:pic>
        <p:nvPicPr>
          <p:cNvPr id="541" name="Shape 541"/>
          <p:cNvPicPr preferRelativeResize="0"/>
          <p:nvPr/>
        </p:nvPicPr>
        <p:blipFill>
          <a:blip r:embed="rId3">
            <a:alphaModFix/>
          </a:blip>
          <a:stretch>
            <a:fillRect/>
          </a:stretch>
        </p:blipFill>
        <p:spPr>
          <a:xfrm>
            <a:off x="0" y="1255"/>
            <a:ext cx="9144000" cy="5140989"/>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11" name="Shape 111"/>
        <p:cNvGrpSpPr/>
        <p:nvPr/>
      </p:nvGrpSpPr>
      <p:grpSpPr>
        <a:xfrm>
          <a:off x="0" y="0"/>
          <a:ext cx="0" cy="0"/>
          <a:chOff x="0" y="0"/>
          <a:chExt cx="0" cy="0"/>
        </a:xfrm>
      </p:grpSpPr>
      <p:pic>
        <p:nvPicPr>
          <p:cNvPr id="112" name="Shape 112"/>
          <p:cNvPicPr preferRelativeResize="0"/>
          <p:nvPr/>
        </p:nvPicPr>
        <p:blipFill>
          <a:blip r:embed="rId3">
            <a:alphaModFix/>
          </a:blip>
          <a:stretch>
            <a:fillRect/>
          </a:stretch>
        </p:blipFill>
        <p:spPr>
          <a:xfrm>
            <a:off x="0" y="-1"/>
            <a:ext cx="9144001" cy="4796853"/>
          </a:xfrm>
          <a:prstGeom prst="rect">
            <a:avLst/>
          </a:prstGeom>
          <a:noFill/>
          <a:ln>
            <a:noFill/>
          </a:ln>
        </p:spPr>
      </p:pic>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5" name="Shape 545"/>
        <p:cNvGrpSpPr/>
        <p:nvPr/>
      </p:nvGrpSpPr>
      <p:grpSpPr>
        <a:xfrm>
          <a:off x="0" y="0"/>
          <a:ext cx="0" cy="0"/>
          <a:chOff x="0" y="0"/>
          <a:chExt cx="0" cy="0"/>
        </a:xfrm>
      </p:grpSpPr>
      <p:pic>
        <p:nvPicPr>
          <p:cNvPr id="546" name="Shape 546"/>
          <p:cNvPicPr preferRelativeResize="0"/>
          <p:nvPr/>
        </p:nvPicPr>
        <p:blipFill>
          <a:blip r:embed="rId3">
            <a:alphaModFix/>
          </a:blip>
          <a:stretch>
            <a:fillRect/>
          </a:stretch>
        </p:blipFill>
        <p:spPr>
          <a:xfrm>
            <a:off x="0" y="0"/>
            <a:ext cx="9144000" cy="5143500"/>
          </a:xfrm>
          <a:prstGeom prst="rect">
            <a:avLst/>
          </a:prstGeom>
          <a:noFill/>
          <a:ln>
            <a:noFill/>
          </a:ln>
        </p:spPr>
      </p:pic>
      <p:sp>
        <p:nvSpPr>
          <p:cNvPr id="547" name="Shape 547"/>
          <p:cNvSpPr/>
          <p:nvPr/>
        </p:nvSpPr>
        <p:spPr>
          <a:xfrm>
            <a:off x="450575" y="845700"/>
            <a:ext cx="1996499" cy="1240799"/>
          </a:xfrm>
          <a:prstGeom prst="rect">
            <a:avLst/>
          </a:prstGeom>
          <a:noFill/>
          <a:ln cap="flat" cmpd="sng" w="19050">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548" name="Shape 548"/>
          <p:cNvCxnSpPr/>
          <p:nvPr/>
        </p:nvCxnSpPr>
        <p:spPr>
          <a:xfrm flipH="1" rot="10800000">
            <a:off x="2724225" y="1233750"/>
            <a:ext cx="2412299" cy="561599"/>
          </a:xfrm>
          <a:prstGeom prst="straightConnector1">
            <a:avLst/>
          </a:prstGeom>
          <a:noFill/>
          <a:ln cap="flat" cmpd="sng" w="19050">
            <a:solidFill>
              <a:srgbClr val="FF9900"/>
            </a:solidFill>
            <a:prstDash val="solid"/>
            <a:round/>
            <a:headEnd len="lg" w="lg" type="triangle"/>
            <a:tailEnd len="lg" w="lg" type="none"/>
          </a:ln>
        </p:spPr>
      </p:cxnSp>
      <p:sp>
        <p:nvSpPr>
          <p:cNvPr id="549" name="Shape 549"/>
          <p:cNvSpPr/>
          <p:nvPr/>
        </p:nvSpPr>
        <p:spPr>
          <a:xfrm>
            <a:off x="3063800" y="880275"/>
            <a:ext cx="1074600" cy="568500"/>
          </a:xfrm>
          <a:prstGeom prst="rect">
            <a:avLst/>
          </a:prstGeom>
          <a:noFill/>
          <a:ln cap="flat" cmpd="sng" w="19050">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550" name="Shape 550"/>
          <p:cNvCxnSpPr/>
          <p:nvPr/>
        </p:nvCxnSpPr>
        <p:spPr>
          <a:xfrm flipH="1" rot="10800000">
            <a:off x="3629250" y="1843999"/>
            <a:ext cx="2041200" cy="505500"/>
          </a:xfrm>
          <a:prstGeom prst="straightConnector1">
            <a:avLst/>
          </a:prstGeom>
          <a:noFill/>
          <a:ln cap="flat" cmpd="sng" w="19050">
            <a:solidFill>
              <a:srgbClr val="FF9900"/>
            </a:solidFill>
            <a:prstDash val="solid"/>
            <a:round/>
            <a:headEnd len="lg" w="lg" type="triangle"/>
            <a:tailEnd len="lg" w="lg" type="none"/>
          </a:ln>
        </p:spPr>
      </p:cxnSp>
      <p:cxnSp>
        <p:nvCxnSpPr>
          <p:cNvPr id="551" name="Shape 551"/>
          <p:cNvCxnSpPr/>
          <p:nvPr/>
        </p:nvCxnSpPr>
        <p:spPr>
          <a:xfrm flipH="1" rot="10800000">
            <a:off x="3146900" y="3154074"/>
            <a:ext cx="1802399" cy="318600"/>
          </a:xfrm>
          <a:prstGeom prst="straightConnector1">
            <a:avLst/>
          </a:prstGeom>
          <a:noFill/>
          <a:ln cap="flat" cmpd="sng" w="19050">
            <a:solidFill>
              <a:srgbClr val="FF9900"/>
            </a:solidFill>
            <a:prstDash val="solid"/>
            <a:round/>
            <a:headEnd len="lg" w="lg" type="triangle"/>
            <a:tailEnd len="lg" w="lg" type="none"/>
          </a:ln>
        </p:spPr>
      </p:cxnSp>
      <p:sp>
        <p:nvSpPr>
          <p:cNvPr id="552" name="Shape 552"/>
          <p:cNvSpPr/>
          <p:nvPr/>
        </p:nvSpPr>
        <p:spPr>
          <a:xfrm>
            <a:off x="2530150" y="1843900"/>
            <a:ext cx="1608299" cy="249600"/>
          </a:xfrm>
          <a:prstGeom prst="rect">
            <a:avLst/>
          </a:prstGeom>
          <a:noFill/>
          <a:ln cap="flat" cmpd="sng" w="19050">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53" name="Shape 553"/>
          <p:cNvSpPr/>
          <p:nvPr/>
        </p:nvSpPr>
        <p:spPr>
          <a:xfrm>
            <a:off x="2530150" y="3895650"/>
            <a:ext cx="1608299" cy="596099"/>
          </a:xfrm>
          <a:prstGeom prst="rect">
            <a:avLst/>
          </a:prstGeom>
          <a:noFill/>
          <a:ln cap="flat" cmpd="sng" w="19050">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554" name="Shape 554"/>
          <p:cNvGrpSpPr/>
          <p:nvPr/>
        </p:nvGrpSpPr>
        <p:grpSpPr>
          <a:xfrm>
            <a:off x="2266750" y="2107300"/>
            <a:ext cx="1331024" cy="422700"/>
            <a:chOff x="2266750" y="2107300"/>
            <a:chExt cx="1331024" cy="422700"/>
          </a:xfrm>
        </p:grpSpPr>
        <p:sp>
          <p:nvSpPr>
            <p:cNvPr id="555" name="Shape 555"/>
            <p:cNvSpPr/>
            <p:nvPr/>
          </p:nvSpPr>
          <p:spPr>
            <a:xfrm>
              <a:off x="2322175" y="2142050"/>
              <a:ext cx="1275599" cy="353399"/>
            </a:xfrm>
            <a:prstGeom prst="bracePair">
              <a:avLst/>
            </a:prstGeom>
            <a:noFill/>
            <a:ln cap="flat" cmpd="sng" w="19050">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56" name="Shape 556"/>
            <p:cNvSpPr/>
            <p:nvPr/>
          </p:nvSpPr>
          <p:spPr>
            <a:xfrm>
              <a:off x="2266750" y="2107300"/>
              <a:ext cx="180300" cy="4227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grpSp>
      <p:sp>
        <p:nvSpPr>
          <p:cNvPr id="557" name="Shape 557"/>
          <p:cNvSpPr/>
          <p:nvPr/>
        </p:nvSpPr>
        <p:spPr>
          <a:xfrm>
            <a:off x="450575" y="3826650"/>
            <a:ext cx="1996499" cy="318600"/>
          </a:xfrm>
          <a:prstGeom prst="rect">
            <a:avLst/>
          </a:prstGeom>
          <a:noFill/>
          <a:ln cap="flat" cmpd="sng" w="19050">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58" name="Shape 558"/>
          <p:cNvSpPr/>
          <p:nvPr/>
        </p:nvSpPr>
        <p:spPr>
          <a:xfrm>
            <a:off x="450575" y="3112550"/>
            <a:ext cx="1996499" cy="318600"/>
          </a:xfrm>
          <a:prstGeom prst="rect">
            <a:avLst/>
          </a:prstGeom>
          <a:noFill/>
          <a:ln cap="flat" cmpd="sng" w="19050">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59" name="Shape 559"/>
          <p:cNvSpPr/>
          <p:nvPr/>
        </p:nvSpPr>
        <p:spPr>
          <a:xfrm>
            <a:off x="450575" y="2765850"/>
            <a:ext cx="1996499" cy="318600"/>
          </a:xfrm>
          <a:prstGeom prst="rect">
            <a:avLst/>
          </a:prstGeom>
          <a:noFill/>
          <a:ln cap="flat" cmpd="sng" w="19050">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60" name="Shape 560"/>
          <p:cNvSpPr/>
          <p:nvPr/>
        </p:nvSpPr>
        <p:spPr>
          <a:xfrm>
            <a:off x="450575" y="4491750"/>
            <a:ext cx="1802399" cy="596099"/>
          </a:xfrm>
          <a:prstGeom prst="rect">
            <a:avLst/>
          </a:prstGeom>
          <a:noFill/>
          <a:ln cap="flat" cmpd="sng" w="19050">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par>
                                <p:cTn fill="hold" nodeType="with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1000"/>
                                        <p:tgtEl>
                                          <p:spTgt spid="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10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000"/>
                                        <p:tgtEl>
                                          <p:spTgt spid="5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1000"/>
                                        <p:tgtEl>
                                          <p:spTgt spid="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000"/>
                                        <p:tgtEl>
                                          <p:spTgt spid="553"/>
                                        </p:tgtEl>
                                      </p:cBhvr>
                                    </p:animEffect>
                                  </p:childTnLst>
                                </p:cTn>
                              </p:par>
                              <p:par>
                                <p:cTn fill="hold" nodeType="with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1000"/>
                                        <p:tgtEl>
                                          <p:spTgt spid="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4" name="Shape 564"/>
        <p:cNvGrpSpPr/>
        <p:nvPr/>
      </p:nvGrpSpPr>
      <p:grpSpPr>
        <a:xfrm>
          <a:off x="0" y="0"/>
          <a:ext cx="0" cy="0"/>
          <a:chOff x="0" y="0"/>
          <a:chExt cx="0" cy="0"/>
        </a:xfrm>
      </p:grpSpPr>
      <p:sp>
        <p:nvSpPr>
          <p:cNvPr id="565" name="Shape 565"/>
          <p:cNvSpPr txBox="1"/>
          <p:nvPr>
            <p:ph type="ctrTitle"/>
          </p:nvPr>
        </p:nvSpPr>
        <p:spPr>
          <a:xfrm>
            <a:off x="0" y="0"/>
            <a:ext cx="9144000" cy="5143499"/>
          </a:xfrm>
          <a:prstGeom prst="rect">
            <a:avLst/>
          </a:prstGeom>
        </p:spPr>
        <p:txBody>
          <a:bodyPr anchorCtr="0" anchor="ctr" bIns="75425" lIns="75425" rIns="75425" tIns="75425">
            <a:noAutofit/>
          </a:bodyPr>
          <a:lstStyle/>
          <a:p>
            <a:pPr lvl="0" rtl="0">
              <a:spcBef>
                <a:spcPts val="0"/>
              </a:spcBef>
              <a:buNone/>
            </a:pPr>
            <a:r>
              <a:rPr b="1" lang="en" sz="3600">
                <a:solidFill>
                  <a:schemeClr val="lt1"/>
                </a:solidFill>
              </a:rPr>
              <a:t>Interoperability</a:t>
            </a:r>
            <a:r>
              <a:rPr b="1" lang="en" sz="3600">
                <a:solidFill>
                  <a:srgbClr val="FF9900"/>
                </a:solidFill>
              </a:rPr>
              <a:t>.</a:t>
            </a:r>
          </a:p>
          <a:p>
            <a:pPr lvl="0" rtl="0">
              <a:spcBef>
                <a:spcPts val="0"/>
              </a:spcBef>
              <a:buNone/>
            </a:pPr>
            <a:r>
              <a:t/>
            </a:r>
            <a:endParaRPr b="1" sz="3600">
              <a:solidFill>
                <a:schemeClr val="lt1"/>
              </a:solidFill>
            </a:endParaRPr>
          </a:p>
          <a:p>
            <a:pPr lvl="0" rtl="0">
              <a:spcBef>
                <a:spcPts val="0"/>
              </a:spcBef>
              <a:buNone/>
            </a:pPr>
            <a:r>
              <a:rPr b="1" lang="en" sz="3600">
                <a:solidFill>
                  <a:schemeClr val="lt1"/>
                </a:solidFill>
              </a:rPr>
              <a:t>Discoverability</a:t>
            </a:r>
            <a:r>
              <a:rPr b="1" lang="en" sz="3600">
                <a:solidFill>
                  <a:srgbClr val="FF9900"/>
                </a:solidFill>
              </a:rPr>
              <a:t>.</a:t>
            </a:r>
          </a:p>
          <a:p>
            <a:pPr lvl="0" rtl="0">
              <a:spcBef>
                <a:spcPts val="0"/>
              </a:spcBef>
              <a:buNone/>
            </a:pPr>
            <a:r>
              <a:t/>
            </a:r>
            <a:endParaRPr b="1" sz="3600">
              <a:solidFill>
                <a:srgbClr val="FF9900"/>
              </a:solidFill>
            </a:endParaRPr>
          </a:p>
          <a:p>
            <a:pPr lvl="0" rtl="0">
              <a:spcBef>
                <a:spcPts val="0"/>
              </a:spcBef>
              <a:buNone/>
            </a:pPr>
            <a:r>
              <a:rPr b="1" lang="en" sz="3600">
                <a:solidFill>
                  <a:schemeClr val="lt1"/>
                </a:solidFill>
              </a:rPr>
              <a:t>Visibility</a:t>
            </a:r>
            <a:r>
              <a:rPr b="1" lang="en" sz="3600">
                <a:solidFill>
                  <a:srgbClr val="FF9900"/>
                </a:solidFill>
              </a:rPr>
              <a:t>.</a:t>
            </a:r>
          </a:p>
          <a:p>
            <a:pPr lvl="0" rtl="0">
              <a:spcBef>
                <a:spcPts val="0"/>
              </a:spcBef>
              <a:buNone/>
            </a:pPr>
            <a:r>
              <a:t/>
            </a:r>
            <a:endParaRPr b="1" sz="3600">
              <a:solidFill>
                <a:srgbClr val="FF9900"/>
              </a:solidFill>
            </a:endParaRPr>
          </a:p>
          <a:p>
            <a:pPr lvl="0" rtl="0">
              <a:spcBef>
                <a:spcPts val="0"/>
              </a:spcBef>
              <a:buClr>
                <a:schemeClr val="dk1"/>
              </a:buClr>
              <a:buSzPct val="30555"/>
              <a:buFont typeface="Arial"/>
              <a:buNone/>
            </a:pPr>
            <a:r>
              <a:rPr b="1" lang="en" sz="3600">
                <a:solidFill>
                  <a:schemeClr val="lt1"/>
                </a:solidFill>
              </a:rPr>
              <a:t>Authority</a:t>
            </a:r>
            <a:r>
              <a:rPr b="1" lang="en" sz="3600">
                <a:solidFill>
                  <a:srgbClr val="FF9900"/>
                </a:solidFill>
              </a:rPr>
              <a:t>.</a:t>
            </a:r>
          </a:p>
        </p:txBody>
      </p:sp>
    </p:spTree>
  </p:cSld>
  <p:clrMapOvr>
    <a:masterClrMapping/>
  </p:clrMapOvr>
  <p:transition spd="slow">
    <p:fade/>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9" name="Shape 569"/>
        <p:cNvGrpSpPr/>
        <p:nvPr/>
      </p:nvGrpSpPr>
      <p:grpSpPr>
        <a:xfrm>
          <a:off x="0" y="0"/>
          <a:ext cx="0" cy="0"/>
          <a:chOff x="0" y="0"/>
          <a:chExt cx="0" cy="0"/>
        </a:xfrm>
      </p:grpSpPr>
      <p:sp>
        <p:nvSpPr>
          <p:cNvPr id="570" name="Shape 570"/>
          <p:cNvSpPr txBox="1"/>
          <p:nvPr>
            <p:ph type="ctrTitle"/>
          </p:nvPr>
        </p:nvSpPr>
        <p:spPr>
          <a:xfrm>
            <a:off x="822900" y="1143295"/>
            <a:ext cx="7498199" cy="1609799"/>
          </a:xfrm>
          <a:prstGeom prst="rect">
            <a:avLst/>
          </a:prstGeom>
        </p:spPr>
        <p:txBody>
          <a:bodyPr anchorCtr="0" anchor="ctr" bIns="75425" lIns="75425" rIns="75425" tIns="75425">
            <a:noAutofit/>
          </a:bodyPr>
          <a:lstStyle/>
          <a:p>
            <a:pPr lvl="0" rtl="0">
              <a:spcBef>
                <a:spcPts val="0"/>
              </a:spcBef>
              <a:buNone/>
            </a:pPr>
            <a:r>
              <a:rPr lang="en" sz="3000">
                <a:solidFill>
                  <a:schemeClr val="lt1"/>
                </a:solidFill>
              </a:rPr>
              <a:t>More is better</a:t>
            </a:r>
            <a:r>
              <a:rPr lang="en" sz="3000">
                <a:solidFill>
                  <a:srgbClr val="FF9900"/>
                </a:solidFill>
              </a:rPr>
              <a:t>.</a:t>
            </a:r>
            <a:r>
              <a:rPr lang="en" sz="3000">
                <a:solidFill>
                  <a:schemeClr val="lt1"/>
                </a:solidFill>
              </a:rPr>
              <a:t> Always</a:t>
            </a:r>
            <a:r>
              <a:rPr lang="en" sz="3000">
                <a:solidFill>
                  <a:srgbClr val="FF9900"/>
                </a:solidFill>
              </a:rPr>
              <a:t>.</a:t>
            </a:r>
          </a:p>
        </p:txBody>
      </p:sp>
      <p:sp>
        <p:nvSpPr>
          <p:cNvPr id="571" name="Shape 571"/>
          <p:cNvSpPr txBox="1"/>
          <p:nvPr/>
        </p:nvSpPr>
        <p:spPr>
          <a:xfrm>
            <a:off x="48000" y="2753100"/>
            <a:ext cx="9048000" cy="1247099"/>
          </a:xfrm>
          <a:prstGeom prst="rect">
            <a:avLst/>
          </a:prstGeom>
          <a:noFill/>
          <a:ln>
            <a:noFill/>
          </a:ln>
        </p:spPr>
        <p:txBody>
          <a:bodyPr anchorCtr="0" anchor="ctr" bIns="91425" lIns="91425" rIns="91425" tIns="91425">
            <a:noAutofit/>
          </a:bodyPr>
          <a:lstStyle/>
          <a:p>
            <a:pPr lvl="0" rtl="0" algn="ctr">
              <a:spcBef>
                <a:spcPts val="0"/>
              </a:spcBef>
              <a:buNone/>
            </a:pPr>
            <a:r>
              <a:rPr b="1" lang="en" sz="4800">
                <a:solidFill>
                  <a:srgbClr val="FF9900"/>
                </a:solidFill>
              </a:rPr>
              <a:t>Right?</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00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5" name="Shape 575"/>
        <p:cNvGrpSpPr/>
        <p:nvPr/>
      </p:nvGrpSpPr>
      <p:grpSpPr>
        <a:xfrm>
          <a:off x="0" y="0"/>
          <a:ext cx="0" cy="0"/>
          <a:chOff x="0" y="0"/>
          <a:chExt cx="0" cy="0"/>
        </a:xfrm>
      </p:grpSpPr>
      <p:sp>
        <p:nvSpPr>
          <p:cNvPr id="576" name="Shape 576"/>
          <p:cNvSpPr txBox="1"/>
          <p:nvPr>
            <p:ph type="ctrTitle"/>
          </p:nvPr>
        </p:nvSpPr>
        <p:spPr>
          <a:xfrm>
            <a:off x="822900" y="1770591"/>
            <a:ext cx="7498199" cy="1602299"/>
          </a:xfrm>
          <a:prstGeom prst="rect">
            <a:avLst/>
          </a:prstGeom>
        </p:spPr>
        <p:txBody>
          <a:bodyPr anchorCtr="0" anchor="ctr" bIns="75425" lIns="75425" rIns="75425" tIns="75425">
            <a:noAutofit/>
          </a:bodyPr>
          <a:lstStyle/>
          <a:p>
            <a:pPr lvl="0">
              <a:spcBef>
                <a:spcPts val="0"/>
              </a:spcBef>
              <a:buNone/>
            </a:pPr>
            <a:r>
              <a:rPr b="1" lang="en" sz="3600">
                <a:solidFill>
                  <a:schemeClr val="lt1"/>
                </a:solidFill>
              </a:rPr>
              <a:t>The Reflective Moment</a:t>
            </a:r>
          </a:p>
        </p:txBody>
      </p:sp>
    </p:spTree>
  </p:cSld>
  <p:clrMapOvr>
    <a:masterClrMapping/>
  </p:clrMapOvr>
  <p:transition spd="slow">
    <p:fade/>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0" name="Shape 580"/>
        <p:cNvGrpSpPr/>
        <p:nvPr/>
      </p:nvGrpSpPr>
      <p:grpSpPr>
        <a:xfrm>
          <a:off x="0" y="0"/>
          <a:ext cx="0" cy="0"/>
          <a:chOff x="0" y="0"/>
          <a:chExt cx="0" cy="0"/>
        </a:xfrm>
      </p:grpSpPr>
      <p:sp>
        <p:nvSpPr>
          <p:cNvPr id="581" name="Shape 581"/>
          <p:cNvSpPr txBox="1"/>
          <p:nvPr>
            <p:ph type="ctrTitle"/>
          </p:nvPr>
        </p:nvSpPr>
        <p:spPr>
          <a:xfrm>
            <a:off x="822909" y="2160309"/>
            <a:ext cx="7498199" cy="822900"/>
          </a:xfrm>
          <a:prstGeom prst="rect">
            <a:avLst/>
          </a:prstGeom>
        </p:spPr>
        <p:txBody>
          <a:bodyPr anchorCtr="0" anchor="t" bIns="75425" lIns="75425" rIns="75425" tIns="75425">
            <a:noAutofit/>
          </a:bodyPr>
          <a:lstStyle/>
          <a:p>
            <a:pPr lvl="0" rtl="0">
              <a:spcBef>
                <a:spcPts val="0"/>
              </a:spcBef>
              <a:buNone/>
            </a:pPr>
            <a:r>
              <a:rPr b="1" lang="en" sz="3600">
                <a:solidFill>
                  <a:schemeClr val="lt1"/>
                </a:solidFill>
              </a:rPr>
              <a:t>Sociotechnical Considerations</a:t>
            </a:r>
          </a:p>
        </p:txBody>
      </p:sp>
    </p:spTree>
  </p:cSld>
  <p:clrMapOvr>
    <a:masterClrMapping/>
  </p:clrMapOvr>
  <p:transition spd="slow">
    <p:fade/>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5" name="Shape 585"/>
        <p:cNvGrpSpPr/>
        <p:nvPr/>
      </p:nvGrpSpPr>
      <p:grpSpPr>
        <a:xfrm>
          <a:off x="0" y="0"/>
          <a:ext cx="0" cy="0"/>
          <a:chOff x="0" y="0"/>
          <a:chExt cx="0" cy="0"/>
        </a:xfrm>
      </p:grpSpPr>
      <p:pic>
        <p:nvPicPr>
          <p:cNvPr id="586" name="Shape 586"/>
          <p:cNvPicPr preferRelativeResize="0"/>
          <p:nvPr/>
        </p:nvPicPr>
        <p:blipFill>
          <a:blip r:embed="rId3">
            <a:alphaModFix/>
          </a:blip>
          <a:stretch>
            <a:fillRect/>
          </a:stretch>
        </p:blipFill>
        <p:spPr>
          <a:xfrm>
            <a:off x="0" y="12"/>
            <a:ext cx="3340749" cy="4725526"/>
          </a:xfrm>
          <a:prstGeom prst="rect">
            <a:avLst/>
          </a:prstGeom>
          <a:noFill/>
          <a:ln cap="flat" cmpd="sng" w="9525">
            <a:solidFill>
              <a:srgbClr val="FF9900"/>
            </a:solidFill>
            <a:prstDash val="solid"/>
            <a:round/>
            <a:headEnd len="med" w="med" type="none"/>
            <a:tailEnd len="med" w="med" type="none"/>
          </a:ln>
        </p:spPr>
      </p:pic>
      <p:pic>
        <p:nvPicPr>
          <p:cNvPr id="587" name="Shape 587"/>
          <p:cNvPicPr preferRelativeResize="0"/>
          <p:nvPr/>
        </p:nvPicPr>
        <p:blipFill>
          <a:blip r:embed="rId4">
            <a:alphaModFix/>
          </a:blip>
          <a:stretch>
            <a:fillRect/>
          </a:stretch>
        </p:blipFill>
        <p:spPr>
          <a:xfrm>
            <a:off x="5492450" y="417950"/>
            <a:ext cx="3651552" cy="4725550"/>
          </a:xfrm>
          <a:prstGeom prst="rect">
            <a:avLst/>
          </a:prstGeom>
          <a:noFill/>
          <a:ln cap="flat" cmpd="sng" w="9525">
            <a:solidFill>
              <a:srgbClr val="FF9900"/>
            </a:solidFill>
            <a:prstDash val="solid"/>
            <a:round/>
            <a:headEnd len="med" w="med" type="none"/>
            <a:tailEnd len="med" w="med" type="none"/>
          </a:ln>
        </p:spPr>
      </p:pic>
      <p:pic>
        <p:nvPicPr>
          <p:cNvPr id="588" name="Shape 588"/>
          <p:cNvPicPr preferRelativeResize="0"/>
          <p:nvPr/>
        </p:nvPicPr>
        <p:blipFill>
          <a:blip r:embed="rId5">
            <a:alphaModFix/>
          </a:blip>
          <a:stretch>
            <a:fillRect/>
          </a:stretch>
        </p:blipFill>
        <p:spPr>
          <a:xfrm>
            <a:off x="2960925" y="208975"/>
            <a:ext cx="3117439" cy="4725550"/>
          </a:xfrm>
          <a:prstGeom prst="rect">
            <a:avLst/>
          </a:prstGeom>
          <a:noFill/>
          <a:ln cap="flat" cmpd="sng" w="9525">
            <a:solidFill>
              <a:srgbClr val="FF9900"/>
            </a:solidFill>
            <a:prstDash val="solid"/>
            <a:round/>
            <a:headEnd len="med" w="med" type="none"/>
            <a:tailEnd len="med" w="med" type="none"/>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000"/>
                                        <p:tgtEl>
                                          <p:spTgt spid="58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3800"/>
                                        <p:tgtEl>
                                          <p:spTgt spid="586"/>
                                        </p:tgtEl>
                                      </p:cBhvr>
                                    </p:animEffect>
                                  </p:childTnLst>
                                </p:cTn>
                              </p:par>
                            </p:childTnLst>
                          </p:cTn>
                        </p:par>
                        <p:par>
                          <p:cTn fill="hold">
                            <p:stCondLst>
                              <p:cond delay="4800"/>
                            </p:stCondLst>
                            <p:childTnLst>
                              <p:par>
                                <p:cTn fill="hold" nodeType="after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38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2" name="Shape 592"/>
        <p:cNvGrpSpPr/>
        <p:nvPr/>
      </p:nvGrpSpPr>
      <p:grpSpPr>
        <a:xfrm>
          <a:off x="0" y="0"/>
          <a:ext cx="0" cy="0"/>
          <a:chOff x="0" y="0"/>
          <a:chExt cx="0" cy="0"/>
        </a:xfrm>
      </p:grpSpPr>
      <p:sp>
        <p:nvSpPr>
          <p:cNvPr id="593" name="Shape 593"/>
          <p:cNvSpPr txBox="1"/>
          <p:nvPr>
            <p:ph type="ctrTitle"/>
          </p:nvPr>
        </p:nvSpPr>
        <p:spPr>
          <a:xfrm>
            <a:off x="0" y="0"/>
            <a:ext cx="9144000" cy="5143499"/>
          </a:xfrm>
          <a:prstGeom prst="rect">
            <a:avLst/>
          </a:prstGeom>
        </p:spPr>
        <p:txBody>
          <a:bodyPr anchorCtr="0" anchor="ctr" bIns="75425" lIns="75425" rIns="75425" tIns="75425">
            <a:noAutofit/>
          </a:bodyPr>
          <a:lstStyle/>
          <a:p>
            <a:pPr lvl="0" rtl="0">
              <a:spcBef>
                <a:spcPts val="0"/>
              </a:spcBef>
              <a:buNone/>
            </a:pPr>
            <a:r>
              <a:rPr b="1" lang="en" sz="3600">
                <a:solidFill>
                  <a:schemeClr val="lt1"/>
                </a:solidFill>
              </a:rPr>
              <a:t>Informed Consent</a:t>
            </a:r>
            <a:r>
              <a:rPr b="1" lang="en" sz="3600">
                <a:solidFill>
                  <a:srgbClr val="FF9900"/>
                </a:solidFill>
              </a:rPr>
              <a:t>.</a:t>
            </a:r>
          </a:p>
          <a:p>
            <a:pPr lvl="0" rtl="0">
              <a:spcBef>
                <a:spcPts val="0"/>
              </a:spcBef>
              <a:buNone/>
            </a:pPr>
            <a:r>
              <a:t/>
            </a:r>
            <a:endParaRPr b="1" sz="3600">
              <a:solidFill>
                <a:schemeClr val="lt1"/>
              </a:solidFill>
            </a:endParaRPr>
          </a:p>
          <a:p>
            <a:pPr lvl="0" rtl="0">
              <a:spcBef>
                <a:spcPts val="0"/>
              </a:spcBef>
              <a:buNone/>
            </a:pPr>
            <a:r>
              <a:rPr b="1" lang="en" sz="3600">
                <a:solidFill>
                  <a:schemeClr val="lt1"/>
                </a:solidFill>
              </a:rPr>
              <a:t>Data Persistence</a:t>
            </a:r>
            <a:r>
              <a:rPr b="1" lang="en" sz="3600">
                <a:solidFill>
                  <a:srgbClr val="FF9900"/>
                </a:solidFill>
              </a:rPr>
              <a:t>.</a:t>
            </a:r>
          </a:p>
          <a:p>
            <a:pPr lvl="0" rtl="0">
              <a:spcBef>
                <a:spcPts val="0"/>
              </a:spcBef>
              <a:buNone/>
            </a:pPr>
            <a:r>
              <a:t/>
            </a:r>
            <a:endParaRPr b="1" sz="3600">
              <a:solidFill>
                <a:schemeClr val="lt1"/>
              </a:solidFill>
            </a:endParaRPr>
          </a:p>
          <a:p>
            <a:pPr lvl="0" rtl="0">
              <a:spcBef>
                <a:spcPts val="0"/>
              </a:spcBef>
              <a:buNone/>
            </a:pPr>
            <a:r>
              <a:rPr b="1" lang="en" sz="3600">
                <a:solidFill>
                  <a:schemeClr val="lt1"/>
                </a:solidFill>
              </a:rPr>
              <a:t>Privacy</a:t>
            </a:r>
            <a:r>
              <a:rPr b="1" lang="en" sz="3600">
                <a:solidFill>
                  <a:srgbClr val="FF9900"/>
                </a:solidFill>
              </a:rPr>
              <a:t>.</a:t>
            </a:r>
          </a:p>
          <a:p>
            <a:pPr lvl="0" rtl="0">
              <a:spcBef>
                <a:spcPts val="0"/>
              </a:spcBef>
              <a:buNone/>
            </a:pPr>
            <a:r>
              <a:t/>
            </a:r>
            <a:endParaRPr b="1" sz="3600">
              <a:solidFill>
                <a:srgbClr val="FF9900"/>
              </a:solidFill>
            </a:endParaRPr>
          </a:p>
          <a:p>
            <a:pPr lvl="0" rtl="0">
              <a:spcBef>
                <a:spcPts val="0"/>
              </a:spcBef>
              <a:buClr>
                <a:schemeClr val="dk1"/>
              </a:buClr>
              <a:buSzPct val="30555"/>
              <a:buFont typeface="Arial"/>
              <a:buNone/>
            </a:pPr>
            <a:r>
              <a:rPr b="1" lang="en" sz="3600">
                <a:solidFill>
                  <a:schemeClr val="lt1"/>
                </a:solidFill>
              </a:rPr>
              <a:t>Programmers and Users</a:t>
            </a:r>
            <a:r>
              <a:rPr b="1" lang="en" sz="3600">
                <a:solidFill>
                  <a:srgbClr val="FF9900"/>
                </a:solidFill>
              </a:rPr>
              <a:t>.</a:t>
            </a:r>
          </a:p>
        </p:txBody>
      </p:sp>
      <p:sp>
        <p:nvSpPr>
          <p:cNvPr id="594" name="Shape 594"/>
          <p:cNvSpPr txBox="1"/>
          <p:nvPr/>
        </p:nvSpPr>
        <p:spPr>
          <a:xfrm>
            <a:off x="4852375" y="3833375"/>
            <a:ext cx="1046699" cy="804000"/>
          </a:xfrm>
          <a:prstGeom prst="rect">
            <a:avLst/>
          </a:prstGeom>
          <a:solidFill>
            <a:srgbClr val="000000"/>
          </a:solidFill>
          <a:ln>
            <a:noFill/>
          </a:ln>
        </p:spPr>
        <p:txBody>
          <a:bodyPr anchorCtr="0" anchor="ctr" bIns="91425" lIns="91425" rIns="91425" tIns="91425">
            <a:noAutofit/>
          </a:bodyPr>
          <a:lstStyle/>
          <a:p>
            <a:pPr lvl="0" rtl="0" algn="ctr">
              <a:spcBef>
                <a:spcPts val="0"/>
              </a:spcBef>
              <a:buNone/>
            </a:pPr>
            <a:r>
              <a:rPr lang="en">
                <a:solidFill>
                  <a:srgbClr val="FF9900"/>
                </a:solidFill>
              </a:rPr>
              <a:t>¿</a:t>
            </a:r>
            <a:r>
              <a:rPr lang="en">
                <a:solidFill>
                  <a:srgbClr val="FFFFFF"/>
                </a:solidFill>
              </a:rPr>
              <a:t>and</a:t>
            </a:r>
            <a:r>
              <a:rPr lang="en">
                <a:solidFill>
                  <a:srgbClr val="FF9900"/>
                </a:solidFill>
              </a:rPr>
              <a:t>?</a:t>
            </a:r>
          </a:p>
          <a:p>
            <a:pPr lvl="0" rtl="0" algn="ctr">
              <a:spcBef>
                <a:spcPts val="0"/>
              </a:spcBef>
              <a:buNone/>
            </a:pPr>
            <a:r>
              <a:rPr lang="en">
                <a:solidFill>
                  <a:srgbClr val="FF9900"/>
                </a:solidFill>
              </a:rPr>
              <a:t>¿</a:t>
            </a:r>
            <a:r>
              <a:rPr lang="en">
                <a:solidFill>
                  <a:srgbClr val="FFFFFF"/>
                </a:solidFill>
              </a:rPr>
              <a:t>or</a:t>
            </a:r>
            <a:r>
              <a:rPr lang="en">
                <a:solidFill>
                  <a:srgbClr val="FF9900"/>
                </a:solidFill>
              </a:rPr>
              <a:t>?</a:t>
            </a:r>
          </a:p>
          <a:p>
            <a:pPr lvl="0" algn="ctr">
              <a:spcBef>
                <a:spcPts val="0"/>
              </a:spcBef>
              <a:buNone/>
            </a:pPr>
            <a:r>
              <a:rPr lang="en">
                <a:solidFill>
                  <a:srgbClr val="FF9900"/>
                </a:solidFill>
              </a:rPr>
              <a:t>¿</a:t>
            </a:r>
            <a:r>
              <a:rPr lang="en">
                <a:solidFill>
                  <a:srgbClr val="FFFFFF"/>
                </a:solidFill>
              </a:rPr>
              <a:t>versus</a:t>
            </a:r>
            <a:r>
              <a:rPr lang="en">
                <a:solidFill>
                  <a:srgbClr val="FF9900"/>
                </a:solidFill>
              </a:rPr>
              <a:t>?</a:t>
            </a:r>
          </a:p>
        </p:txBody>
      </p:sp>
    </p:spTree>
  </p:cSld>
  <p:clrMapOvr>
    <a:masterClrMapping/>
  </p:clrMapOvr>
  <p:transition spd="slow">
    <p:fade/>
  </p:transition>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8" name="Shape 598"/>
        <p:cNvGrpSpPr/>
        <p:nvPr/>
      </p:nvGrpSpPr>
      <p:grpSpPr>
        <a:xfrm>
          <a:off x="0" y="0"/>
          <a:ext cx="0" cy="0"/>
          <a:chOff x="0" y="0"/>
          <a:chExt cx="0" cy="0"/>
        </a:xfrm>
      </p:grpSpPr>
      <p:sp>
        <p:nvSpPr>
          <p:cNvPr id="599" name="Shape 599"/>
          <p:cNvSpPr txBox="1"/>
          <p:nvPr>
            <p:ph idx="1" type="subTitle"/>
          </p:nvPr>
        </p:nvSpPr>
        <p:spPr>
          <a:xfrm>
            <a:off x="1645929" y="3086100"/>
            <a:ext cx="5852100" cy="617099"/>
          </a:xfrm>
          <a:prstGeom prst="rect">
            <a:avLst/>
          </a:prstGeom>
        </p:spPr>
        <p:txBody>
          <a:bodyPr anchorCtr="0" anchor="t" bIns="75425" lIns="75425" rIns="75425" tIns="75425">
            <a:noAutofit/>
          </a:bodyPr>
          <a:lstStyle/>
          <a:p>
            <a:pPr lvl="0" rtl="0">
              <a:spcBef>
                <a:spcPts val="0"/>
              </a:spcBef>
              <a:buNone/>
            </a:pPr>
            <a:r>
              <a:t/>
            </a:r>
            <a:endParaRPr/>
          </a:p>
        </p:txBody>
      </p:sp>
      <p:pic>
        <p:nvPicPr>
          <p:cNvPr id="600" name="Shape 600"/>
          <p:cNvPicPr preferRelativeResize="0"/>
          <p:nvPr/>
        </p:nvPicPr>
        <p:blipFill>
          <a:blip r:embed="rId3">
            <a:alphaModFix/>
          </a:blip>
          <a:stretch>
            <a:fillRect/>
          </a:stretch>
        </p:blipFill>
        <p:spPr>
          <a:xfrm>
            <a:off x="0" y="1255"/>
            <a:ext cx="9144000" cy="5140989"/>
          </a:xfrm>
          <a:prstGeom prst="rect">
            <a:avLst/>
          </a:prstGeom>
          <a:noFill/>
          <a:ln>
            <a:noFill/>
          </a:ln>
        </p:spPr>
      </p:pic>
    </p:spTree>
  </p:cSld>
  <p:clrMapOvr>
    <a:masterClrMapping/>
  </p:clrMapOvr>
  <p:transition spd="slow">
    <p:fade/>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4" name="Shape 604"/>
        <p:cNvGrpSpPr/>
        <p:nvPr/>
      </p:nvGrpSpPr>
      <p:grpSpPr>
        <a:xfrm>
          <a:off x="0" y="0"/>
          <a:ext cx="0" cy="0"/>
          <a:chOff x="0" y="0"/>
          <a:chExt cx="0" cy="0"/>
        </a:xfrm>
      </p:grpSpPr>
      <p:sp>
        <p:nvSpPr>
          <p:cNvPr id="605" name="Shape 605"/>
          <p:cNvSpPr txBox="1"/>
          <p:nvPr>
            <p:ph idx="1" type="subTitle"/>
          </p:nvPr>
        </p:nvSpPr>
        <p:spPr>
          <a:xfrm>
            <a:off x="1645929" y="3086100"/>
            <a:ext cx="5852100" cy="617099"/>
          </a:xfrm>
          <a:prstGeom prst="rect">
            <a:avLst/>
          </a:prstGeom>
        </p:spPr>
        <p:txBody>
          <a:bodyPr anchorCtr="0" anchor="t" bIns="75425" lIns="75425" rIns="75425" tIns="75425">
            <a:noAutofit/>
          </a:bodyPr>
          <a:lstStyle/>
          <a:p>
            <a:pPr lvl="0" rtl="0">
              <a:spcBef>
                <a:spcPts val="0"/>
              </a:spcBef>
              <a:buNone/>
            </a:pPr>
            <a:r>
              <a:t/>
            </a:r>
            <a:endParaRPr/>
          </a:p>
        </p:txBody>
      </p:sp>
      <p:pic>
        <p:nvPicPr>
          <p:cNvPr id="606" name="Shape 606"/>
          <p:cNvPicPr preferRelativeResize="0"/>
          <p:nvPr/>
        </p:nvPicPr>
        <p:blipFill>
          <a:blip r:embed="rId3">
            <a:alphaModFix amt="35000"/>
          </a:blip>
          <a:stretch>
            <a:fillRect/>
          </a:stretch>
        </p:blipFill>
        <p:spPr>
          <a:xfrm>
            <a:off x="0" y="1255"/>
            <a:ext cx="9144000" cy="5140989"/>
          </a:xfrm>
          <a:prstGeom prst="rect">
            <a:avLst/>
          </a:prstGeom>
          <a:noFill/>
          <a:ln>
            <a:noFill/>
          </a:ln>
        </p:spPr>
      </p:pic>
      <p:pic>
        <p:nvPicPr>
          <p:cNvPr id="607" name="Shape 607"/>
          <p:cNvPicPr preferRelativeResize="0"/>
          <p:nvPr/>
        </p:nvPicPr>
        <p:blipFill>
          <a:blip r:embed="rId4">
            <a:alphaModFix/>
          </a:blip>
          <a:stretch>
            <a:fillRect/>
          </a:stretch>
        </p:blipFill>
        <p:spPr>
          <a:xfrm>
            <a:off x="78525" y="71750"/>
            <a:ext cx="2315299" cy="2315299"/>
          </a:xfrm>
          <a:prstGeom prst="rect">
            <a:avLst/>
          </a:prstGeom>
          <a:noFill/>
          <a:ln>
            <a:noFill/>
          </a:ln>
        </p:spPr>
      </p:pic>
      <p:pic>
        <p:nvPicPr>
          <p:cNvPr id="608" name="Shape 608"/>
          <p:cNvPicPr preferRelativeResize="0"/>
          <p:nvPr/>
        </p:nvPicPr>
        <p:blipFill>
          <a:blip r:embed="rId5">
            <a:alphaModFix/>
          </a:blip>
          <a:stretch>
            <a:fillRect/>
          </a:stretch>
        </p:blipFill>
        <p:spPr>
          <a:xfrm>
            <a:off x="5721612" y="4166962"/>
            <a:ext cx="3333750" cy="866775"/>
          </a:xfrm>
          <a:prstGeom prst="rect">
            <a:avLst/>
          </a:prstGeom>
          <a:noFill/>
          <a:ln>
            <a:noFill/>
          </a:ln>
        </p:spPr>
      </p:pic>
      <p:pic>
        <p:nvPicPr>
          <p:cNvPr id="609" name="Shape 609"/>
          <p:cNvPicPr preferRelativeResize="0"/>
          <p:nvPr/>
        </p:nvPicPr>
        <p:blipFill>
          <a:blip r:embed="rId6">
            <a:alphaModFix/>
          </a:blip>
          <a:stretch>
            <a:fillRect/>
          </a:stretch>
        </p:blipFill>
        <p:spPr>
          <a:xfrm>
            <a:off x="5678775" y="40500"/>
            <a:ext cx="3419424" cy="1222449"/>
          </a:xfrm>
          <a:prstGeom prst="rect">
            <a:avLst/>
          </a:prstGeom>
          <a:noFill/>
          <a:ln>
            <a:noFill/>
          </a:ln>
        </p:spPr>
      </p:pic>
      <p:pic>
        <p:nvPicPr>
          <p:cNvPr id="610" name="Shape 610"/>
          <p:cNvPicPr preferRelativeResize="0"/>
          <p:nvPr/>
        </p:nvPicPr>
        <p:blipFill>
          <a:blip r:embed="rId7">
            <a:alphaModFix/>
          </a:blip>
          <a:stretch>
            <a:fillRect/>
          </a:stretch>
        </p:blipFill>
        <p:spPr>
          <a:xfrm>
            <a:off x="78525" y="2830653"/>
            <a:ext cx="3419424" cy="2203095"/>
          </a:xfrm>
          <a:prstGeom prst="rect">
            <a:avLst/>
          </a:prstGeom>
          <a:noFill/>
          <a:ln>
            <a:noFill/>
          </a:ln>
        </p:spPr>
      </p:pic>
      <p:pic>
        <p:nvPicPr>
          <p:cNvPr id="611" name="Shape 611"/>
          <p:cNvPicPr preferRelativeResize="0"/>
          <p:nvPr/>
        </p:nvPicPr>
        <p:blipFill>
          <a:blip r:embed="rId8">
            <a:alphaModFix/>
          </a:blip>
          <a:stretch>
            <a:fillRect/>
          </a:stretch>
        </p:blipFill>
        <p:spPr>
          <a:xfrm>
            <a:off x="6067175" y="2192287"/>
            <a:ext cx="2642649" cy="758924"/>
          </a:xfrm>
          <a:prstGeom prst="rect">
            <a:avLst/>
          </a:prstGeom>
          <a:noFill/>
          <a:ln>
            <a:noFill/>
          </a:ln>
        </p:spPr>
      </p:pic>
      <p:pic>
        <p:nvPicPr>
          <p:cNvPr id="612" name="Shape 612"/>
          <p:cNvPicPr preferRelativeResize="0"/>
          <p:nvPr/>
        </p:nvPicPr>
        <p:blipFill>
          <a:blip r:embed="rId9">
            <a:alphaModFix/>
          </a:blip>
          <a:stretch>
            <a:fillRect/>
          </a:stretch>
        </p:blipFill>
        <p:spPr>
          <a:xfrm>
            <a:off x="2965271" y="1782271"/>
            <a:ext cx="2713500" cy="723174"/>
          </a:xfrm>
          <a:prstGeom prst="rect">
            <a:avLst/>
          </a:prstGeom>
          <a:noFill/>
          <a:ln>
            <a:noFill/>
          </a:ln>
        </p:spPr>
      </p:pic>
      <p:pic>
        <p:nvPicPr>
          <p:cNvPr id="613" name="Shape 613"/>
          <p:cNvPicPr preferRelativeResize="0"/>
          <p:nvPr/>
        </p:nvPicPr>
        <p:blipFill>
          <a:blip r:embed="rId10">
            <a:alphaModFix/>
          </a:blip>
          <a:stretch>
            <a:fillRect/>
          </a:stretch>
        </p:blipFill>
        <p:spPr>
          <a:xfrm>
            <a:off x="3207087" y="40499"/>
            <a:ext cx="1781400" cy="1416549"/>
          </a:xfrm>
          <a:prstGeom prst="rect">
            <a:avLst/>
          </a:prstGeom>
          <a:noFill/>
          <a:ln>
            <a:noFill/>
          </a:ln>
        </p:spPr>
      </p:pic>
      <p:pic>
        <p:nvPicPr>
          <p:cNvPr id="614" name="Shape 614"/>
          <p:cNvPicPr preferRelativeResize="0"/>
          <p:nvPr/>
        </p:nvPicPr>
        <p:blipFill>
          <a:blip r:embed="rId11">
            <a:alphaModFix/>
          </a:blip>
          <a:stretch>
            <a:fillRect/>
          </a:stretch>
        </p:blipFill>
        <p:spPr>
          <a:xfrm>
            <a:off x="3939445" y="2881051"/>
            <a:ext cx="1340687" cy="2102298"/>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1000"/>
                                        <p:tgtEl>
                                          <p:spTgt spid="60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1000"/>
                                        <p:tgtEl>
                                          <p:spTgt spid="60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1000"/>
                                        <p:tgtEl>
                                          <p:spTgt spid="610"/>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1000"/>
                                        <p:tgtEl>
                                          <p:spTgt spid="609"/>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1000"/>
                                        <p:tgtEl>
                                          <p:spTgt spid="612"/>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1000"/>
                                        <p:tgtEl>
                                          <p:spTgt spid="613"/>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1000"/>
                                        <p:tgtEl>
                                          <p:spTgt spid="6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8" name="Shape 618"/>
        <p:cNvGrpSpPr/>
        <p:nvPr/>
      </p:nvGrpSpPr>
      <p:grpSpPr>
        <a:xfrm>
          <a:off x="0" y="0"/>
          <a:ext cx="0" cy="0"/>
          <a:chOff x="0" y="0"/>
          <a:chExt cx="0" cy="0"/>
        </a:xfrm>
      </p:grpSpPr>
      <p:sp>
        <p:nvSpPr>
          <p:cNvPr id="619" name="Shape 619"/>
          <p:cNvSpPr txBox="1"/>
          <p:nvPr>
            <p:ph idx="1" type="subTitle"/>
          </p:nvPr>
        </p:nvSpPr>
        <p:spPr>
          <a:xfrm>
            <a:off x="1645929" y="3086100"/>
            <a:ext cx="5852100" cy="617099"/>
          </a:xfrm>
          <a:prstGeom prst="rect">
            <a:avLst/>
          </a:prstGeom>
        </p:spPr>
        <p:txBody>
          <a:bodyPr anchorCtr="0" anchor="t" bIns="75425" lIns="75425" rIns="75425" tIns="75425">
            <a:noAutofit/>
          </a:bodyPr>
          <a:lstStyle/>
          <a:p>
            <a:pPr lvl="0" rtl="0">
              <a:spcBef>
                <a:spcPts val="0"/>
              </a:spcBef>
              <a:buNone/>
            </a:pPr>
            <a:r>
              <a:t/>
            </a:r>
            <a:endParaRPr/>
          </a:p>
        </p:txBody>
      </p:sp>
      <p:pic>
        <p:nvPicPr>
          <p:cNvPr id="620" name="Shape 620"/>
          <p:cNvPicPr preferRelativeResize="0"/>
          <p:nvPr/>
        </p:nvPicPr>
        <p:blipFill>
          <a:blip r:embed="rId3">
            <a:alphaModFix/>
          </a:blip>
          <a:stretch>
            <a:fillRect/>
          </a:stretch>
        </p:blipFill>
        <p:spPr>
          <a:xfrm>
            <a:off x="0" y="0"/>
            <a:ext cx="9148474" cy="5143499"/>
          </a:xfrm>
          <a:prstGeom prst="rect">
            <a:avLst/>
          </a:prstGeom>
          <a:noFill/>
          <a:ln>
            <a:noFill/>
          </a:ln>
        </p:spPr>
      </p:pic>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