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  <p:sldMasterId id="2147483665" r:id="rId2"/>
  </p:sldMasterIdLst>
  <p:notesMasterIdLst>
    <p:notesMasterId r:id="rId4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10160000" cy="7620000"/>
  <p:notesSz cx="7315200" cy="96012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173616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4114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0090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1244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702240" y="4309720"/>
            <a:ext cx="5618016" cy="408296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7075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1247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52536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702241" y="4309720"/>
            <a:ext cx="5618063" cy="408289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5487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9539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702240" y="4309720"/>
            <a:ext cx="5618016" cy="408296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7075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7794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702240" y="4309720"/>
            <a:ext cx="5618016" cy="408296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7075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1463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702240" y="4309720"/>
            <a:ext cx="5618016" cy="408296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5487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04099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38918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9977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1906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09700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16354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86302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32716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36409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48114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50717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3319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27066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0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702240" y="4309720"/>
            <a:ext cx="5618016" cy="408296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7075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16231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96638" tIns="96638" rIns="96638" bIns="96638" anchor="ctr" anchorCtr="0">
            <a:noAutofit/>
          </a:bodyPr>
          <a:lstStyle/>
          <a:p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0018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96638" tIns="96638" rIns="96638" bIns="96638" anchor="ctr" anchorCtr="0">
            <a:noAutofit/>
          </a:bodyPr>
          <a:lstStyle/>
          <a:p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80638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96638" tIns="96638" rIns="96638" bIns="96638" anchor="ctr" anchorCtr="0">
            <a:noAutofit/>
          </a:bodyPr>
          <a:lstStyle/>
          <a:p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85808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96638" tIns="96638" rIns="96638" bIns="96638" anchor="ctr" anchorCtr="0">
            <a:noAutofit/>
          </a:bodyPr>
          <a:lstStyle/>
          <a:p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96817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96638" tIns="96638" rIns="96638" bIns="96638" anchor="ctr" anchorCtr="0">
            <a:noAutofit/>
          </a:bodyPr>
          <a:lstStyle/>
          <a:p>
            <a:endParaRPr/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269260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90891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702240" y="4309720"/>
            <a:ext cx="5618016" cy="408296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5487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376005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4539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3182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5949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2080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2641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702241" y="4309720"/>
            <a:ext cx="5618063" cy="408289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7075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8548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702240" y="4309720"/>
            <a:ext cx="5618016" cy="408296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7075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813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508000" y="1704975"/>
            <a:ext cx="4489449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508000" y="2416175"/>
            <a:ext cx="4489449" cy="4391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5160962" y="1704975"/>
            <a:ext cx="4491037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5160962" y="2416175"/>
            <a:ext cx="4491037" cy="4391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4241799" cy="4573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5156200" y="2200275"/>
            <a:ext cx="4241799" cy="4573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803275" y="4895850"/>
            <a:ext cx="8635999" cy="1514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803275" y="3228975"/>
            <a:ext cx="8635999" cy="16668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000"/>
            </a:lvl1pPr>
            <a:lvl2pPr marL="457200" indent="0" rtl="0">
              <a:buFont typeface="Times New Roman"/>
              <a:buNone/>
              <a:defRPr sz="1800"/>
            </a:lvl2pPr>
            <a:lvl3pPr marL="914400" indent="0" rtl="0">
              <a:buFont typeface="Times New Roman"/>
              <a:buNone/>
              <a:defRPr sz="1600"/>
            </a:lvl3pPr>
            <a:lvl4pPr marL="1371600" indent="0" rtl="0">
              <a:buFont typeface="Times New Roman"/>
              <a:buNone/>
              <a:defRPr sz="1400"/>
            </a:lvl4pPr>
            <a:lvl5pPr marL="1828800" indent="0" rtl="0">
              <a:buFont typeface="Times New Roman"/>
              <a:buNone/>
              <a:defRPr sz="1400"/>
            </a:lvl5pPr>
            <a:lvl6pPr marL="2286000" indent="0" rtl="0">
              <a:buFont typeface="Times New Roman"/>
              <a:buNone/>
              <a:defRPr sz="1400"/>
            </a:lvl6pPr>
            <a:lvl7pPr marL="2743200" indent="0" rtl="0">
              <a:buFont typeface="Times New Roman"/>
              <a:buNone/>
              <a:defRPr sz="1400"/>
            </a:lvl7pPr>
            <a:lvl8pPr marL="3200400" indent="0" rtl="0">
              <a:buFont typeface="Times New Roman"/>
              <a:buNone/>
              <a:defRPr sz="1400"/>
            </a:lvl8pPr>
            <a:lvl9pPr marL="3657600" indent="0" rtl="0">
              <a:buFont typeface="Times New Roman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EC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762000" y="2366963"/>
            <a:ext cx="8635999" cy="16335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ICAL_TITLE_AND_VERTICAL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 rot="5400000">
            <a:off x="5269705" y="2645569"/>
            <a:ext cx="6097588" cy="21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875505" y="562768"/>
            <a:ext cx="6097588" cy="632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 rot="5400000">
            <a:off x="2793206" y="169068"/>
            <a:ext cx="4573586" cy="8635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URE_WITH_CAPTIO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990725" y="5334000"/>
            <a:ext cx="6096000" cy="630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pic" idx="2"/>
          </p:nvPr>
        </p:nvSpPr>
        <p:spPr>
          <a:xfrm>
            <a:off x="1990725" y="681037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Font typeface="Times New Roman"/>
              <a:buNone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buClr>
                <a:schemeClr val="dk1"/>
              </a:buClr>
              <a:buFont typeface="Times New Roman"/>
              <a:buNone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buClr>
                <a:schemeClr val="dk1"/>
              </a:buClr>
              <a:buFont typeface="Times New Roman"/>
              <a:buNone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1990725" y="5964237"/>
            <a:ext cx="6096000" cy="893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508000" y="303212"/>
            <a:ext cx="3343274" cy="1290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971925" y="303212"/>
            <a:ext cx="5680075" cy="6503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508000" y="1593850"/>
            <a:ext cx="3343274" cy="521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762000" y="6942136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470275" y="6942136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280275" y="6942136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22245459@N06/238635491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jpg"/><Relationship Id="rId4" Type="http://schemas.openxmlformats.org/officeDocument/2006/relationships/hyperlink" Target="https://en.wikipedia.org/wiki/Clark_Stanle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/>
        </p:nvSpPr>
        <p:spPr>
          <a:xfrm>
            <a:off x="408350" y="403700"/>
            <a:ext cx="9254525" cy="687574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buClr>
                <a:srgbClr val="000000"/>
              </a:buClr>
              <a:buSzPct val="25581"/>
              <a:buFont typeface="Arial"/>
              <a:buNone/>
            </a:pPr>
            <a:r>
              <a:rPr lang="en-US" sz="4266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
</a:t>
            </a:r>
            <a:r>
              <a:rPr lang="en-US" sz="4300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Libraries in Search Engines</a:t>
            </a:r>
          </a:p>
          <a:p>
            <a:pPr lvl="0" rtl="0">
              <a:buClr>
                <a:srgbClr val="000000"/>
              </a:buClr>
              <a:buSzPct val="34375"/>
              <a:buFont typeface="Arial"/>
              <a:buNone/>
            </a:pPr>
            <a:r>
              <a:rPr lang="en-US" sz="3200" dirty="0">
                <a:solidFill>
                  <a:srgbClr val="6FA8DC"/>
                </a:solidFill>
                <a:latin typeface="Verdana"/>
                <a:ea typeface="Verdana"/>
                <a:cs typeface="Verdana"/>
                <a:sym typeface="Verdana"/>
              </a:rPr>
              <a:t>Search Engine Optimization (SEO) for Libraries</a:t>
            </a:r>
          </a:p>
          <a:p>
            <a:endParaRPr lang="en-US" sz="3200" dirty="0">
              <a:solidFill>
                <a:srgbClr val="6FA8DC"/>
              </a:solidFill>
              <a:latin typeface="Verdana"/>
              <a:ea typeface="Verdana"/>
              <a:cs typeface="Verdana"/>
              <a:sym typeface="Verdana"/>
            </a:endParaRPr>
          </a:p>
          <a:p>
            <a:endParaRPr lang="en-US" sz="3200" dirty="0">
              <a:solidFill>
                <a:srgbClr val="6FA8D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 dirty="0" err="1">
                <a:solidFill>
                  <a:srgbClr val="FFFFFF"/>
                </a:solidFill>
              </a:rPr>
              <a:t>NCompass</a:t>
            </a:r>
            <a:r>
              <a:rPr lang="en-US" sz="2400" dirty="0">
                <a:solidFill>
                  <a:srgbClr val="FFFFFF"/>
                </a:solidFill>
              </a:rPr>
              <a:t> Live</a:t>
            </a:r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 dirty="0">
                <a:solidFill>
                  <a:srgbClr val="FFFFFF"/>
                </a:solidFill>
              </a:rPr>
              <a:t>Nebraska Library Commission</a:t>
            </a:r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 dirty="0">
                <a:solidFill>
                  <a:srgbClr val="FFFFFF"/>
                </a:solidFill>
              </a:rPr>
              <a:t>September 18, 2013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 dirty="0">
                <a:solidFill>
                  <a:srgbClr val="FFFFFF"/>
                </a:solidFill>
              </a:rPr>
              <a:t>Jason Clark</a:t>
            </a:r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 dirty="0">
                <a:solidFill>
                  <a:srgbClr val="FFFFFF"/>
                </a:solidFill>
              </a:rPr>
              <a:t>Head of Digital Access &amp; Web Services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</a:rPr>
              <a:t>Montana State University Library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Black Hat SEO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Creation of "shadow" domains that funnel users to a site by using deceptive redirects.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"Doorway" pages loaded with keywords 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Link “farms” - pages without real content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Hidden markup stuffed with keywords</a:t>
            </a:r>
          </a:p>
          <a:p>
            <a:endParaRPr lang="en-US" sz="37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White Hat SEO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Approved SEO techniques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Based on search engine guidelines and documentation for indexing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Align with user’s expectations for a search result</a:t>
            </a:r>
          </a:p>
          <a:p>
            <a:endParaRPr lang="en-US" sz="37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33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279400" y="6858000"/>
            <a:ext cx="9450299" cy="53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http://www.w3.org/History/19921103-hypertext/hypertext/WWW/Link.html</a:t>
            </a:r>
          </a:p>
        </p:txBody>
      </p:sp>
      <p:sp>
        <p:nvSpPr>
          <p:cNvPr id="129" name="Shape 129"/>
          <p:cNvSpPr/>
          <p:nvPr/>
        </p:nvSpPr>
        <p:spPr>
          <a:xfrm>
            <a:off x="736600" y="4114800"/>
            <a:ext cx="8610600" cy="13922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30" name="Shape 130"/>
          <p:cNvSpPr/>
          <p:nvPr/>
        </p:nvSpPr>
        <p:spPr>
          <a:xfrm>
            <a:off x="736600" y="457200"/>
            <a:ext cx="8559800" cy="28956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Terms: HTML + CSS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04425" y="1519175"/>
            <a:ext cx="9470025" cy="59693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Does everybody know what these elements are?</a:t>
            </a:r>
          </a:p>
          <a:p>
            <a:endParaRPr lang="en-US" sz="3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CSS 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style rules for HTML documents</a:t>
            </a:r>
          </a:p>
          <a:p>
            <a:endParaRPr lang="en-US" sz="3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markup tags that structure docs</a:t>
            </a:r>
          </a:p>
          <a:p>
            <a:pPr lvl="0" rtl="0">
              <a:lnSpc>
                <a:spcPct val="100000"/>
              </a:lnSpc>
              <a:buNone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browsers read them and display according to rules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246050" y="231350"/>
            <a:ext cx="9710700" cy="6934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52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"Discovery happens elsewhere."</a:t>
            </a:r>
          </a:p>
          <a:p>
            <a:endParaRPr lang="en-US" sz="52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52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Lorcan</a:t>
            </a:r>
            <a:r>
              <a:rPr lang="en-US" sz="3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Dempsey (in 2007</a:t>
            </a:r>
            <a:r>
              <a:rPr lang="en-US" sz="36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sz="3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650" indent="0">
              <a:buNone/>
            </a:pPr>
            <a:endParaRPr lang="en-US" sz="3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650" indent="0">
              <a:buNone/>
            </a:pPr>
            <a:endParaRPr lang="en-US" sz="3600" dirty="0" smtClea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650" indent="0">
              <a:buNone/>
            </a:pPr>
            <a:endParaRPr lang="en-US" sz="3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5000"/>
              <a:buFont typeface="Arial"/>
              <a:buNone/>
            </a:pPr>
            <a:r>
              <a:rPr lang="en-US" sz="2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Vice President and Chief Strategist of the Online Computer Library Center (OCLC)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http://orweblog.oclc.org/archives/001430.html</a:t>
            </a:r>
          </a:p>
          <a:p>
            <a:endParaRPr lang="en-US" sz="2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2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2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279400" y="6858000"/>
            <a:ext cx="9450299" cy="53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279400" y="848250"/>
            <a:ext cx="9618774" cy="578807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279400" y="6858000"/>
            <a:ext cx="9450299" cy="53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288925" y="962025"/>
            <a:ext cx="9582150" cy="56959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246050" y="231350"/>
            <a:ext cx="9710700" cy="716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lang="en-US" sz="3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"Search engines continue to dominate, topping the list of electronic sources most used to find online content (93%), followed closely by Wikipedia (88%). The key difference in usage between search engines and Wikipedia is the frequency - 75% of students who use search engines do so daily, compared to 20% of those who use Wikipedia."</a:t>
            </a:r>
          </a:p>
          <a:p>
            <a:pPr marL="120650" indent="0">
              <a:buNone/>
            </a:pPr>
            <a:endParaRPr lang="en-US" sz="3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Perceptions of Libraries, 2010: Context and Community: a Report to the OCLC Membership</a:t>
            </a:r>
            <a:r>
              <a:rPr lang="en-US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 OCLC, 2011</a:t>
            </a:r>
            <a:r>
              <a:rPr lang="en-US" sz="24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http://www.oclc.org/content/dam/oclc/reports/2010perceptions/2010perceptions_all_singlepage.pdf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http://www.oclc.org/content/dam/oclc/reports/2010perceptions/collegestudents.pdf</a:t>
            </a:r>
          </a:p>
          <a:p>
            <a:endParaRPr lang="en-US" sz="17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17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17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SEO - Baseline Techniques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457200" marR="0" lvl="0" indent="-4656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Keyword analysis</a:t>
            </a:r>
          </a:p>
          <a:p>
            <a:pPr marL="457200" marR="0" lvl="0" indent="-4656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titles and descriptions</a:t>
            </a:r>
          </a:p>
          <a:p>
            <a:pPr marL="457200" marR="0" lvl="0" indent="-4656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Creating indexable content</a:t>
            </a:r>
          </a:p>
          <a:p>
            <a:pPr marL="914400" marR="0" lvl="1" indent="-4656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○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sitemaps, linked architecture</a:t>
            </a:r>
          </a:p>
          <a:p>
            <a:pPr marL="457200" marR="0" lvl="0" indent="-4656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Reduce noise in the index</a:t>
            </a:r>
          </a:p>
          <a:p>
            <a:pPr marL="914400" marR="0" lvl="1" indent="-4656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○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rel canonical, noindex nofollow</a:t>
            </a:r>
          </a:p>
          <a:p>
            <a:pPr marL="457200" marR="0" lvl="0" indent="-4656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Introduce semantic markup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59937" cy="909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Keyword Analysis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186" cy="5643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Research your market</a:t>
            </a:r>
          </a:p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Write or rewrite your web copy, titles, descriptions based on this research</a:t>
            </a:r>
          </a:p>
          <a:p>
            <a:pPr marL="342900" lvl="0" indent="-361950" rtl="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up Google Adwords Account</a:t>
            </a:r>
          </a:p>
          <a:p>
            <a:pPr marL="114300" lvl="1" indent="247650" rtl="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Keyword Planner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952491" y="685800"/>
            <a:ext cx="8331214" cy="62484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59937" cy="909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Titles and Descriptions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913937" cy="56403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web copy for the robot and the human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&lt;title&gt;&lt;/title&gt;</a:t>
            </a:r>
          </a:p>
          <a:p>
            <a:endParaRPr lang="en-US" sz="3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&lt;meta name=”description” /&gt;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endParaRPr lang="en-US" sz="3200" b="0" i="0" u="none" strike="noStrike" cap="none" baseline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60000" cy="9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Titles and Descriptions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913800" cy="564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"Keyword Phrase | Context"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“Staff Directory and People Listing: Montana State University MSU Library”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endParaRPr lang="en-US" sz="3200" b="0" i="0" u="none" strike="noStrike" cap="none" baseline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60000" cy="9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Titles and Descriptions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913800" cy="564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Description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short, declarative sentence that incorporates your keywords, as you laid it out in your page title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"A listing of staff employed at Montana State University MSU Library including library departments, roles, job titles, phone numbers and contact information."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endParaRPr lang="en-US" sz="3200" b="0" i="0" u="none" strike="noStrike" cap="none" baseline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60000" cy="9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Creating Indexable Content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299" cy="564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Clear hierarchy and site architecture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Directory in URL shows hierarchy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Breadcrumb links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“Every page should be reachable from at least one static text link.”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https://support.google.com/webmasters/answer/35769</a:t>
            </a:r>
          </a:p>
          <a:p>
            <a:endParaRPr lang="en-US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60000" cy="9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Creating Indexable Content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299" cy="564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up machine-readable sitemap</a:t>
            </a:r>
          </a:p>
          <a:p>
            <a:pPr marL="1143000" marR="0" lvl="2" indent="-2762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Listing all pages that you want to be indexed and indexing priorities for those pages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“Google adheres to Sitemap Protocol 0.9 as defined by sitemaps.org.”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https://support.google.com/webmasters/answer/156184</a:t>
            </a:r>
          </a:p>
          <a:p>
            <a:endParaRPr lang="en-US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60000" cy="9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Creating Indexable Content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299" cy="564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up machine-readable sitemap</a:t>
            </a:r>
          </a:p>
          <a:p>
            <a:pPr marL="1143000" marR="0" lvl="2" indent="-2762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Listing all pages that you want to be indexed and indexing priorities for those pages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“Google adheres to Sitemap Protocol 0.9 as defined by sitemaps.org.”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https://support.google.com/webmasters/answer/156184</a:t>
            </a:r>
          </a:p>
          <a:p>
            <a:endParaRPr lang="en-US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60000" cy="9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Reduce “Noise” in the Index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299" cy="564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Redundant content </a:t>
            </a:r>
          </a:p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Dynamic pages, search result pages</a:t>
            </a:r>
          </a:p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Not every page is unique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Techniques:</a:t>
            </a:r>
          </a:p>
          <a:p>
            <a:pPr marL="914400" marR="0" lvl="0" indent="-4635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robots.txt directives</a:t>
            </a:r>
          </a:p>
          <a:p>
            <a:pPr marL="914400" marR="0" lvl="0" indent="-4635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link relations and index directive markup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60000" cy="9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Reduce “Noise” in the Index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299" cy="564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robots.txt </a:t>
            </a:r>
          </a:p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of commands in text file at top level of your site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Disallow: /staff/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#allow primary mobile page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Allow: /finding-aids/m/index.php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Allow: /finding-aids/m/$</a:t>
            </a:r>
          </a:p>
          <a:p>
            <a:endParaRPr lang="en-US" sz="37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37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37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37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37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37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60000" cy="9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Reduce “Noise” in the Index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299" cy="564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Link relations and index directive markup</a:t>
            </a:r>
          </a:p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markup that identifies canonicalization or whether to index a page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&lt;link rel="canonical" href="http://arc.lib.montana.edu/finding-aids/item/23" /&gt;</a:t>
            </a: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&lt;a rel="nofollow" href="http://arc.lib.montana.edu/finding-aids/item/23"&gt;&lt;/a&gt;</a:t>
            </a: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&lt;meta name="robots" content="nofollow,noindex" /&gt;</a:t>
            </a: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lang="en-US" sz="24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60000" cy="90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Introducing Semantic Markup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299" cy="564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semantic tags and microdata that helps classify page types and types of content on the page</a:t>
            </a: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“If Google understands the content on your pages, we can create rich snippets—detailed information intended to help users with specific queries.”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https://support.google.com/webmasters/answer/99170?hl=en&amp;ref_topic=1088472</a:t>
            </a:r>
          </a:p>
          <a:p>
            <a:endParaRPr lang="en-US" sz="2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2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279400" y="3318875"/>
            <a:ext cx="9621899" cy="4077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7894"/>
              <a:buFont typeface="Arial"/>
              <a:buNone/>
            </a:pPr>
            <a:r>
              <a:rPr lang="en-US" sz="1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Scott Young:</a:t>
            </a:r>
            <a:r>
              <a:rPr lang="en-US" sz="1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Digital Initiatives Librarian at Montana State University. Scott works to make information more open and accessible through front-end web development, semantic web development, user experience research, and social media. Catch up with him on Twitter @hello_scott_.</a:t>
            </a:r>
          </a:p>
          <a:p>
            <a:endParaRPr lang="en-US" sz="19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7894"/>
              <a:buFont typeface="Arial"/>
              <a:buNone/>
            </a:pPr>
            <a:r>
              <a:rPr lang="en-US" sz="1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Jason Clark: </a:t>
            </a:r>
            <a:r>
              <a:rPr lang="en-US" sz="1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Head of Digital Access and Web Services at Montana State University Library</a:t>
            </a:r>
          </a:p>
          <a:p>
            <a:endParaRPr lang="en-US" sz="19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7894"/>
              <a:buFont typeface="Arial"/>
              <a:buNone/>
            </a:pPr>
            <a:r>
              <a:rPr lang="en-US" sz="1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Patrick O’Brien: </a:t>
            </a:r>
            <a:r>
              <a:rPr lang="en-US" sz="1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Semantic Web Research Director at Montana State University Library.</a:t>
            </a:r>
          </a:p>
          <a:p>
            <a:endParaRPr lang="en-US" sz="19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7894"/>
              <a:buFont typeface="Arial"/>
              <a:buNone/>
            </a:pPr>
            <a:r>
              <a:rPr lang="en-US" sz="1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Kenning Arlitsch: </a:t>
            </a:r>
            <a:r>
              <a:rPr lang="en-US" sz="1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Dean of the Library at Montana State University.  His book, co-authored with Patrick OBrien is titled Improving the Visibility and Use of Digital Repositories through SEO, and was published in February 2013.  He occasionally tweets from @kenning_msu.</a:t>
            </a:r>
          </a:p>
          <a:p>
            <a:endParaRPr lang="en-US" sz="19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1694850" y="1354250"/>
            <a:ext cx="6438900" cy="16954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5" name="Shape 75"/>
          <p:cNvSpPr txBox="1"/>
          <p:nvPr/>
        </p:nvSpPr>
        <p:spPr>
          <a:xfrm>
            <a:off x="279325" y="207650"/>
            <a:ext cx="9621899" cy="114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-US" sz="4800">
                <a:solidFill>
                  <a:schemeClr val="lt1"/>
                </a:solidFill>
              </a:rPr>
              <a:t>A Research Team Effort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/>
        </p:nvSpPr>
        <p:spPr>
          <a:xfrm>
            <a:off x="0" y="369870"/>
            <a:ext cx="10160001" cy="64658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36" name="Shape 236"/>
          <p:cNvSpPr txBox="1"/>
          <p:nvPr/>
        </p:nvSpPr>
        <p:spPr>
          <a:xfrm>
            <a:off x="0" y="7000125"/>
            <a:ext cx="10160000" cy="649751"/>
          </a:xfrm>
          <a:prstGeom prst="rect">
            <a:avLst/>
          </a:prstGeom>
          <a:noFill/>
          <a:ln>
            <a:noFill/>
          </a:ln>
        </p:spPr>
        <p:txBody>
          <a:bodyPr lIns="101575" tIns="50775" rIns="101575" bIns="50775" anchor="t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BM (Before Microdata)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/>
        </p:nvSpPr>
        <p:spPr>
          <a:xfrm>
            <a:off x="0" y="369870"/>
            <a:ext cx="10160000" cy="64658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42" name="Shape 242"/>
          <p:cNvSpPr txBox="1"/>
          <p:nvPr/>
        </p:nvSpPr>
        <p:spPr>
          <a:xfrm>
            <a:off x="0" y="7000125"/>
            <a:ext cx="10160000" cy="649751"/>
          </a:xfrm>
          <a:prstGeom prst="rect">
            <a:avLst/>
          </a:prstGeom>
          <a:noFill/>
          <a:ln>
            <a:noFill/>
          </a:ln>
        </p:spPr>
        <p:txBody>
          <a:bodyPr lIns="101575" tIns="50775" rIns="101575" bIns="50775" anchor="t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 (After Microdata)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/>
        </p:nvSpPr>
        <p:spPr>
          <a:xfrm>
            <a:off x="1411055" y="1859906"/>
            <a:ext cx="8338055" cy="3864305"/>
          </a:xfrm>
          <a:prstGeom prst="rect">
            <a:avLst/>
          </a:prstGeom>
          <a:noFill/>
          <a:ln>
            <a:noFill/>
          </a:ln>
        </p:spPr>
        <p:txBody>
          <a:bodyPr lIns="101575" tIns="50775" rIns="101575" bIns="50775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&lt;dl&gt;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&lt;dt&gt;Title&lt;/dt&gt;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&lt;dd&gt;A River Runs Through It and Other Stories&lt;/dd&gt;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&lt;dt&gt;Author&lt;/dt&gt;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&lt;dd&gt;Norman Maclean&lt;/dd&gt;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&lt;dt&gt;Publication date&lt;/dt&gt;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&lt;dd&gt;October 1, 2001&lt;/dd&gt;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&lt;dt&gt;ID&lt;/dt&gt;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&lt;dd&gt;0226500667&lt;/dd&gt;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&lt;/dl&gt;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/>
        </p:nvSpPr>
        <p:spPr>
          <a:xfrm>
            <a:off x="913978" y="2037176"/>
            <a:ext cx="8338055" cy="3864305"/>
          </a:xfrm>
          <a:prstGeom prst="rect">
            <a:avLst/>
          </a:prstGeom>
          <a:noFill/>
          <a:ln>
            <a:noFill/>
          </a:ln>
        </p:spPr>
        <p:txBody>
          <a:bodyPr lIns="101575" tIns="50775" rIns="101575" bIns="50775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&lt;dl </a:t>
            </a:r>
            <a:r>
              <a:rPr lang="en-US" sz="22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itemscope itemtype="http://schema.org/Book"</a:t>
            </a: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&lt;dt&gt;Title&lt;/dt&gt;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lang="en-US" sz="22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itemprop="title"</a:t>
            </a: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&gt;A River Runs Through It and Other Stories&lt;/dd&gt;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&lt;dt&gt;Author&lt;/dt&gt;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lang="en-US" sz="22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itemprop="author"</a:t>
            </a: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&gt;Norman Maclean&lt;/dd&gt;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&lt;dt&gt;Publication date&lt;/dt&gt;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lang="en-US" sz="22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itemprop="pubdate"</a:t>
            </a: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&gt;October 1, 2001&lt;/dd&gt;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&lt;dt&gt;ID&lt;/dt&gt;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lang="en-US" sz="2200" b="0" i="0" u="none" strike="noStrike" cap="none" baseline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itemprop="isbn"</a:t>
            </a: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&gt;0226500667&lt;/dd&gt;</a:t>
            </a:r>
          </a:p>
          <a:p>
            <a:pPr marL="0" marR="0" lvl="0" indent="0" algn="l" rtl="0">
              <a:buSzPct val="25000"/>
              <a:buNone/>
            </a:pPr>
            <a:r>
              <a:rPr lang="en-US" sz="22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&lt;/dl&gt;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/>
        </p:nvSpPr>
        <p:spPr>
          <a:xfrm>
            <a:off x="878902" y="2421798"/>
            <a:ext cx="8402333" cy="1743999"/>
          </a:xfrm>
          <a:prstGeom prst="rect">
            <a:avLst/>
          </a:prstGeom>
          <a:noFill/>
          <a:ln>
            <a:noFill/>
          </a:ln>
        </p:spPr>
        <p:txBody>
          <a:bodyPr lIns="101575" tIns="50775" rIns="101575" bIns="50775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-US" sz="4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Schema.org</a:t>
            </a:r>
            <a:endParaRPr lang="en-US" sz="4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4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4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buSzPct val="25000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A lingua franca for web classification and markup</a:t>
            </a:r>
          </a:p>
          <a:p>
            <a:endParaRPr lang="en-US" sz="27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buSzPct val="25000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                     Google, Bing, Yahoo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SEO in Libraries</a:t>
            </a:r>
          </a:p>
        </p:txBody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Arlitsch, Kenning, and Patrick S. O'Brien. "Invisible institutional repositories: Addressing the low indexing ratios of IRs in Google Scholar." Library Hi Tech 30.1 (2012): 60-81.</a:t>
            </a:r>
          </a:p>
          <a:p>
            <a:endParaRPr lang="en-US"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Onaifo, Daniel, and Diane Rasmussen. "Increasing libraries' content findability on the web with search engine optimization." Library Hi Tech 31.1 (2013): 87-108.</a:t>
            </a:r>
          </a:p>
          <a:p>
            <a:endParaRPr lang="en-US"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/>
        </p:nvSpPr>
        <p:spPr>
          <a:xfrm>
            <a:off x="1301887" y="563525"/>
            <a:ext cx="7556224" cy="52831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70" name="Shape 270"/>
          <p:cNvSpPr txBox="1"/>
          <p:nvPr/>
        </p:nvSpPr>
        <p:spPr>
          <a:xfrm>
            <a:off x="1301900" y="6175450"/>
            <a:ext cx="7681499" cy="1345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 sz="2400" dirty="0">
                <a:solidFill>
                  <a:schemeClr val="lt1"/>
                </a:solidFill>
              </a:rPr>
              <a:t>A</a:t>
            </a:r>
            <a:r>
              <a:rPr lang="en-US" sz="2300" dirty="0">
                <a:solidFill>
                  <a:schemeClr val="lt1"/>
                </a:solidFill>
              </a:rPr>
              <a:t>rlitsch, Kenning, and Patrick S. O'Brien. Improving the Visibility and Use of Digital Repositories Through </a:t>
            </a:r>
            <a:r>
              <a:rPr lang="en-US" sz="2300" dirty="0" err="1">
                <a:solidFill>
                  <a:schemeClr val="lt1"/>
                </a:solidFill>
              </a:rPr>
              <a:t>Seo</a:t>
            </a:r>
            <a:r>
              <a:rPr lang="en-US" sz="2300" dirty="0">
                <a:solidFill>
                  <a:schemeClr val="lt1"/>
                </a:solidFill>
              </a:rPr>
              <a:t>: A </a:t>
            </a:r>
            <a:r>
              <a:rPr lang="en-US" sz="2300" dirty="0" err="1">
                <a:solidFill>
                  <a:schemeClr val="lt1"/>
                </a:solidFill>
              </a:rPr>
              <a:t>Lita</a:t>
            </a:r>
            <a:r>
              <a:rPr lang="en-US" sz="2300" dirty="0">
                <a:solidFill>
                  <a:schemeClr val="lt1"/>
                </a:solidFill>
              </a:rPr>
              <a:t> Guide. Chicago: ALA </a:t>
            </a:r>
            <a:r>
              <a:rPr lang="en-US" sz="2300" dirty="0" err="1">
                <a:solidFill>
                  <a:schemeClr val="lt1"/>
                </a:solidFill>
              </a:rPr>
              <a:t>TechSource</a:t>
            </a:r>
            <a:r>
              <a:rPr lang="en-US" sz="2300" dirty="0">
                <a:solidFill>
                  <a:schemeClr val="lt1"/>
                </a:solidFill>
              </a:rPr>
              <a:t>, 2013. Print.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ctrTitle"/>
          </p:nvPr>
        </p:nvSpPr>
        <p:spPr>
          <a:xfrm>
            <a:off x="755650" y="2133600"/>
            <a:ext cx="8437562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53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Questions? </a:t>
            </a:r>
            <a:r>
              <a:rPr lang="en-US" sz="4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276" name="Shape 276"/>
          <p:cNvSpPr txBox="1">
            <a:spLocks noGrp="1"/>
          </p:cNvSpPr>
          <p:nvPr>
            <p:ph type="subTitle" idx="1"/>
          </p:nvPr>
        </p:nvSpPr>
        <p:spPr>
          <a:xfrm>
            <a:off x="1674811" y="3544887"/>
            <a:ext cx="7916861" cy="1565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lang="en-US" sz="3500" b="0" i="0" u="none" strike="noStrike" cap="none" baseline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twitter.com/jaclark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lang="en-US" sz="3500" b="0" i="0" u="none" strike="noStrike" cap="none" baseline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www.lib.montana.edu/~jason/talks.php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pinboard.in tag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525" cy="49611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3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pinboard.in/</a:t>
            </a:r>
            <a:r>
              <a:rPr lang="en-US" sz="50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u:jasonclark</a:t>
            </a:r>
            <a:r>
              <a:rPr lang="en-US" sz="5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50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t:libseo</a:t>
            </a:r>
            <a:r>
              <a:rPr lang="en-US" sz="5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lang="en-US" sz="4800" b="0" i="0" u="none" strike="noStrike" cap="none" baseline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twitter </a:t>
            </a: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as channel (#hashtag)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46062" y="1519237"/>
            <a:ext cx="9710736" cy="48863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59375"/>
              <a:buFont typeface="Times New Roman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
</a:t>
            </a:r>
          </a:p>
          <a:p>
            <a:endParaRPr lang="en-US" sz="3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1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6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@jaclark</a:t>
            </a:r>
            <a:r>
              <a:rPr lang="en-US" sz="6000" b="0" i="0" u="none" strike="noStrike" cap="none" baseline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#</a:t>
            </a:r>
            <a:r>
              <a:rPr lang="en-US" sz="6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libseo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Overview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821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is Search Engine Optimization (SEO)?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</a:rPr>
              <a:t>Black Hat vs. White Hat SEO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</a:rPr>
              <a:t>Why do SEO?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</a:rPr>
              <a:t>Baseline SEO techniques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Questions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Search Engine Optimization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93134"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</a:pPr>
            <a:r>
              <a:rPr lang="en-US" sz="373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act of creating </a:t>
            </a:r>
            <a:r>
              <a:rPr lang="en-US" sz="3733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indexable</a:t>
            </a:r>
            <a:r>
              <a:rPr lang="en-US" sz="373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3733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crawlable</a:t>
            </a:r>
            <a:r>
              <a:rPr lang="en-US" sz="3733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content for commercial search engine robots</a:t>
            </a:r>
          </a:p>
          <a:p>
            <a:endParaRPr lang="en-US" sz="3733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733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rgbClr val="FFFFFF"/>
                </a:solidFill>
              </a:rPr>
              <a:t>SEO</a:t>
            </a:r>
          </a:p>
          <a:p>
            <a:endParaRPr lang="en-US" sz="6000" dirty="0">
              <a:solidFill>
                <a:srgbClr val="FFFFFF"/>
              </a:solidFill>
            </a:endParaRPr>
          </a:p>
          <a:p>
            <a:endParaRPr lang="en-US" sz="6000" dirty="0">
              <a:solidFill>
                <a:srgbClr val="FFFFFF"/>
              </a:solidFill>
            </a:endParaRPr>
          </a:p>
          <a:p>
            <a:endParaRPr lang="en-US" sz="6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279400" y="6858000"/>
            <a:ext cx="9450387" cy="5381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Black Hat SEO</a:t>
            </a:r>
          </a:p>
        </p:txBody>
      </p:sp>
      <p:sp>
        <p:nvSpPr>
          <p:cNvPr id="105" name="Shape 105"/>
          <p:cNvSpPr/>
          <p:nvPr/>
        </p:nvSpPr>
        <p:spPr>
          <a:xfrm>
            <a:off x="1570025" y="1894512"/>
            <a:ext cx="7019925" cy="3000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279400" y="6921200"/>
            <a:ext cx="9450299" cy="474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http://www.flickr.com/photos/22245459@N06/2386354917</a:t>
            </a:r>
            <a:r>
              <a:rPr lang="en-US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https://en.wikipedia.org/wiki/Clark_Stanley</a:t>
            </a:r>
            <a:r>
              <a:rPr lang="en-US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endParaRPr lang="en-US" sz="1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1227575" y="578000"/>
            <a:ext cx="7704849" cy="587715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983</Words>
  <Application>Microsoft Office PowerPoint</Application>
  <PresentationFormat>Custom</PresentationFormat>
  <Paragraphs>229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Arial</vt:lpstr>
      <vt:lpstr>Calibri</vt:lpstr>
      <vt:lpstr>Courier New</vt:lpstr>
      <vt:lpstr>Times New Roman</vt:lpstr>
      <vt:lpstr>verdana</vt:lpstr>
      <vt:lpstr>verdana</vt:lpstr>
      <vt:lpstr>Custom Theme</vt:lpstr>
      <vt:lpstr>Custom Theme</vt:lpstr>
      <vt:lpstr>PowerPoint Presentation</vt:lpstr>
      <vt:lpstr>PowerPoint Presentation</vt:lpstr>
      <vt:lpstr>PowerPoint Presentation</vt:lpstr>
      <vt:lpstr>pinboard.in tag</vt:lpstr>
      <vt:lpstr>twitter as channel (#hashtag)</vt:lpstr>
      <vt:lpstr>Overview</vt:lpstr>
      <vt:lpstr>Search Engine Optimization</vt:lpstr>
      <vt:lpstr>PowerPoint Presentation</vt:lpstr>
      <vt:lpstr>PowerPoint Presentation</vt:lpstr>
      <vt:lpstr>Black Hat SEO</vt:lpstr>
      <vt:lpstr>White Hat SEO</vt:lpstr>
      <vt:lpstr>PowerPoint Presentation</vt:lpstr>
      <vt:lpstr>Terms: HTML + CSS</vt:lpstr>
      <vt:lpstr>PowerPoint Presentation</vt:lpstr>
      <vt:lpstr>PowerPoint Presentation</vt:lpstr>
      <vt:lpstr>PowerPoint Presentation</vt:lpstr>
      <vt:lpstr>PowerPoint Presentation</vt:lpstr>
      <vt:lpstr>SEO - Baseline Techniques</vt:lpstr>
      <vt:lpstr>Keyword Analysis</vt:lpstr>
      <vt:lpstr>Writing Titles and Descriptions</vt:lpstr>
      <vt:lpstr>Writing Titles and Descriptions</vt:lpstr>
      <vt:lpstr>Writing Titles and Descriptions</vt:lpstr>
      <vt:lpstr>Creating Indexable Content</vt:lpstr>
      <vt:lpstr>Creating Indexable Content</vt:lpstr>
      <vt:lpstr>Creating Indexable Content</vt:lpstr>
      <vt:lpstr>Reduce “Noise” in the Index</vt:lpstr>
      <vt:lpstr>Reduce “Noise” in the Index</vt:lpstr>
      <vt:lpstr>Reduce “Noise” in the Index</vt:lpstr>
      <vt:lpstr>Introducing Semantic Markup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SEO in Libraries</vt:lpstr>
      <vt:lpstr>PowerPoint Presentation</vt:lpstr>
      <vt:lpstr>Questions? 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</dc:creator>
  <cp:lastModifiedBy>jason</cp:lastModifiedBy>
  <cp:revision>2</cp:revision>
  <dcterms:modified xsi:type="dcterms:W3CDTF">2013-09-18T17:04:39Z</dcterms:modified>
</cp:coreProperties>
</file>