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03" r:id="rId3"/>
    <p:sldId id="295" r:id="rId4"/>
    <p:sldId id="302" r:id="rId5"/>
    <p:sldId id="257" r:id="rId6"/>
    <p:sldId id="259" r:id="rId7"/>
    <p:sldId id="260" r:id="rId8"/>
    <p:sldId id="280" r:id="rId9"/>
    <p:sldId id="299" r:id="rId10"/>
    <p:sldId id="261" r:id="rId11"/>
    <p:sldId id="262" r:id="rId12"/>
    <p:sldId id="263" r:id="rId13"/>
    <p:sldId id="281" r:id="rId14"/>
    <p:sldId id="296" r:id="rId15"/>
    <p:sldId id="297" r:id="rId16"/>
    <p:sldId id="264" r:id="rId17"/>
    <p:sldId id="265" r:id="rId18"/>
    <p:sldId id="282" r:id="rId19"/>
    <p:sldId id="269" r:id="rId20"/>
    <p:sldId id="308" r:id="rId21"/>
    <p:sldId id="309" r:id="rId22"/>
    <p:sldId id="310" r:id="rId23"/>
    <p:sldId id="291" r:id="rId24"/>
    <p:sldId id="292" r:id="rId25"/>
    <p:sldId id="311" r:id="rId26"/>
    <p:sldId id="312" r:id="rId27"/>
    <p:sldId id="288" r:id="rId28"/>
    <p:sldId id="267" r:id="rId29"/>
    <p:sldId id="286" r:id="rId30"/>
    <p:sldId id="268" r:id="rId31"/>
    <p:sldId id="298" r:id="rId32"/>
    <p:sldId id="287" r:id="rId33"/>
    <p:sldId id="290" r:id="rId34"/>
    <p:sldId id="304" r:id="rId35"/>
    <p:sldId id="306" r:id="rId36"/>
    <p:sldId id="305" r:id="rId37"/>
    <p:sldId id="271" r:id="rId38"/>
    <p:sldId id="307" r:id="rId39"/>
    <p:sldId id="293" r:id="rId40"/>
    <p:sldId id="294" r:id="rId41"/>
    <p:sldId id="285" r:id="rId42"/>
    <p:sldId id="272" r:id="rId43"/>
    <p:sldId id="284" r:id="rId44"/>
    <p:sldId id="273" r:id="rId45"/>
    <p:sldId id="274" r:id="rId46"/>
    <p:sldId id="300" r:id="rId47"/>
    <p:sldId id="275" r:id="rId48"/>
    <p:sldId id="276" r:id="rId49"/>
    <p:sldId id="277" r:id="rId50"/>
    <p:sldId id="301" r:id="rId51"/>
    <p:sldId id="279" r:id="rId52"/>
    <p:sldId id="283" r:id="rId53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795F5-236A-6643-BF84-DB361202952B}" type="datetimeFigureOut">
              <a:rPr lang="en-US" smtClean="0"/>
              <a:t>6/12/13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C5478-2542-A247-9EA1-D05073CEF4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17221" y="3909060"/>
            <a:ext cx="4937759" cy="3703320"/>
          </a:xfrm>
          <a:prstGeom prst="rect">
            <a:avLst/>
          </a:prstGeom>
        </p:spPr>
        <p:txBody>
          <a:bodyPr lIns="82283" tIns="82283" rIns="82283" bIns="82283" anchor="ctr" anchorCtr="0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028903" y="617220"/>
            <a:ext cx="4115003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5050-3093-8C46-98BD-D66515B21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2CC75-AA74-F045-9892-E00C4F29D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F477-B981-6F42-B47D-CE16B7B92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76676-4665-0343-AB6A-DA65B1CC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E7925-C08C-C644-9F9F-03B93C6A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A998-6827-5C44-B5CD-0DC2E039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5400-A73B-474E-A14D-2ABE72357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FB47-242B-924E-B07C-E3C5D07E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2F81-90E3-1E46-A5AD-10139BA29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96FB-EBD9-F24D-B1D5-90A284FB1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EDDA-BA1B-3640-8F19-CA722A0A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2CF27D9-3B48-A94E-8AD4-FCA84FBD3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50838" y="403225"/>
            <a:ext cx="9293225" cy="602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endParaRPr lang="en-US" sz="4300" dirty="0">
              <a:solidFill>
                <a:srgbClr val="FFFFFF"/>
              </a:solidFill>
              <a:latin typeface="Verdana" charset="0"/>
            </a:endParaRPr>
          </a:p>
          <a:p>
            <a:pPr>
              <a:lnSpc>
                <a:spcPct val="95000"/>
              </a:lnSpc>
            </a:pPr>
            <a:r>
              <a:rPr lang="en-US" sz="4300" dirty="0">
                <a:solidFill>
                  <a:srgbClr val="FFFFFF"/>
                </a:solidFill>
                <a:latin typeface="Verdana" charset="0"/>
              </a:rPr>
              <a:t>HTML5 and CSS3: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3200" dirty="0">
                <a:solidFill>
                  <a:srgbClr val="6FA8DC"/>
                </a:solidFill>
                <a:latin typeface="Verdana" charset="0"/>
              </a:rPr>
              <a:t>New Markup &amp; Styles for the Emerging Web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600" dirty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 lvl="0"/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Florida Library Webinars</a:t>
            </a:r>
          </a:p>
          <a:p>
            <a:pPr lvl="0"/>
            <a:r>
              <a:rPr lang="en-US" dirty="0" err="1">
                <a:solidFill>
                  <a:srgbClr val="FFFFFF"/>
                </a:solidFill>
                <a:latin typeface="Arial"/>
                <a:cs typeface="Arial"/>
              </a:rPr>
              <a:t>Novare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Library Services</a:t>
            </a: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June 12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Jason Clark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Head of Digital Access &amp; Web Services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Montana State University Libraries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HTML5 as "umbrella" Term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Changes to HTML </a:t>
            </a: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spec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New Javascript APIs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 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Additions to CSS </a:t>
            </a: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spec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8437563" cy="12192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5300">
                <a:solidFill>
                  <a:srgbClr val="FFFFFF"/>
                </a:solidFill>
                <a:latin typeface="Arial" charset="0"/>
              </a:rPr>
              <a:t>Evolution into HTML5</a:t>
            </a:r>
            <a:r>
              <a:rPr lang="en-US" sz="4800">
                <a:solidFill>
                  <a:srgbClr val="FFFFFF"/>
                </a:solidFill>
                <a:latin typeface="Arial" charset="0"/>
              </a:rPr>
              <a:t> 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3225" y="3544888"/>
            <a:ext cx="7375525" cy="519112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500">
                <a:solidFill>
                  <a:srgbClr val="3D85C6"/>
                </a:solidFill>
                <a:latin typeface="Arial" charset="0"/>
              </a:rPr>
              <a:t>Reacting to how the web is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Verdana" charset="0"/>
              </a:rPr>
              <a:t>A Minimal HTML5 Document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60975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&lt;!DOCTYPE html&gt;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&lt;html lang="en"&gt;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&lt;head&gt;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&lt;meta charset="utf-8"&gt;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&lt;title&gt;title&lt;/title&gt;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&lt;link rel="stylesheet" href="style.css"&gt;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&lt;script src="script.js"&gt;&lt;/script&gt;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&lt;/head&gt;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&lt;body&gt;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&lt;!-- page content --&gt;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&lt;/body&gt;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Semantic &amp; Functional Markup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header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footer 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nav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section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article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figure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aside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mark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menu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contenteditable attribute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Verdana" charset="0"/>
              </a:rPr>
              <a:t>Microdata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Markup for making HTML machine-readable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itemscope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itemtype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itemprop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Verdana" charset="0"/>
              </a:rPr>
              <a:t>Microdata – Book Example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710737" cy="57165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&lt;dl itemscope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itemtype="http://vocab.example.net/book"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itemid="urn:isbn:0226500667"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&lt;dt&gt;Title&lt;/dt&gt;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&lt;dd itemprop="title"&gt;A River Runs Through It and Other Stories&lt;/dd&gt;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&lt;dt&gt;Author&lt;/dt&gt;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&lt;dd itemprop="author"&gt;Norman Maclean&lt;/dd&gt;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&lt;dt&gt;Publication date&lt;/dt&gt;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&lt;dd itemprop="pubdate"&gt;October 1, 2001&lt;/dd&gt;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&lt;/dl&gt;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Native Video and Audio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91393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Char char="•"/>
            </a:pPr>
            <a:r>
              <a:rPr lang="en-US" sz="3700">
                <a:solidFill>
                  <a:srgbClr val="EEEEEE"/>
                </a:solidFill>
                <a:latin typeface="Arial" charset="0"/>
              </a:rPr>
              <a:t>simple markup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Char char="•"/>
            </a:pPr>
            <a:r>
              <a:rPr lang="en-US" sz="3700">
                <a:solidFill>
                  <a:srgbClr val="EEEEEE"/>
                </a:solidFill>
                <a:latin typeface="Arial" charset="0"/>
              </a:rPr>
              <a:t>no plugin!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Char char="•"/>
            </a:pPr>
            <a:r>
              <a:rPr lang="en-US" sz="3700">
                <a:solidFill>
                  <a:srgbClr val="EEEEEE"/>
                </a:solidFill>
                <a:latin typeface="Arial" charset="0"/>
              </a:rPr>
              <a:t>limited</a:t>
            </a:r>
            <a:r>
              <a:rPr lang="en-US" sz="3700" smtClean="0">
                <a:solidFill>
                  <a:srgbClr val="EEEEEE"/>
                </a:solidFill>
                <a:latin typeface="Arial" charset="0"/>
              </a:rPr>
              <a:t> vid formats</a:t>
            </a:r>
            <a:r>
              <a:rPr lang="en-US" sz="3700">
                <a:solidFill>
                  <a:srgbClr val="EEEEEE"/>
                </a:solidFill>
                <a:latin typeface="Arial" charset="0"/>
              </a:rPr>
              <a:t>: .ogv, .</a:t>
            </a:r>
            <a:r>
              <a:rPr lang="en-US" sz="3700" smtClean="0">
                <a:solidFill>
                  <a:srgbClr val="EEEEEE"/>
                </a:solidFill>
                <a:latin typeface="Arial" charset="0"/>
              </a:rPr>
              <a:t>mp4, webm</a:t>
            </a:r>
            <a:endParaRPr lang="en-US" smtClean="0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6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5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&lt;video width="320" height="240 controls="controls"&gt;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5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&lt;source src="film.mp4" type="video/mp4" /&gt;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5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Your browser doesn’t support the video tag.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5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&lt;/video&gt;</a:t>
            </a:r>
            <a:endParaRPr lang="en-US" sz="250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Forms &lt;form&gt;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field types - email, date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validation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regular expressions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still need to watch for security/hacks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&lt;form&gt; Markup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71073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&lt;input type="email" required&gt;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&lt;input type="date"&gt;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&lt;input type="url"&gt;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&lt;input type="email" required autofocus&gt;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8437563" cy="12192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5300" smtClean="0">
                <a:solidFill>
                  <a:srgbClr val="FFFFFF"/>
                </a:solidFill>
                <a:latin typeface="Arial" charset="0"/>
              </a:rPr>
              <a:t>Javascript APIs</a:t>
            </a:r>
            <a:endParaRPr lang="en-US" sz="48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3225" y="3549650"/>
            <a:ext cx="7577138" cy="611188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500" smtClean="0">
                <a:solidFill>
                  <a:srgbClr val="3D85C6"/>
                </a:solidFill>
                <a:latin typeface="Arial" charset="0"/>
              </a:rPr>
              <a:t>Desktop programming for 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952491" y="685800"/>
            <a:ext cx="8331214" cy="624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Minification + Optimization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Removing unnecessary characters and spacing from code to reduce size, and optimizing the code to improve load times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Minify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http://www.minifyjavascript.com/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Optimize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http://www.jslint.com/</a:t>
            </a:r>
            <a:endParaRPr lang="en-US" sz="37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Selector APIs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Find elements by matching against a group of selectors (tags or attributes in DOM).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querySelector()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querySelectorAll()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var matchList = document.querySelectorAll('li.old, li.new');</a:t>
            </a:r>
            <a:endParaRPr lang="en-US" sz="370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Geolocation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5833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w3c API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accurate 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supported in Firefox 3.6, Safari </a:t>
            </a: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4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navigator.geolocation.getCurrentPosition();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File API, Drag &amp; Drop API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Uploading of files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Drag &amp; drop API in combination with a draggable attribute</a:t>
            </a:r>
            <a:endParaRPr lang="en-US" sz="37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History API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Preserve the state of the page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Enabling back button in client-side scripts</a:t>
            </a:r>
            <a:endParaRPr lang="en-US" sz="37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Fullscreen API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Remove browser chrome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“Turn off the lights”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function launchFullScreen(element) {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if(element.requestFullScreen) {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  element.requestFullScreen();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}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&lt;button onclick="launchFullscreen(document.documentElement);"&gt;Go Fullscreen&lt;/button&gt;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Storage APIs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Keep files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Store keys/values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Local databases</a:t>
            </a:r>
            <a:endParaRPr lang="en-US" sz="37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sessionStorage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mega COOKIE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Stores key/value pairs while page is open</a:t>
            </a:r>
            <a:endParaRPr lang="en-US" sz="37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localStorage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mega COOKIE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Stores key/value pairs that persist after page and browser are closed</a:t>
            </a:r>
            <a:endParaRPr lang="en-US" sz="37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Screen shot 2011-09-10 at 11.41.29 P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0"/>
            <a:ext cx="9432925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Verdana" charset="0"/>
              </a:rPr>
              <a:t>pinboard.in #tag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19238"/>
            <a:ext cx="9710737" cy="4886325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4000" dirty="0" smtClean="0">
              <a:solidFill>
                <a:srgbClr val="FFFFFF"/>
              </a:solidFill>
              <a:latin typeface="Verdana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4000" dirty="0" smtClean="0">
                <a:solidFill>
                  <a:srgbClr val="FFFFFF"/>
                </a:solidFill>
                <a:latin typeface="Verdana" charset="0"/>
              </a:rPr>
              <a:t>pinboard.in/u:jasonclark/</a:t>
            </a:r>
            <a:r>
              <a:rPr lang="en-US" sz="4000" dirty="0" smtClean="0">
                <a:solidFill>
                  <a:srgbClr val="FFFFFF"/>
                </a:solidFill>
                <a:latin typeface="Verdana" charset="0"/>
              </a:rPr>
              <a:t>t:nls-</a:t>
            </a:r>
            <a:r>
              <a:rPr lang="en-US" sz="4000" dirty="0" smtClean="0">
                <a:solidFill>
                  <a:srgbClr val="FFFFFF"/>
                </a:solidFill>
                <a:latin typeface="Verdana" charset="0"/>
              </a:rPr>
              <a:t>html5/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Offline Storage – Cache Manifest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8689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Work </a:t>
            </a:r>
            <a:r>
              <a:rPr lang="en-US" sz="3700">
                <a:solidFill>
                  <a:srgbClr val="FFFFFF"/>
                </a:solidFill>
                <a:latin typeface="Arial" charset="0"/>
              </a:rPr>
              <a:t>without a </a:t>
            </a: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connection</a:t>
            </a:r>
          </a:p>
          <a:p>
            <a:pPr marL="1028700" lvl="2" indent="-5143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charset="0"/>
              <a:buAutoNum type="arabicPeriod"/>
            </a:pPr>
            <a:r>
              <a:rPr lang="en-US" sz="3300" smtClean="0">
                <a:solidFill>
                  <a:srgbClr val="FFFFFF"/>
                </a:solidFill>
                <a:latin typeface="Arial" charset="0"/>
              </a:rPr>
              <a:t>Create cache manifest file</a:t>
            </a:r>
          </a:p>
          <a:p>
            <a:pPr marL="1028700" lvl="2" indent="-5143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charset="0"/>
              <a:buAutoNum type="arabicPeriod"/>
            </a:pPr>
            <a:r>
              <a:rPr lang="en-US" sz="3300" smtClean="0">
                <a:solidFill>
                  <a:srgbClr val="FFFFFF"/>
                </a:solidFill>
                <a:latin typeface="Arial" charset="0"/>
              </a:rPr>
              <a:t>Set server to allow for manifest file type</a:t>
            </a:r>
          </a:p>
          <a:p>
            <a:pPr marL="1028700" lvl="2" indent="-5143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Times New Roman" charset="0"/>
              <a:buAutoNum type="arabicPeriod"/>
            </a:pPr>
            <a:r>
              <a:rPr lang="en-US" sz="3300" smtClean="0">
                <a:solidFill>
                  <a:srgbClr val="FFFFFF"/>
                </a:solidFill>
                <a:latin typeface="Arial" charset="0"/>
              </a:rPr>
              <a:t>Link to manifest file in HTML &lt;head&gt;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CACHE MANIFEST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#store the files below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index.html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styles.css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images/logo.png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Scripts/global.js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Offline Storage - IndexedDB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My browser can haz database!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Simple key/value store within browser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Up to 5 MB of data storage</a:t>
            </a:r>
            <a:endParaRPr lang="en-US" sz="3300" smtClean="0">
              <a:solidFill>
                <a:srgbClr val="FFFFFF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</a:pPr>
            <a:r>
              <a:rPr lang="en-US" sz="3300" smtClean="0">
                <a:solidFill>
                  <a:srgbClr val="FFFFFF"/>
                </a:solidFill>
                <a:latin typeface="Arial" charset="0"/>
              </a:rPr>
              <a:t>W3C discontinued Web SQL Database spec</a:t>
            </a:r>
            <a:endParaRPr lang="en-US" sz="33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Verdana" charset="0"/>
              </a:rPr>
              <a:t>HTML5 right now? IE?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295400"/>
            <a:ext cx="9501187" cy="63246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&lt;!DOCTYPE html&gt;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&lt;html lang="en”&gt;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&lt;head&gt;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&lt;meta charset="utf-8" /&gt;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&lt;title&gt;HTML5 right now&lt;/title&gt;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&lt;!--[if IE]&gt;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&lt;script src="http://html5shiv.googlecode.com/svn/trunk/html5.js"&gt;&lt;/script&gt;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&lt;![endif]</a:t>
            </a: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  <a:sym typeface="Wingdings" charset="2"/>
              </a:rPr>
              <a:t>--&gt;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&lt;style&gt;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article, aside, figure, footer, header, hgroup, menu, nav, section {display:block;}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&lt;/style&gt;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&lt;/head&gt;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&lt;body&gt;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&lt;!-- ready to roll with HTML5 now --&gt;</a:t>
            </a:r>
            <a:endParaRPr lang="en-US" sz="24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  <a:sym typeface="Wingdings" charset="2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&lt;/body&gt;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&lt;/html&gt;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8437563" cy="12192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5300">
                <a:solidFill>
                  <a:srgbClr val="FFFFFF"/>
                </a:solidFill>
                <a:latin typeface="Arial" charset="0"/>
              </a:rPr>
              <a:t>Evolution into CSS3</a:t>
            </a:r>
            <a:r>
              <a:rPr lang="en-US" sz="4800">
                <a:solidFill>
                  <a:srgbClr val="FFFFFF"/>
                </a:solidFill>
                <a:latin typeface="Arial" charset="0"/>
              </a:rPr>
              <a:t> 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3225" y="3549650"/>
            <a:ext cx="7577138" cy="611188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500">
                <a:solidFill>
                  <a:srgbClr val="3D85C6"/>
                </a:solidFill>
                <a:latin typeface="Arial" charset="0"/>
              </a:rPr>
              <a:t>Rethinking web displays and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Vendor Prefixes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Add support for emerging parts of CSS spec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Android: -webkit-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Chrome: -webkit-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Firefox: -moz-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Internet Explorer: -ms-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iOS: -webkit-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Opera: -o-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Safari: -webkit-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Box Sizing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913937" cy="56403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Set how the browser calculates the width of an element to include (or not include) padding, borders, and margins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div.doc {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  width: 200px;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  padding: 0 30px;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  -webkit-box-sizing: border-box;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  -moz-box-sizing: border-box;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  box-sizing: border-box;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Rounded Elements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border-radius declaration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smooth out your interfaces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button </a:t>
            </a: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effects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0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-moz-border-radius: 10px 5px;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0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-webkit-border-top-left-radius: 10px;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0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-webkit-border-top-right-radius: 5px;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0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-webkit-border-bottom-right-radius: 10px;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0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-webkit-border-bottom-left-radius: 5px;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0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border-radius: 10px 5px;</a:t>
            </a:r>
            <a:endParaRPr lang="en-US" sz="300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Gradients/Opacity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no more background images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transparency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Selectors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913937" cy="56403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Target specific elements or markup in a series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div[attr] and a[href$=pdf]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Attribute selector (starts with, ends with, contains)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ul &gt; li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Immediate descendant (child) selector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td:last-child {border-right:0 none;}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li:nth-child(n+6) {color: grey;}</a:t>
            </a:r>
            <a:endParaRPr lang="en-US" sz="320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Transitions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8689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Animation behavior</a:t>
            </a:r>
            <a:endParaRPr lang="en-US" smtClean="0"/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</a:pPr>
            <a:r>
              <a:rPr lang="en-US" sz="3300" smtClean="0">
                <a:solidFill>
                  <a:srgbClr val="FFFFFF"/>
                </a:solidFill>
                <a:latin typeface="Arial" charset="0"/>
              </a:rPr>
              <a:t>Scaling, fading, easing, etc.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</a:pPr>
            <a:endParaRPr lang="en-US" sz="33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body {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-o-transition:all .2s linear;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-moz-transition:all .2s linear;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-webkit-transition:all .2s linear;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	transition:all .2s linear; 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340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Verdana" charset="0"/>
              </a:rPr>
              <a:t>twitter #hashtag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19238"/>
            <a:ext cx="9710737" cy="4886325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4000" dirty="0" smtClean="0">
              <a:solidFill>
                <a:srgbClr val="FFFFFF"/>
              </a:solidFill>
              <a:latin typeface="Verdana" charset="0"/>
            </a:endParaRPr>
          </a:p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7200" dirty="0" smtClean="0">
                <a:solidFill>
                  <a:srgbClr val="FFFFFF"/>
                </a:solidFill>
                <a:latin typeface="Verdana" charset="0"/>
              </a:rPr>
              <a:t>#nlshtml5</a:t>
            </a:r>
            <a:endParaRPr lang="en-US" sz="7200" dirty="0" smtClean="0">
              <a:solidFill>
                <a:srgbClr val="FFFFFF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Columns and Grids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8689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Layout and page structure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Goodbye, float?</a:t>
            </a:r>
            <a:endParaRPr lang="en-US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ul#content {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-webkit-column-count: 3;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-webkit-column-rule: 1px solid #eee;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-webkit-column-gap: 1em;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-moz-column-count: 3;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-moz-column-rule: 1px solid #eee;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-moz-column-gap: 1em;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column-count: 3;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column-rule: 1px solid #eee;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column-gap: 1em;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 display: block;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6781800"/>
            <a:ext cx="9501188" cy="611188"/>
          </a:xfrm>
        </p:spPr>
        <p:txBody>
          <a:bodyPr lIns="0" tIns="0" rIns="0" bIns="0"/>
          <a:lstStyle/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smtClean="0">
                <a:solidFill>
                  <a:srgbClr val="FFFFFF"/>
                </a:solidFill>
                <a:latin typeface="Arial" charset="0"/>
              </a:rPr>
              <a:t>CSS3 example - http://css3exp.com/moon/</a:t>
            </a:r>
            <a:endParaRPr lang="en-US" sz="3200" smtClean="0"/>
          </a:p>
        </p:txBody>
      </p:sp>
      <p:pic>
        <p:nvPicPr>
          <p:cNvPr id="47107" name="Picture 4" descr="Screen shot 2010-10-24 at 7.30.24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00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Media Queries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switch stylesheets based on width and height of viewport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same content, new view depending on device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3700">
              <a:solidFill>
                <a:srgbClr val="EEEEEE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70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@media screen and (max-device-width:480px)</a:t>
            </a:r>
            <a:r>
              <a:rPr lang="en-US" sz="37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 {… mobile </a:t>
            </a:r>
            <a:r>
              <a:rPr lang="en-US" sz="370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styles </a:t>
            </a:r>
            <a:r>
              <a:rPr lang="en-US" sz="37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here… }</a:t>
            </a:r>
            <a:endParaRPr lang="en-US" sz="3700">
              <a:solidFill>
                <a:srgbClr val="FFFF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Media Queries in Action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Courier" charset="0"/>
                <a:ea typeface="Courier" charset="0"/>
                <a:cs typeface="Courier" charset="0"/>
              </a:rPr>
              <a:t>&lt;link rel="stylesheet" type="text/css” media="screen and (max-device-width:480px) and (resolution: 163dpi)” href="shetland.css" /&gt;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70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700" smtClean="0">
                <a:solidFill>
                  <a:srgbClr val="FFFFFF"/>
                </a:solidFill>
                <a:latin typeface="Arial" charset="0"/>
              </a:rPr>
              <a:t>Responsive Web Design, Ethan Marcotte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</a:rPr>
              <a:t>http://www.alistapart.com/articles/responsive-web-design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Arial" charset="0"/>
              </a:rPr>
              <a:t>@Font-Face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bring in fonts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use any licensed TrueType (.ttf) or OpenType (.otf) font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independent of machine it's being rendered on...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8437563" cy="12192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5300">
                <a:solidFill>
                  <a:srgbClr val="FFFFFF"/>
                </a:solidFill>
                <a:latin typeface="Arial" charset="0"/>
              </a:rPr>
              <a:t>Demos &amp; Examples</a:t>
            </a:r>
            <a:r>
              <a:rPr lang="en-US" sz="4800">
                <a:solidFill>
                  <a:srgbClr val="FFFFFF"/>
                </a:solidFill>
                <a:latin typeface="Arial" charset="0"/>
              </a:rPr>
              <a:t> 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3225" y="3549650"/>
            <a:ext cx="7577138" cy="611188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500">
                <a:solidFill>
                  <a:srgbClr val="3D85C6"/>
                </a:solidFill>
                <a:latin typeface="Arial" charset="0"/>
              </a:rPr>
              <a:t>It's your call....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781800"/>
            <a:ext cx="10160000" cy="611188"/>
          </a:xfrm>
        </p:spPr>
        <p:txBody>
          <a:bodyPr lIns="0" tIns="0" rIns="0" bIns="0"/>
          <a:lstStyle/>
          <a:p>
            <a:pPr marL="457200" lvl="1" indent="-342900" algn="ctr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2100" smtClean="0">
                <a:solidFill>
                  <a:srgbClr val="FFFFFF"/>
                </a:solidFill>
                <a:latin typeface="Arial" charset="0"/>
              </a:rPr>
              <a:t>catalog.douglascountylibraries.org/EcontentRecord/19339/Viewer?item=3439864</a:t>
            </a:r>
            <a:endParaRPr lang="en-US" sz="2100" smtClean="0"/>
          </a:p>
        </p:txBody>
      </p:sp>
      <p:pic>
        <p:nvPicPr>
          <p:cNvPr id="52227" name="Picture 3" descr="dcl-html5-er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914400"/>
            <a:ext cx="67532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Demos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YouTube HTML5 demo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http://www.youtube.com/html5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24 ways CSS3 demo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http://24ways.org/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HTML5 Demos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http://html5demos.com/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Other possible examples: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geolocation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localStorage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What Type of Support?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519238"/>
            <a:ext cx="9683750" cy="54149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Char char="•"/>
              <a:defRPr/>
            </a:pPr>
            <a:r>
              <a:rPr lang="en-US" sz="3700" dirty="0">
                <a:solidFill>
                  <a:srgbClr val="EEEEEE"/>
                </a:solidFill>
                <a:latin typeface="Arial" charset="0"/>
              </a:rPr>
              <a:t>see "When can I use…" 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SzPct val="80000"/>
              <a:buFont typeface="Courier New" charset="0"/>
              <a:buChar char="o"/>
              <a:defRPr/>
            </a:pPr>
            <a:r>
              <a:rPr lang="en-US" sz="3700" dirty="0">
                <a:solidFill>
                  <a:srgbClr val="EEEEEE"/>
                </a:solidFill>
                <a:latin typeface="Arial" charset="0"/>
              </a:rPr>
              <a:t>http://</a:t>
            </a:r>
            <a:r>
              <a:rPr lang="en-US" sz="3700" dirty="0" err="1">
                <a:solidFill>
                  <a:srgbClr val="EEEEEE"/>
                </a:solidFill>
                <a:latin typeface="Arial" charset="0"/>
              </a:rPr>
              <a:t>a.deveria.com/caniuse</a:t>
            </a:r>
            <a:r>
              <a:rPr lang="en-US" sz="3700" dirty="0">
                <a:solidFill>
                  <a:srgbClr val="EEEEEE"/>
                </a:solidFill>
                <a:latin typeface="Arial" charset="0"/>
              </a:rPr>
              <a:t>/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Char char="•"/>
              <a:defRPr/>
            </a:pPr>
            <a:r>
              <a:rPr lang="en-US" sz="3700" dirty="0" smtClean="0">
                <a:solidFill>
                  <a:srgbClr val="EEEEEE"/>
                </a:solidFill>
                <a:latin typeface="Arial" charset="0"/>
              </a:rPr>
              <a:t>Mobile browsers leading the way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None/>
              <a:defRPr/>
            </a:pPr>
            <a:endParaRPr lang="en-US" sz="3700" dirty="0" smtClean="0">
              <a:solidFill>
                <a:srgbClr val="EEEEEE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Char char="•"/>
              <a:defRPr/>
            </a:pPr>
            <a:r>
              <a:rPr lang="en-US" sz="3700" dirty="0" err="1" smtClean="0">
                <a:solidFill>
                  <a:srgbClr val="EEEEEE"/>
                </a:solidFill>
                <a:latin typeface="Arial" charset="0"/>
              </a:rPr>
              <a:t>Modernizr</a:t>
            </a:r>
            <a:endParaRPr lang="en-US" sz="3700" dirty="0" smtClean="0">
              <a:solidFill>
                <a:srgbClr val="EEEEEE"/>
              </a:solidFill>
              <a:latin typeface="Arial" charset="0"/>
            </a:endParaRP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http://</a:t>
            </a:r>
            <a:r>
              <a:rPr lang="en-US" sz="3600" dirty="0" err="1" smtClean="0">
                <a:solidFill>
                  <a:schemeClr val="bg1"/>
                </a:solidFill>
                <a:latin typeface="Arial"/>
                <a:cs typeface="Arial"/>
              </a:rPr>
              <a:t>www.modernizr.com</a:t>
            </a: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FontTx/>
              <a:buChar char="•"/>
              <a:defRPr/>
            </a:pPr>
            <a:r>
              <a:rPr lang="en-US" sz="3700" dirty="0" smtClean="0">
                <a:solidFill>
                  <a:srgbClr val="EEEEEE"/>
                </a:solidFill>
                <a:latin typeface="Arial" charset="0"/>
              </a:rPr>
              <a:t>HTML5 </a:t>
            </a:r>
            <a:r>
              <a:rPr lang="en-US" sz="3700" dirty="0">
                <a:solidFill>
                  <a:srgbClr val="EEEEEE"/>
                </a:solidFill>
                <a:latin typeface="Arial" charset="0"/>
              </a:rPr>
              <a:t>enabling script</a:t>
            </a:r>
            <a:r>
              <a:rPr lang="en-US" sz="3700" dirty="0" smtClean="0">
                <a:solidFill>
                  <a:srgbClr val="EEEEEE"/>
                </a:solidFill>
                <a:latin typeface="Arial" charset="0"/>
              </a:rPr>
              <a:t> 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SzPct val="80000"/>
              <a:buFont typeface="Courier New" charset="0"/>
              <a:buChar char="o"/>
              <a:defRPr/>
            </a:pPr>
            <a:r>
              <a:rPr lang="en-US" sz="3700" dirty="0" smtClean="0">
                <a:solidFill>
                  <a:srgbClr val="EEEEEE"/>
                </a:solidFill>
                <a:latin typeface="Arial" charset="0"/>
              </a:rPr>
              <a:t>http</a:t>
            </a:r>
            <a:r>
              <a:rPr lang="en-US" sz="3700" dirty="0">
                <a:solidFill>
                  <a:srgbClr val="EEEEEE"/>
                </a:solidFill>
                <a:latin typeface="Arial" charset="0"/>
              </a:rPr>
              <a:t>://remysharp.com/2009/01/07/html5-enabling-script</a:t>
            </a:r>
            <a:r>
              <a:rPr lang="en-US" sz="3700" dirty="0" smtClean="0">
                <a:solidFill>
                  <a:srgbClr val="EEEEEE"/>
                </a:solidFill>
                <a:latin typeface="Arial" charset="0"/>
              </a:rPr>
              <a:t>/</a:t>
            </a:r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EEEEEE"/>
              </a:buClr>
              <a:buSzPct val="80000"/>
              <a:buFont typeface="Courier New" charset="0"/>
              <a:buChar char="o"/>
              <a:defRPr/>
            </a:pPr>
            <a:endParaRPr lang="en-US" sz="3700" dirty="0">
              <a:solidFill>
                <a:srgbClr val="EEEEE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Resources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501187" cy="5716587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HTML5 Tag Reference (W3Schools)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w3schools.com/html5/html5_reference.asp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Cross Browser Support Tables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www.findmebyip.com/litmus/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HTML5 Doctor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html5doctor.com/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CSS3 Previews (CSS3.info)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www.css3.info/preview/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800">
                <a:solidFill>
                  <a:srgbClr val="FFFFFF"/>
                </a:solidFill>
                <a:latin typeface="Arial" charset="0"/>
              </a:rPr>
              <a:t>HTML5 &amp; CSS3 Cheat Sheets</a:t>
            </a:r>
            <a:endParaRPr lang="en-US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</a:pPr>
            <a:r>
              <a:rPr lang="en-US" sz="3200">
                <a:solidFill>
                  <a:srgbClr val="FFFFFF"/>
                </a:solidFill>
                <a:latin typeface="Arial" charset="0"/>
              </a:rPr>
              <a:t>webresourcesdepot.com/html-5-and-css3-cheat-sheets-collection/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Overview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19238"/>
            <a:ext cx="9450387" cy="4886325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Revolution or Evolution?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New Features and Functions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Demos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Arial" charset="0"/>
              </a:rPr>
              <a:t>Getting Started</a:t>
            </a:r>
            <a:endParaRPr lang="en-US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</a:pPr>
            <a:r>
              <a:rPr lang="en-US" sz="3700">
                <a:solidFill>
                  <a:srgbClr val="FFFFFF"/>
                </a:solidFill>
                <a:latin typeface="Verdana" charset="0"/>
              </a:rPr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Resources (cont.)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501188" cy="5643563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3700" dirty="0" smtClean="0">
                <a:solidFill>
                  <a:srgbClr val="FFFFFF"/>
                </a:solidFill>
                <a:latin typeface="Arial" charset="0"/>
              </a:rPr>
              <a:t>HTML5 Boilerplate </a:t>
            </a:r>
          </a:p>
          <a:p>
            <a:pPr marL="857250" lvl="2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Courier New"/>
              <a:buChar char="o"/>
              <a:defRPr/>
            </a:pPr>
            <a:r>
              <a:rPr lang="en-US" sz="3300" dirty="0" smtClean="0">
                <a:solidFill>
                  <a:srgbClr val="FFFFFF"/>
                </a:solidFill>
                <a:latin typeface="Arial" charset="0"/>
              </a:rPr>
              <a:t>http://html5boilerplate.com/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3700" dirty="0" smtClean="0">
                <a:solidFill>
                  <a:srgbClr val="FFFFFF"/>
                </a:solidFill>
                <a:latin typeface="Arial" charset="0"/>
              </a:rPr>
              <a:t>HTML5rocks</a:t>
            </a:r>
            <a:endParaRPr lang="en-US" dirty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  <a:defRPr/>
            </a:pPr>
            <a:r>
              <a:rPr lang="en-US" sz="3200" dirty="0">
                <a:solidFill>
                  <a:srgbClr val="FFFFFF"/>
                </a:solidFill>
                <a:latin typeface="Arial" charset="0"/>
              </a:rPr>
              <a:t>html5rocks.com</a:t>
            </a:r>
            <a:endParaRPr lang="en-US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Char char="•"/>
              <a:defRPr/>
            </a:pPr>
            <a:r>
              <a:rPr lang="en-US" sz="3700" dirty="0" smtClean="0">
                <a:solidFill>
                  <a:srgbClr val="FFFFFF"/>
                </a:solidFill>
                <a:latin typeface="Arial" charset="0"/>
              </a:rPr>
              <a:t>HTML5 Please</a:t>
            </a:r>
            <a:endParaRPr lang="en-US" dirty="0" smtClean="0"/>
          </a:p>
          <a:p>
            <a:pPr marL="857250" lvl="2" indent="-28575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80000"/>
              <a:buFont typeface="Courier New" charset="0"/>
              <a:buChar char="o"/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html5please.com/#use</a:t>
            </a:r>
            <a:endParaRPr lang="en-US" sz="32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8437563" cy="12192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5300">
                <a:solidFill>
                  <a:srgbClr val="FFFFFF"/>
                </a:solidFill>
                <a:latin typeface="Arial" charset="0"/>
              </a:rPr>
              <a:t>Questions? </a:t>
            </a:r>
            <a:r>
              <a:rPr lang="en-US" sz="4800">
                <a:solidFill>
                  <a:srgbClr val="FFFFFF"/>
                </a:solidFill>
                <a:latin typeface="Arial" charset="0"/>
              </a:rPr>
              <a:t> 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4813" y="3544888"/>
            <a:ext cx="7916862" cy="1565275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500">
                <a:solidFill>
                  <a:srgbClr val="3D85C6"/>
                </a:solidFill>
                <a:latin typeface="Arial" charset="0"/>
              </a:rPr>
              <a:t>twitter.com/jaclark</a:t>
            </a:r>
            <a:endParaRPr lang="en-US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3500">
                <a:solidFill>
                  <a:srgbClr val="3D85C6"/>
                </a:solidFill>
                <a:latin typeface="Arial" charset="0"/>
              </a:rPr>
              <a:t>www.lib.montana.edu/~jason/talks.php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6858000"/>
            <a:ext cx="9450388" cy="538163"/>
          </a:xfrm>
        </p:spPr>
        <p:txBody>
          <a:bodyPr lIns="0" tIns="0" rIns="0" bIns="0"/>
          <a:lstStyle/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200" smtClean="0">
                <a:solidFill>
                  <a:srgbClr val="FFFFFF"/>
                </a:solidFill>
                <a:latin typeface="Arial" charset="0"/>
              </a:rPr>
              <a:t>http://www.gesteves.com/experiments/starwars.html</a:t>
            </a:r>
          </a:p>
        </p:txBody>
      </p:sp>
      <p:pic>
        <p:nvPicPr>
          <p:cNvPr id="58371" name="Picture 4" descr="Screen shot 2010-10-24 at 2.43.07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00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Terms: HTML, CSS, API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17650"/>
            <a:ext cx="9510712" cy="5895975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Does everybody know what these elements are?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CSS 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- style rules for HTML documents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HTML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- markup tags that structure docs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- browsers read them and display according to rules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API (application programming interface)</a:t>
            </a:r>
            <a:endParaRPr 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FFFF"/>
                </a:solidFill>
                <a:latin typeface="Arial" charset="0"/>
              </a:rPr>
              <a:t>- set of routines, protocols, and tools for building software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6858000"/>
            <a:ext cx="9450388" cy="538163"/>
          </a:xfrm>
        </p:spPr>
        <p:txBody>
          <a:bodyPr lIns="0" tIns="0" rIns="0" bIns="0"/>
          <a:lstStyle/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200" smtClean="0">
                <a:solidFill>
                  <a:srgbClr val="FFFFFF"/>
                </a:solidFill>
                <a:latin typeface="Arial" charset="0"/>
              </a:rPr>
              <a:t>http://www.w3.org/History/19921103-hypertext/hypertext/WWW/Link.html</a:t>
            </a:r>
          </a:p>
        </p:txBody>
      </p:sp>
      <p:pic>
        <p:nvPicPr>
          <p:cNvPr id="19459" name="Picture 4" descr="Screen shot 2010-10-23 at 6.33.2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4114800"/>
            <a:ext cx="8610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Screen shot 2010-10-23 at 6.40.50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457200"/>
            <a:ext cx="855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>
                <a:solidFill>
                  <a:srgbClr val="FFFFFF"/>
                </a:solidFill>
                <a:latin typeface="Verdana" charset="0"/>
              </a:rPr>
              <a:t>Chrome Experiments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9400" y="6553200"/>
            <a:ext cx="9450388" cy="838200"/>
          </a:xfrm>
        </p:spPr>
        <p:txBody>
          <a:bodyPr lIns="0" tIns="0" rIns="0" bIns="0"/>
          <a:lstStyle/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</a:rPr>
              <a:t>Arcade Fire - The Wilderness Downtown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</a:rPr>
              <a:t>http://www.chromeexperiments.com/arcadefire/</a:t>
            </a:r>
            <a:endParaRPr lang="en-US" sz="2400" smtClean="0"/>
          </a:p>
        </p:txBody>
      </p:sp>
      <p:pic>
        <p:nvPicPr>
          <p:cNvPr id="20484" name="Picture 4" descr="Screen shot 2010-10-24 at 7.35.10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0" y="1200150"/>
            <a:ext cx="75565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31775" y="288925"/>
            <a:ext cx="9659938" cy="909638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sz="4800" smtClean="0">
                <a:solidFill>
                  <a:srgbClr val="FFFFFF"/>
                </a:solidFill>
                <a:latin typeface="Arial" charset="0"/>
              </a:rPr>
              <a:t>HTML5 Working Examples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063" y="1522413"/>
            <a:ext cx="9710737" cy="5643562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HTML5 Mobile Feed Widget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www.lib.montana.edu/~jason/files/html5-mobile-feed/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Arial" charset="0"/>
              </a:rPr>
              <a:t>BookMeUp</a:t>
            </a: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Arial" charset="0"/>
              </a:rPr>
              <a:t>www.lib.montana.edu</a:t>
            </a:r>
            <a:r>
              <a:rPr lang="en-US" sz="3200" dirty="0" err="1" smtClean="0">
                <a:solidFill>
                  <a:srgbClr val="FFFFFF"/>
                </a:solidFill>
                <a:latin typeface="Arial" charset="0"/>
              </a:rPr>
              <a:t>/beta/</a:t>
            </a:r>
            <a:r>
              <a:rPr lang="en-US" sz="3200" dirty="0" err="1" smtClean="0">
                <a:solidFill>
                  <a:srgbClr val="FFFFFF"/>
                </a:solidFill>
                <a:latin typeface="Arial" charset="0"/>
              </a:rPr>
              <a:t>bookme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/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dirty="0" smtClean="0">
              <a:solidFill>
                <a:srgbClr val="FFFFFF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Learn more by viewing source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Downloading from 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jasonclark.info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github.com/jasonclark</a:t>
            </a:r>
            <a:endParaRPr lang="en-US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Tx/>
              <a:buNone/>
            </a:pPr>
            <a:endParaRPr lang="en-US" sz="32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1814</Words>
  <Application>Microsoft Macintosh PowerPoint</Application>
  <PresentationFormat>Custom</PresentationFormat>
  <Paragraphs>348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Times New Roman</vt:lpstr>
      <vt:lpstr>ＭＳ Ｐゴシック</vt:lpstr>
      <vt:lpstr>Arial</vt:lpstr>
      <vt:lpstr>Calibri</vt:lpstr>
      <vt:lpstr>Verdana</vt:lpstr>
      <vt:lpstr>Courier</vt:lpstr>
      <vt:lpstr>Wingdings</vt:lpstr>
      <vt:lpstr>Courier New</vt:lpstr>
      <vt:lpstr>Default Design</vt:lpstr>
      <vt:lpstr>Slide 1</vt:lpstr>
      <vt:lpstr>Slide 2</vt:lpstr>
      <vt:lpstr>pinboard.in #tag</vt:lpstr>
      <vt:lpstr>twitter #hashtag</vt:lpstr>
      <vt:lpstr>Overview</vt:lpstr>
      <vt:lpstr>Terms: HTML, CSS, API</vt:lpstr>
      <vt:lpstr>Slide 7</vt:lpstr>
      <vt:lpstr>Chrome Experiments</vt:lpstr>
      <vt:lpstr>HTML5 Working Examples</vt:lpstr>
      <vt:lpstr>HTML5 as "umbrella" Term</vt:lpstr>
      <vt:lpstr>Evolution into HTML5 </vt:lpstr>
      <vt:lpstr>A Minimal HTML5 Document</vt:lpstr>
      <vt:lpstr>Semantic &amp; Functional Markup</vt:lpstr>
      <vt:lpstr>Microdata</vt:lpstr>
      <vt:lpstr>Microdata – Book Example</vt:lpstr>
      <vt:lpstr>Native Video and Audio</vt:lpstr>
      <vt:lpstr>Forms &lt;form&gt;</vt:lpstr>
      <vt:lpstr>&lt;form&gt; Markup</vt:lpstr>
      <vt:lpstr>Javascript APIs</vt:lpstr>
      <vt:lpstr>Minification + Optimization</vt:lpstr>
      <vt:lpstr>Selector APIs</vt:lpstr>
      <vt:lpstr>Geolocation</vt:lpstr>
      <vt:lpstr>File API, Drag &amp; Drop API</vt:lpstr>
      <vt:lpstr>History API</vt:lpstr>
      <vt:lpstr>Fullscreen API</vt:lpstr>
      <vt:lpstr>Storage APIs</vt:lpstr>
      <vt:lpstr>sessionStorage</vt:lpstr>
      <vt:lpstr>localStorage</vt:lpstr>
      <vt:lpstr>Slide 29</vt:lpstr>
      <vt:lpstr>Offline Storage – Cache Manifest</vt:lpstr>
      <vt:lpstr>Offline Storage - IndexedDB</vt:lpstr>
      <vt:lpstr>HTML5 right now? IE?</vt:lpstr>
      <vt:lpstr>Evolution into CSS3 </vt:lpstr>
      <vt:lpstr>Vendor Prefixes</vt:lpstr>
      <vt:lpstr>Box Sizing</vt:lpstr>
      <vt:lpstr>Rounded Elements</vt:lpstr>
      <vt:lpstr>Gradients/Opacity</vt:lpstr>
      <vt:lpstr>Selectors</vt:lpstr>
      <vt:lpstr>Transitions</vt:lpstr>
      <vt:lpstr>Columns and Grids</vt:lpstr>
      <vt:lpstr>Slide 41</vt:lpstr>
      <vt:lpstr>Media Queries</vt:lpstr>
      <vt:lpstr>Media Queries in Action</vt:lpstr>
      <vt:lpstr>@Font-Face</vt:lpstr>
      <vt:lpstr>Demos &amp; Examples </vt:lpstr>
      <vt:lpstr>Slide 46</vt:lpstr>
      <vt:lpstr>Demos</vt:lpstr>
      <vt:lpstr>What Type of Support?</vt:lpstr>
      <vt:lpstr>Resources</vt:lpstr>
      <vt:lpstr>Resources (cont.)</vt:lpstr>
      <vt:lpstr>Questions?  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Jason Clark</cp:lastModifiedBy>
  <cp:revision>30</cp:revision>
  <dcterms:created xsi:type="dcterms:W3CDTF">2013-06-12T12:21:53Z</dcterms:created>
  <dcterms:modified xsi:type="dcterms:W3CDTF">2013-06-12T12:45:31Z</dcterms:modified>
</cp:coreProperties>
</file>