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1.xml" ContentType="application/vnd.openxmlformats-officedocument.them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5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9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30.xml" ContentType="application/vnd.openxmlformats-officedocument.presentationml.slide+xml"/>
  <Override PartName="/ppt/slides/slide8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64" r:id="rId4"/>
    <p:sldMasterId id="2147483665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y="7620000" cx="10160000"/>
  <p:notesSz cy="10160000" cx="7620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3.xml" Type="http://schemas.openxmlformats.org/officeDocument/2006/relationships/slide" Id="rId19"/><Relationship Target="slides/slide30.xml" Type="http://schemas.openxmlformats.org/officeDocument/2006/relationships/slide" Id="rId36"/><Relationship Target="slides/slide12.xml" Type="http://schemas.openxmlformats.org/officeDocument/2006/relationships/slide" Id="rId18"/><Relationship Target="slides/slide11.xml" Type="http://schemas.openxmlformats.org/officeDocument/2006/relationships/slide" Id="rId17"/><Relationship Target="slides/slide10.xml" Type="http://schemas.openxmlformats.org/officeDocument/2006/relationships/slide" Id="rId16"/><Relationship Target="slides/slide9.xml" Type="http://schemas.openxmlformats.org/officeDocument/2006/relationships/slide" Id="rId15"/><Relationship Target="slides/slide8.xml" Type="http://schemas.openxmlformats.org/officeDocument/2006/relationships/slide" Id="rId14"/><Relationship Target="slides/slide24.xml" Type="http://schemas.openxmlformats.org/officeDocument/2006/relationships/slide" Id="rId30"/><Relationship Target="slides/slide6.xml" Type="http://schemas.openxmlformats.org/officeDocument/2006/relationships/slide" Id="rId12"/><Relationship Target="slides/slide25.xml" Type="http://schemas.openxmlformats.org/officeDocument/2006/relationships/slide" Id="rId31"/><Relationship Target="slides/slide7.xml" Type="http://schemas.openxmlformats.org/officeDocument/2006/relationships/slide" Id="rId13"/><Relationship Target="slides/slide4.xml" Type="http://schemas.openxmlformats.org/officeDocument/2006/relationships/slide" Id="rId10"/><Relationship Target="slides/slide5.xml" Type="http://schemas.openxmlformats.org/officeDocument/2006/relationships/slide" Id="rId11"/><Relationship Target="slides/slide28.xml" Type="http://schemas.openxmlformats.org/officeDocument/2006/relationships/slide" Id="rId34"/><Relationship Target="slides/slide29.xml" Type="http://schemas.openxmlformats.org/officeDocument/2006/relationships/slide" Id="rId35"/><Relationship Target="slides/slide26.xml" Type="http://schemas.openxmlformats.org/officeDocument/2006/relationships/slide" Id="rId32"/><Relationship Target="slides/slide27.xml" Type="http://schemas.openxmlformats.org/officeDocument/2006/relationships/slide" Id="rId33"/><Relationship Target="slides/slide23.xml" Type="http://schemas.openxmlformats.org/officeDocument/2006/relationships/slide" Id="rId29"/><Relationship Target="slides/slide20.xml" Type="http://schemas.openxmlformats.org/officeDocument/2006/relationships/slide" Id="rId26"/><Relationship Target="slides/slide19.xml" Type="http://schemas.openxmlformats.org/officeDocument/2006/relationships/slide" Id="rId25"/><Relationship Target="slides/slide22.xml" Type="http://schemas.openxmlformats.org/officeDocument/2006/relationships/slide" Id="rId28"/><Relationship Target="slides/slide21.xml" Type="http://schemas.openxmlformats.org/officeDocument/2006/relationships/slide" Id="rId27"/><Relationship Target="presProps.xml" Type="http://schemas.openxmlformats.org/officeDocument/2006/relationships/presProps" Id="rId2"/><Relationship Target="slides/slide15.xml" Type="http://schemas.openxmlformats.org/officeDocument/2006/relationships/slide" Id="rId21"/><Relationship Target="theme/theme2.xml" Type="http://schemas.openxmlformats.org/officeDocument/2006/relationships/theme" Id="rId1"/><Relationship Target="slides/slide16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7.xml" Type="http://schemas.openxmlformats.org/officeDocument/2006/relationships/slide" Id="rId23"/><Relationship Target="tableStyles.xml" Type="http://schemas.openxmlformats.org/officeDocument/2006/relationships/tableStyles" Id="rId3"/><Relationship Target="slides/slide18.xml" Type="http://schemas.openxmlformats.org/officeDocument/2006/relationships/slide" Id="rId24"/><Relationship Target="slides/slide14.xml" Type="http://schemas.openxmlformats.org/officeDocument/2006/relationships/slide" Id="rId20"/><Relationship Target="slides/slide3.xml" Type="http://schemas.openxmlformats.org/officeDocument/2006/relationships/slide" Id="rId9"/><Relationship Target="notesMasters/notesMaster1.xml" Type="http://schemas.openxmlformats.org/officeDocument/2006/relationships/notesMaster" Id="rId6"/><Relationship Target="slideMasters/slideMaster2.xml" Type="http://schemas.openxmlformats.org/officeDocument/2006/relationships/slideMaster" Id="rId5"/><Relationship Target="slides/slide2.xml" Type="http://schemas.openxmlformats.org/officeDocument/2006/relationships/slide" Id="rId8"/><Relationship Target="slides/slide1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4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8" name="Shape 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" name="Shape 11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0" name="Shape 120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6" name="Shape 12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2" name="Shape 1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8" name="Shape 1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9" name="Shape 1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0" name="Shape 150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4" name="Shape 1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0" name="Shape 1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1" name="Shape 161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6" name="Shape 1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7" name="Shape 167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2" name="Shape 1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1" name="Shape 71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8" name="Shape 1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4" name="Shape 1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5" name="Shape 185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0" name="Shape 1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1" name="Shape 1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2" name="Shape 19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6" name="Shape 1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7" name="Shape 197"/>
          <p:cNvSpPr txBox="1"/>
          <p:nvPr>
            <p:ph idx="1" type="body"/>
          </p:nvPr>
        </p:nvSpPr>
        <p:spPr>
          <a:xfrm>
            <a:off y="4560550" x="731500"/>
            <a:ext cy="4320525" cx="585214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8" name="Shape 198"/>
          <p:cNvSpPr/>
          <p:nvPr>
            <p:ph idx="2" type="sldImg"/>
          </p:nvPr>
        </p:nvSpPr>
        <p:spPr>
          <a:xfrm>
            <a:off y="720075" x="1219425"/>
            <a:ext cy="3600450" cx="4877024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2" name="Shape 2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3" name="Shape 203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04" name="Shape 204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8" name="Shape 2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9" name="Shape 209"/>
          <p:cNvSpPr txBox="1"/>
          <p:nvPr>
            <p:ph idx="1" type="body"/>
          </p:nvPr>
        </p:nvSpPr>
        <p:spPr>
          <a:xfrm>
            <a:off y="4560550" x="731500"/>
            <a:ext cy="4320525" cx="585214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10" name="Shape 210"/>
          <p:cNvSpPr/>
          <p:nvPr>
            <p:ph idx="2" type="sldImg"/>
          </p:nvPr>
        </p:nvSpPr>
        <p:spPr>
          <a:xfrm>
            <a:off y="720075" x="1219425"/>
            <a:ext cy="3600450" cx="4877024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4" name="Shape 2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5" name="Shape 21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16" name="Shape 21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0" name="Shape 2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1" name="Shape 22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22" name="Shape 22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6" name="Shape 2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7" name="Shape 227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28" name="Shape 228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1" name="Shape 2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2" name="Shape 2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33" name="Shape 23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7" name="Shape 2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8" name="Shape 2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39" name="Shape 239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83" name="Shape 83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 txBox="1"/>
          <p:nvPr>
            <p:ph idx="1" type="body"/>
          </p:nvPr>
        </p:nvSpPr>
        <p:spPr>
          <a:xfrm>
            <a:off y="4560550" x="731500"/>
            <a:ext cy="4320525" cx="585214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02" name="Shape 102"/>
          <p:cNvSpPr/>
          <p:nvPr>
            <p:ph idx="2" type="sldImg"/>
          </p:nvPr>
        </p:nvSpPr>
        <p:spPr>
          <a:xfrm>
            <a:off y="720075" x="1219425"/>
            <a:ext cy="3600450" cx="4877024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2" name="Shape 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" name="Shape 113"/>
          <p:cNvSpPr txBox="1"/>
          <p:nvPr>
            <p:ph idx="1" type="body"/>
          </p:nvPr>
        </p:nvSpPr>
        <p:spPr>
          <a:xfrm>
            <a:off y="4560550" x="731500"/>
            <a:ext cy="4320525" cx="585214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4" name="Shape 114"/>
          <p:cNvSpPr/>
          <p:nvPr>
            <p:ph idx="2" type="sldImg"/>
          </p:nvPr>
        </p:nvSpPr>
        <p:spPr>
          <a:xfrm>
            <a:off y="720075" x="1219425"/>
            <a:ext cy="3600450" cx="4877024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2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3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4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5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6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5" name="Shape 5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y="676275" x="762000"/>
            <a:ext cy="1271587" cx="8635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TxTwoObj" type="twoTxTwoObj">
  <p:cSld name="twoTxTwoObj"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y="304800" x="508000"/>
            <a:ext cy="1270000" cx="9144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1704975" x="508000"/>
            <a:ext cy="711200" cx="448944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Times New Roman"/>
              <a:buNone/>
              <a:defRPr b="1" sz="2400"/>
            </a:lvl1pPr>
            <a:lvl2pPr rtl="0" indent="0" marL="457200">
              <a:buFont typeface="Times New Roman"/>
              <a:buNone/>
              <a:defRPr b="1" sz="2000"/>
            </a:lvl2pPr>
            <a:lvl3pPr rtl="0" indent="0" marL="914400">
              <a:buFont typeface="Times New Roman"/>
              <a:buNone/>
              <a:defRPr b="1" sz="1800"/>
            </a:lvl3pPr>
            <a:lvl4pPr rtl="0" indent="0" marL="1371600">
              <a:buFont typeface="Times New Roman"/>
              <a:buNone/>
              <a:defRPr b="1" sz="1600"/>
            </a:lvl4pPr>
            <a:lvl5pPr rtl="0" indent="0" marL="1828800">
              <a:buFont typeface="Times New Roman"/>
              <a:buNone/>
              <a:defRPr b="1" sz="1600"/>
            </a:lvl5pPr>
            <a:lvl6pPr rtl="0" indent="0" marL="2286000">
              <a:buFont typeface="Times New Roman"/>
              <a:buNone/>
              <a:defRPr b="1" sz="1600"/>
            </a:lvl6pPr>
            <a:lvl7pPr rtl="0" indent="0" marL="2743200">
              <a:buFont typeface="Times New Roman"/>
              <a:buNone/>
              <a:defRPr b="1" sz="1600"/>
            </a:lvl7pPr>
            <a:lvl8pPr rtl="0" indent="0" marL="3200400">
              <a:buFont typeface="Times New Roman"/>
              <a:buNone/>
              <a:defRPr b="1" sz="1600"/>
            </a:lvl8pPr>
            <a:lvl9pPr rtl="0" indent="0" marL="3657600">
              <a:buFont typeface="Times New Roman"/>
              <a:buNone/>
              <a:defRPr b="1" sz="1600"/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y="2416175" x="508000"/>
            <a:ext cy="4391025" cx="448944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id="45" name="Shape 45"/>
          <p:cNvSpPr txBox="1"/>
          <p:nvPr>
            <p:ph idx="3" type="body"/>
          </p:nvPr>
        </p:nvSpPr>
        <p:spPr>
          <a:xfrm>
            <a:off y="1704975" x="5160962"/>
            <a:ext cy="711200" cx="44910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Times New Roman"/>
              <a:buNone/>
              <a:defRPr b="1" sz="2400"/>
            </a:lvl1pPr>
            <a:lvl2pPr rtl="0" indent="0" marL="457200">
              <a:buFont typeface="Times New Roman"/>
              <a:buNone/>
              <a:defRPr b="1" sz="2000"/>
            </a:lvl2pPr>
            <a:lvl3pPr rtl="0" indent="0" marL="914400">
              <a:buFont typeface="Times New Roman"/>
              <a:buNone/>
              <a:defRPr b="1" sz="1800"/>
            </a:lvl3pPr>
            <a:lvl4pPr rtl="0" indent="0" marL="1371600">
              <a:buFont typeface="Times New Roman"/>
              <a:buNone/>
              <a:defRPr b="1" sz="1600"/>
            </a:lvl4pPr>
            <a:lvl5pPr rtl="0" indent="0" marL="1828800">
              <a:buFont typeface="Times New Roman"/>
              <a:buNone/>
              <a:defRPr b="1" sz="1600"/>
            </a:lvl5pPr>
            <a:lvl6pPr rtl="0" indent="0" marL="2286000">
              <a:buFont typeface="Times New Roman"/>
              <a:buNone/>
              <a:defRPr b="1" sz="1600"/>
            </a:lvl6pPr>
            <a:lvl7pPr rtl="0" indent="0" marL="2743200">
              <a:buFont typeface="Times New Roman"/>
              <a:buNone/>
              <a:defRPr b="1" sz="1600"/>
            </a:lvl7pPr>
            <a:lvl8pPr rtl="0" indent="0" marL="3200400">
              <a:buFont typeface="Times New Roman"/>
              <a:buNone/>
              <a:defRPr b="1" sz="1600"/>
            </a:lvl8pPr>
            <a:lvl9pPr rtl="0" indent="0" marL="3657600">
              <a:buFont typeface="Times New Roman"/>
              <a:buNone/>
              <a:defRPr b="1" sz="1600"/>
            </a:lvl9pPr>
          </a:lstStyle>
          <a:p/>
        </p:txBody>
      </p:sp>
      <p:sp>
        <p:nvSpPr>
          <p:cNvPr id="46" name="Shape 46"/>
          <p:cNvSpPr txBox="1"/>
          <p:nvPr>
            <p:ph idx="4" type="body"/>
          </p:nvPr>
        </p:nvSpPr>
        <p:spPr>
          <a:xfrm>
            <a:off y="2416175" x="5160962"/>
            <a:ext cy="4391025" cx="44910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Obj" type="twoObj">
  <p:cSld name="twoObj"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y="676275" x="762000"/>
            <a:ext cy="1271587" cx="8635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2200275" x="762000"/>
            <a:ext cy="4573588" cx="424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y="2200275" x="5156200"/>
            <a:ext cy="4573588" cx="424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secHead" type="secHead">
  <p:cSld name="secHead"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y="4895850" x="803275"/>
            <a:ext cy="1514474" cx="8635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defRPr b="1" cap="small" sz="4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y="3228975" x="803275"/>
            <a:ext cy="1666875" cx="8635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Times New Roman"/>
              <a:buNone/>
              <a:defRPr sz="2000"/>
            </a:lvl1pPr>
            <a:lvl2pPr rtl="0" indent="0" marL="457200">
              <a:buFont typeface="Times New Roman"/>
              <a:buNone/>
              <a:defRPr sz="1800"/>
            </a:lvl2pPr>
            <a:lvl3pPr rtl="0" indent="0" marL="914400">
              <a:buFont typeface="Times New Roman"/>
              <a:buNone/>
              <a:defRPr sz="1600"/>
            </a:lvl3pPr>
            <a:lvl4pPr rtl="0" indent="0" marL="1371600">
              <a:buFont typeface="Times New Roman"/>
              <a:buNone/>
              <a:defRPr sz="1400"/>
            </a:lvl4pPr>
            <a:lvl5pPr rtl="0" indent="0" marL="1828800">
              <a:buFont typeface="Times New Roman"/>
              <a:buNone/>
              <a:defRPr sz="1400"/>
            </a:lvl5pPr>
            <a:lvl6pPr rtl="0" indent="0" marL="2286000">
              <a:buFont typeface="Times New Roman"/>
              <a:buNone/>
              <a:defRPr sz="1400"/>
            </a:lvl6pPr>
            <a:lvl7pPr rtl="0" indent="0" marL="2743200">
              <a:buFont typeface="Times New Roman"/>
              <a:buNone/>
              <a:defRPr sz="1400"/>
            </a:lvl7pPr>
            <a:lvl8pPr rtl="0" indent="0" marL="3200400">
              <a:buFont typeface="Times New Roman"/>
              <a:buNone/>
              <a:defRPr sz="1400"/>
            </a:lvl8pPr>
            <a:lvl9pPr rtl="0" indent="0" marL="3657600">
              <a:buFont typeface="Times New Roman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" type="obj">
  <p:cSld name="obj"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y="676275" x="762000"/>
            <a:ext cy="1271587" cx="8635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2200275" x="762000"/>
            <a:ext cy="4573586" cx="8635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ctrTitle"/>
          </p:nvPr>
        </p:nvSpPr>
        <p:spPr>
          <a:xfrm>
            <a:off y="2366963" x="762000"/>
            <a:ext cy="1633536" cx="8635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subTitle"/>
          </p:nvPr>
        </p:nvSpPr>
        <p:spPr>
          <a:xfrm>
            <a:off y="4318000" x="1524000"/>
            <a:ext cy="1947862" cx="7112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trike="noStrike" u="none" b="0" cap="none" baseline="0" sz="32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 marR="0" indent="0" marL="45720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trike="noStrike" u="none" b="0" cap="none" baseline="0" sz="2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 marR="0" indent="0" marL="9144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trike="noStrike" u="none" b="0" cap="none" baseline="0" sz="24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 marR="0" indent="0" marL="1371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 marR="0" indent="0" marL="1828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 marR="0" indent="0" marL="2286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 marR="0" indent="0" marL="2743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 marR="0" indent="0" marL="3200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 marR="0" indent="0" marL="3657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6" name="Shape 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" name="Shape 7"/>
          <p:cNvSpPr txBox="1"/>
          <p:nvPr>
            <p:ph type="ctrTitle"/>
          </p:nvPr>
        </p:nvSpPr>
        <p:spPr>
          <a:xfrm>
            <a:off y="3048000" x="914400"/>
            <a:ext cy="1219199" cx="83312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buSzPct val="100000"/>
              <a:defRPr sz="4800"/>
            </a:lvl1pPr>
            <a:lvl2pPr algn="ctr">
              <a:buSzPct val="100000"/>
              <a:defRPr sz="4800"/>
            </a:lvl2pPr>
            <a:lvl3pPr algn="ctr">
              <a:buSzPct val="100000"/>
              <a:defRPr sz="4800"/>
            </a:lvl3pPr>
            <a:lvl4pPr algn="ctr">
              <a:buSzPct val="100000"/>
              <a:defRPr sz="4800"/>
            </a:lvl4pPr>
            <a:lvl5pPr algn="ctr">
              <a:buSzPct val="100000"/>
              <a:defRPr sz="4800"/>
            </a:lvl5pPr>
            <a:lvl6pPr algn="ctr">
              <a:buSzPct val="100000"/>
              <a:defRPr sz="4800"/>
            </a:lvl6pPr>
            <a:lvl7pPr algn="ctr">
              <a:buSzPct val="100000"/>
              <a:defRPr sz="4800"/>
            </a:lvl7pPr>
            <a:lvl8pPr algn="ctr">
              <a:buSzPct val="100000"/>
              <a:defRPr sz="4800"/>
            </a:lvl8pPr>
            <a:lvl9pPr algn="ctr">
              <a:buSzPct val="100000"/>
              <a:defRPr sz="4800"/>
            </a:lvl9pPr>
          </a:lstStyle>
          <a:p/>
        </p:txBody>
      </p:sp>
      <p:sp>
        <p:nvSpPr>
          <p:cNvPr id="8" name="Shape 8"/>
          <p:cNvSpPr txBox="1"/>
          <p:nvPr>
            <p:ph idx="1" type="subTitle"/>
          </p:nvPr>
        </p:nvSpPr>
        <p:spPr>
          <a:xfrm>
            <a:off y="4572000" x="1828800"/>
            <a:ext cy="914400" cx="6502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buSzPct val="100000"/>
              <a:defRPr sz="3200"/>
            </a:lvl1pPr>
            <a:lvl2pPr algn="ctr">
              <a:buSzPct val="100000"/>
              <a:defRPr sz="3200"/>
            </a:lvl2pPr>
            <a:lvl3pPr algn="ctr">
              <a:buSzPct val="100000"/>
              <a:defRPr sz="3200"/>
            </a:lvl3pPr>
            <a:lvl4pPr algn="ctr">
              <a:buSzPct val="100000"/>
              <a:defRPr sz="3200"/>
            </a:lvl4pPr>
            <a:lvl5pPr algn="ctr">
              <a:buSzPct val="100000"/>
              <a:defRPr sz="3200"/>
            </a:lvl5pPr>
            <a:lvl6pPr algn="ctr">
              <a:buSzPct val="100000"/>
              <a:defRPr sz="3200"/>
            </a:lvl6pPr>
            <a:lvl7pPr algn="ctr">
              <a:buSzPct val="100000"/>
              <a:defRPr sz="3200"/>
            </a:lvl7pPr>
            <a:lvl8pPr algn="ctr">
              <a:buSzPct val="100000"/>
              <a:defRPr sz="3200"/>
            </a:lvl8pPr>
            <a:lvl9pPr algn="ctr">
              <a:buSzPct val="100000"/>
              <a:defRPr sz="32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9" name="Shape 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y="304800" x="304800"/>
            <a:ext cy="914400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y="1828800" x="304800"/>
            <a:ext cy="5486399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y="304800" x="304800"/>
            <a:ext cy="914400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y="1828800" x="304800"/>
            <a:ext cy="5486399" cx="4470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/>
        </p:txBody>
      </p:sp>
      <p:sp>
        <p:nvSpPr>
          <p:cNvPr id="15" name="Shape 15"/>
          <p:cNvSpPr txBox="1"/>
          <p:nvPr>
            <p:ph idx="2" type="body"/>
          </p:nvPr>
        </p:nvSpPr>
        <p:spPr>
          <a:xfrm>
            <a:off y="1828800" x="5384800"/>
            <a:ext cy="5486399" cx="4470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idx="1" type="body"/>
          </p:nvPr>
        </p:nvSpPr>
        <p:spPr>
          <a:xfrm>
            <a:off y="6705600" x="304800"/>
            <a:ext cy="609599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buSzPct val="100000"/>
              <a:defRPr sz="3200"/>
            </a:lvl1pPr>
            <a:lvl2pPr algn="ctr">
              <a:buSzPct val="100000"/>
              <a:defRPr sz="3200"/>
            </a:lvl2pPr>
            <a:lvl3pPr algn="ctr">
              <a:buSzPct val="100000"/>
              <a:defRPr sz="3200"/>
            </a:lvl3pPr>
            <a:lvl4pPr algn="ctr">
              <a:buSzPct val="100000"/>
              <a:defRPr sz="3200"/>
            </a:lvl4pPr>
            <a:lvl5pPr algn="ctr">
              <a:buSzPct val="100000"/>
              <a:defRPr sz="3200"/>
            </a:lvl5pPr>
            <a:lvl6pPr algn="ctr">
              <a:buSzPct val="100000"/>
              <a:defRPr sz="3200"/>
            </a:lvl6pPr>
            <a:lvl7pPr algn="ctr">
              <a:buSzPct val="100000"/>
              <a:defRPr sz="3200"/>
            </a:lvl7pPr>
            <a:lvl8pPr algn="ctr">
              <a:buSzPct val="100000"/>
              <a:defRPr sz="3200"/>
            </a:lvl8pPr>
            <a:lvl9pPr algn="ctr">
              <a:buSzPct val="100000"/>
              <a:defRPr sz="32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itleAndTx" type="vertTitleAndTx">
  <p:cSld name="vertTitleAndTx"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 rot="5400000">
            <a:off y="2645569" x="5269705"/>
            <a:ext cy="2158999" cx="609758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 rot="5400000">
            <a:off y="562768" x="875505"/>
            <a:ext cy="6324600" cx="609758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x" type="vertTx">
  <p:cSld name="vertTx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y="676275" x="762000"/>
            <a:ext cy="1271587" cx="8635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 rot="5400000">
            <a:off y="169068" x="2793206"/>
            <a:ext cy="8635999" cx="457358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picTx" type="picTx">
  <p:cSld name="picTx"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y="5334000" x="1990725"/>
            <a:ext cy="630237" cx="609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2" name="Shape 32"/>
          <p:cNvSpPr/>
          <p:nvPr>
            <p:ph idx="2" type="pic"/>
          </p:nvPr>
        </p:nvSpPr>
        <p:spPr>
          <a:xfrm>
            <a:off y="681037" x="1990725"/>
            <a:ext cy="4572000" cx="609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buClr>
                <a:schemeClr val="dk1"/>
              </a:buClr>
              <a:buFont typeface="Times New Roman"/>
              <a:buNone/>
              <a:defRPr strike="noStrike" u="none" b="0" cap="none" baseline="0" sz="32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 marR="0" indent="0" marL="457200">
              <a:buClr>
                <a:schemeClr val="dk1"/>
              </a:buClr>
              <a:buFont typeface="Times New Roman"/>
              <a:buNone/>
              <a:defRPr strike="noStrike" u="none" b="0" cap="none" baseline="0" sz="2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 marR="0" indent="0" marL="914400">
              <a:buClr>
                <a:schemeClr val="dk1"/>
              </a:buClr>
              <a:buFont typeface="Times New Roman"/>
              <a:buNone/>
              <a:defRPr strike="noStrike" u="none" b="0" cap="none" baseline="0" sz="24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 marR="0" indent="0" marL="1371600"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 marR="0" indent="0" marL="1828800"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l" rtl="0" marR="0" indent="0" marL="2286000"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l" rtl="0" marR="0" indent="0" marL="2743200"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l" rtl="0" marR="0" indent="0" marL="3200400"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l" rtl="0" marR="0" indent="0" marL="3657600"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5964237" x="1990725"/>
            <a:ext cy="893762" cx="609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Times New Roman"/>
              <a:buNone/>
              <a:defRPr sz="1400"/>
            </a:lvl1pPr>
            <a:lvl2pPr rtl="0" indent="0" marL="457200">
              <a:buFont typeface="Times New Roman"/>
              <a:buNone/>
              <a:defRPr sz="1200"/>
            </a:lvl2pPr>
            <a:lvl3pPr rtl="0" indent="0" marL="914400">
              <a:buFont typeface="Times New Roman"/>
              <a:buNone/>
              <a:defRPr sz="1000"/>
            </a:lvl3pPr>
            <a:lvl4pPr rtl="0" indent="0" marL="1371600">
              <a:buFont typeface="Times New Roman"/>
              <a:buNone/>
              <a:defRPr sz="900"/>
            </a:lvl4pPr>
            <a:lvl5pPr rtl="0" indent="0" marL="1828800">
              <a:buFont typeface="Times New Roman"/>
              <a:buNone/>
              <a:defRPr sz="900"/>
            </a:lvl5pPr>
            <a:lvl6pPr rtl="0" indent="0" marL="2286000">
              <a:buFont typeface="Times New Roman"/>
              <a:buNone/>
              <a:defRPr sz="900"/>
            </a:lvl6pPr>
            <a:lvl7pPr rtl="0" indent="0" marL="2743200">
              <a:buFont typeface="Times New Roman"/>
              <a:buNone/>
              <a:defRPr sz="900"/>
            </a:lvl7pPr>
            <a:lvl8pPr rtl="0" indent="0" marL="3200400">
              <a:buFont typeface="Times New Roman"/>
              <a:buNone/>
              <a:defRPr sz="900"/>
            </a:lvl8pPr>
            <a:lvl9pPr rtl="0" indent="0" marL="3657600">
              <a:buFont typeface="Times New Roman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Tx" type="objTx">
  <p:cSld name="objTx"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y="303212" x="508000"/>
            <a:ext cy="1290636" cx="33432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303212" x="3971925"/>
            <a:ext cy="6503987" cx="568007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/>
        </p:txBody>
      </p:sp>
      <p:sp>
        <p:nvSpPr>
          <p:cNvPr id="37" name="Shape 37"/>
          <p:cNvSpPr txBox="1"/>
          <p:nvPr>
            <p:ph idx="2" type="body"/>
          </p:nvPr>
        </p:nvSpPr>
        <p:spPr>
          <a:xfrm>
            <a:off y="1593850" x="508000"/>
            <a:ext cy="5213349" cx="33432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Times New Roman"/>
              <a:buNone/>
              <a:defRPr sz="1400"/>
            </a:lvl1pPr>
            <a:lvl2pPr rtl="0" indent="0" marL="457200">
              <a:buFont typeface="Times New Roman"/>
              <a:buNone/>
              <a:defRPr sz="1200"/>
            </a:lvl2pPr>
            <a:lvl3pPr rtl="0" indent="0" marL="914400">
              <a:buFont typeface="Times New Roman"/>
              <a:buNone/>
              <a:defRPr sz="1000"/>
            </a:lvl3pPr>
            <a:lvl4pPr rtl="0" indent="0" marL="1371600">
              <a:buFont typeface="Times New Roman"/>
              <a:buNone/>
              <a:defRPr sz="900"/>
            </a:lvl4pPr>
            <a:lvl5pPr rtl="0" indent="0" marL="1828800">
              <a:buFont typeface="Times New Roman"/>
              <a:buNone/>
              <a:defRPr sz="900"/>
            </a:lvl5pPr>
            <a:lvl6pPr rtl="0" indent="0" marL="2286000">
              <a:buFont typeface="Times New Roman"/>
              <a:buNone/>
              <a:defRPr sz="900"/>
            </a:lvl6pPr>
            <a:lvl7pPr rtl="0" indent="0" marL="2743200">
              <a:buFont typeface="Times New Roman"/>
              <a:buNone/>
              <a:defRPr sz="900"/>
            </a:lvl7pPr>
            <a:lvl8pPr rtl="0" indent="0" marL="3200400">
              <a:buFont typeface="Times New Roman"/>
              <a:buNone/>
              <a:defRPr sz="900"/>
            </a:lvl8pPr>
            <a:lvl9pPr rtl="0" indent="0" marL="3657600">
              <a:buFont typeface="Times New Roman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theme/theme3.xml" Type="http://schemas.openxmlformats.org/officeDocument/2006/relationships/theme" Id="rId6"/><Relationship Target="../slideLayouts/slideLayout5.xml" Type="http://schemas.openxmlformats.org/officeDocument/2006/relationships/slideLayout" Id="rId5"/></Relationships>
</file>

<file path=ppt/slideMasters/_rels/slideMaster2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2"/><Relationship Target="../slideLayouts/slideLayout7.xml" Type="http://schemas.openxmlformats.org/officeDocument/2006/relationships/slideLayout" Id="rId2"/><Relationship Target="../slideLayouts/slideLayout6.xml" Type="http://schemas.openxmlformats.org/officeDocument/2006/relationships/slideLayout" Id="rId1"/><Relationship Target="../slideLayouts/slideLayout15.xml" Type="http://schemas.openxmlformats.org/officeDocument/2006/relationships/slideLayout" Id="rId10"/><Relationship Target="../slideLayouts/slideLayout9.xml" Type="http://schemas.openxmlformats.org/officeDocument/2006/relationships/slideLayout" Id="rId4"/><Relationship Target="../slideLayouts/slideLayout16.xml" Type="http://schemas.openxmlformats.org/officeDocument/2006/relationships/slideLayout" Id="rId11"/><Relationship Target="../slideLayouts/slideLayout8.xml" Type="http://schemas.openxmlformats.org/officeDocument/2006/relationships/slideLayout" Id="rId3"/><Relationship Target="../slideLayouts/slideLayout14.xml" Type="http://schemas.openxmlformats.org/officeDocument/2006/relationships/slideLayout" Id="rId9"/><Relationship Target="../slideLayouts/slideLayout11.xml" Type="http://schemas.openxmlformats.org/officeDocument/2006/relationships/slideLayout" Id="rId6"/><Relationship Target="../slideLayouts/slideLayout10.xml" Type="http://schemas.openxmlformats.org/officeDocument/2006/relationships/slideLayout" Id="rId5"/><Relationship Target="../slideLayouts/slideLayout13.xml" Type="http://schemas.openxmlformats.org/officeDocument/2006/relationships/slideLayout" Id="rId8"/><Relationship Target="../slideLayouts/slideLayout12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8" name="Shape 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y="676275" x="762000"/>
            <a:ext cy="1271587" cx="8635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" type="body"/>
          </p:nvPr>
        </p:nvSpPr>
        <p:spPr>
          <a:xfrm>
            <a:off y="2200275" x="762000"/>
            <a:ext cy="4573586" cx="8635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 marR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 marR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4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 marR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 marR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l" rtl="0" marR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l" rtl="0" marR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l" rtl="0" marR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l" rtl="0" marR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0" type="dt"/>
          </p:nvPr>
        </p:nvSpPr>
        <p:spPr>
          <a:xfrm>
            <a:off y="6942136" x="762000"/>
            <a:ext cy="509586" cx="21177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1" type="ftr"/>
          </p:nvPr>
        </p:nvSpPr>
        <p:spPr>
          <a:xfrm>
            <a:off y="6942136" x="3470275"/>
            <a:ext cy="509586" cx="32194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y="6942136" x="7280275"/>
            <a:ext cy="509586" cx="21193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15.xml" Type="http://schemas.openxmlformats.org/officeDocument/2006/relationships/slideLayout" Id="rId1"/><Relationship Target="../media/image03.jpg" Type="http://schemas.openxmlformats.org/officeDocument/2006/relationships/image" Id="rId3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27.xml.rels><?xml version="1.0" encoding="UTF-8" standalone="yes"?><Relationships xmlns="http://schemas.openxmlformats.org/package/2006/relationships"><Relationship Target="../notesSlides/notesSlide27.xml" Type="http://schemas.openxmlformats.org/officeDocument/2006/relationships/notesSlide" Id="rId2"/><Relationship Target="../slideLayouts/slideLayout16.xml" Type="http://schemas.openxmlformats.org/officeDocument/2006/relationships/slideLayout" Id="rId1"/></Relationships>
</file>

<file path=ppt/slides/_rels/slide28.xml.rels><?xml version="1.0" encoding="UTF-8" standalone="yes"?><Relationships xmlns="http://schemas.openxmlformats.org/package/2006/relationships"><Relationship Target="../notesSlides/notesSlide28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9.xml.rels><?xml version="1.0" encoding="UTF-8" standalone="yes"?><Relationships xmlns="http://schemas.openxmlformats.org/package/2006/relationships"><Relationship Target="../notesSlides/notesSlide29.xml" Type="http://schemas.openxmlformats.org/officeDocument/2006/relationships/notesSlide" Id="rId2"/><Relationship Target="../slideLayouts/slideLayout16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30.xml.rels><?xml version="1.0" encoding="UTF-8" standalone="yes"?><Relationships xmlns="http://schemas.openxmlformats.org/package/2006/relationships"><Relationship Target="../notesSlides/notesSlide30.xml" Type="http://schemas.openxmlformats.org/officeDocument/2006/relationships/notesSlide" Id="rId2"/><Relationship Target="../slideLayouts/slideLayout16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15.xml" Type="http://schemas.openxmlformats.org/officeDocument/2006/relationships/slideLayout" Id="rId1"/><Relationship Target="../media/image01.png" Type="http://schemas.openxmlformats.org/officeDocument/2006/relationships/image" Id="rId4"/><Relationship Target="../media/image02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 txBox="1"/>
          <p:nvPr>
            <p:ph type="ctrTitle"/>
          </p:nvPr>
        </p:nvSpPr>
        <p:spPr>
          <a:xfrm>
            <a:off y="3048000" x="914400"/>
            <a:ext cy="1295400" cx="84073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/>
        </p:txBody>
      </p:sp>
      <p:sp>
        <p:nvSpPr>
          <p:cNvPr id="62" name="Shape 62"/>
          <p:cNvSpPr txBox="1"/>
          <p:nvPr>
            <p:ph idx="1" type="subTitle"/>
          </p:nvPr>
        </p:nvSpPr>
        <p:spPr>
          <a:xfrm>
            <a:off y="4572000" x="1828800"/>
            <a:ext cy="990599" cx="65785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/>
        </p:txBody>
      </p:sp>
      <p:sp>
        <p:nvSpPr>
          <p:cNvPr id="63" name="Shape 63"/>
          <p:cNvSpPr txBox="1"/>
          <p:nvPr/>
        </p:nvSpPr>
        <p:spPr>
          <a:xfrm>
            <a:off y="403700" x="408350"/>
            <a:ext cy="6875749" cx="925452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sz="4266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
</a:t>
            </a:r>
            <a:r>
              <a:rPr sz="4266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Responsive Web Design (RWD)</a:t>
            </a:r>
          </a:p>
          <a:p>
            <a:pPr rtl="0">
              <a:lnSpc>
                <a:spcPct val="100000"/>
              </a:lnSpc>
              <a:buNone/>
            </a:pPr>
            <a:r>
              <a:rPr sz="3200" lang="en-US">
                <a:solidFill>
                  <a:srgbClr val="6FA8DC"/>
                </a:solidFill>
                <a:latin typeface="verdana"/>
                <a:ea typeface="verdana"/>
                <a:cs typeface="verdana"/>
                <a:sym typeface="verdana"/>
              </a:rPr>
              <a:t>Building a single web site for the desktop, tablet and smartphone</a:t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lnSpc>
                <a:spcPct val="100000"/>
              </a:lnSpc>
              <a:buNone/>
            </a:pPr>
            <a:r>
              <a:rPr sz="2400" lang="en-US">
                <a:solidFill>
                  <a:srgbClr val="FFFFFF"/>
                </a:solidFill>
              </a:rPr>
              <a:t>Florida Library Webinars</a:t>
            </a:r>
          </a:p>
          <a:p>
            <a:pPr rtl="0" lvl="0">
              <a:lnSpc>
                <a:spcPct val="100000"/>
              </a:lnSpc>
              <a:buNone/>
            </a:pPr>
            <a:r>
              <a:rPr sz="2400" lang="en-US">
                <a:solidFill>
                  <a:srgbClr val="FFFFFF"/>
                </a:solidFill>
              </a:rPr>
              <a:t>Novare Library Services</a:t>
            </a:r>
          </a:p>
          <a:p>
            <a:pPr rtl="0">
              <a:lnSpc>
                <a:spcPct val="100000"/>
              </a:lnSpc>
              <a:buNone/>
            </a:pPr>
            <a:r>
              <a:rPr sz="2400" lang="en-US">
                <a:solidFill>
                  <a:srgbClr val="FFFFFF"/>
                </a:solidFill>
              </a:rPr>
              <a:t>April </a:t>
            </a:r>
            <a:r>
              <a:rPr sz="24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24, 20</a:t>
            </a:r>
            <a:r>
              <a:rPr sz="2400" lang="en-US">
                <a:solidFill>
                  <a:srgbClr val="FFFFFF"/>
                </a:solidFill>
              </a:rPr>
              <a:t>13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rtl="0">
              <a:lnSpc>
                <a:spcPct val="100000"/>
              </a:lnSpc>
              <a:buNone/>
            </a:pPr>
            <a:r>
              <a:rPr sz="24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Jason Clark</a:t>
            </a:r>
          </a:p>
          <a:p>
            <a:pPr rtl="0">
              <a:lnSpc>
                <a:spcPct val="100000"/>
              </a:lnSpc>
              <a:buNone/>
            </a:pPr>
            <a:r>
              <a:rPr sz="24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Head of Digital Access &amp; Web Services</a:t>
            </a:r>
          </a:p>
          <a:p>
            <a:pPr rtl="0">
              <a:lnSpc>
                <a:spcPct val="100000"/>
              </a:lnSpc>
              <a:buNone/>
            </a:pPr>
            <a:r>
              <a:rPr sz="24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Montana State University Librar</a:t>
            </a:r>
            <a:r>
              <a:rPr sz="2400" lang="en-US">
                <a:solidFill>
                  <a:srgbClr val="FFFFFF"/>
                </a:solidFill>
              </a:rPr>
              <a:t>y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15" name="Shape 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y="288925" x="231775"/>
            <a:ext cy="909637" cx="9659937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0" cap="none" baseline="0" sz="4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Media Queries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y="1522412" x="246062"/>
            <a:ext cy="5643561" cx="9501186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-361950" marL="3429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switch stylesheets based on width and height of viewport</a:t>
            </a:r>
          </a:p>
          <a:p>
            <a:pPr algn="l" rtl="0" lvl="0" marR="0" indent="-361950" marL="3429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same content, new view depending on device</a:t>
            </a:r>
          </a:p>
          <a:p>
            <a:r>
              <a:t/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@media screen and (max-device-width:480px) {… mobile styles here… }</a:t>
            </a:r>
          </a:p>
          <a:p>
            <a:r>
              <a:t/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4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* note “em” measurements based on base sizing of main body font are becoming standard (not pixels)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y="288925" x="231775"/>
            <a:ext cy="909637" cx="9659937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0" cap="none" baseline="0" sz="4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Media Queries in Action</a:t>
            </a:r>
          </a:p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y="1522412" x="246062"/>
            <a:ext cy="5643561" cx="9501186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1" marR="0" indent="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&lt;link rel="stylesheet" type="text/css” media="screen and (max-device-width:480px) and (resolution: 163dpi)” href="shetland.css" /&gt;</a:t>
            </a:r>
          </a:p>
          <a:p>
            <a:r>
              <a:t/>
            </a:r>
          </a:p>
          <a:p>
            <a:r>
              <a:t/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Responsive Web Design, Ethan Marcotte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4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http://www.alistapart.com/articles/responsive-web-design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Define the Breakpoints</a:t>
            </a:r>
          </a:p>
        </p:txBody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 major breaks</a:t>
            </a:r>
          </a:p>
          <a:p>
            <a:r>
              <a:t/>
            </a:r>
          </a:p>
          <a:p>
            <a:r>
              <a:t/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480 / 768 / 1024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33" name="Shape 1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Define the Breakpoints</a:t>
            </a:r>
          </a:p>
        </p:txBody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 major media query rules</a:t>
            </a:r>
          </a:p>
          <a:p>
            <a:r>
              <a:t/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&lt; 480 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&lt; 768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&gt; 768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39" name="Shape 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 Fluid Grid</a:t>
            </a:r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Create Flexible Layouts with Relative Sizing</a:t>
            </a:r>
          </a:p>
          <a:p>
            <a:r>
              <a:t/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trike="sngStrike" sz="4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| 200 px | 300 px | 800 px |</a:t>
            </a:r>
          </a:p>
          <a:p>
            <a:r>
              <a:t/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4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| 15.38% | 23.07% | 61.5384% |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45" name="Shape 1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y="288925" x="231775"/>
            <a:ext cy="909637" cx="9659937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0" cap="none" baseline="0" sz="4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Box Sizing</a:t>
            </a:r>
          </a:p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y="1522412" x="246062"/>
            <a:ext cy="5640386" cx="9913937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Set how the browser calculates the width of an element to include (or not include) padding, borders, and margins</a:t>
            </a:r>
          </a:p>
          <a:p>
            <a:r>
              <a:t/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div.doc {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width: 200px;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padding: 0 30px;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-webkit-box-sizing: border-box; 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-moz-box-sizing: border-box;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box-sizing: border-box;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51" name="Shape 1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2" name="Shape 152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Flexible Images &amp; Media</a:t>
            </a:r>
          </a:p>
        </p:txBody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Adaptive Sizing</a:t>
            </a:r>
          </a:p>
          <a:p>
            <a:r>
              <a:t/>
            </a:r>
          </a:p>
          <a:p>
            <a:r>
              <a:t/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48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img {width:100%;}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48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img {max-width:100%;}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57" name="Shape 1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Flexible Images &amp; Media ...</a:t>
            </a:r>
          </a:p>
        </p:txBody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y="1519975" x="304300"/>
            <a:ext cy="58547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Adaptive Sizing</a:t>
            </a:r>
          </a:p>
          <a:p>
            <a:r>
              <a:t/>
            </a:r>
          </a:p>
          <a:p>
            <a:pPr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2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&lt;div class="video-container"&gt;</a:t>
            </a:r>
          </a:p>
          <a:p>
            <a:pPr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2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&lt;iframe src="http://player.vimeo.com/video/6284199?title=0&amp;byline=0&amp;portrait=0" width="800" height="450" frameborder="0"&gt;&lt;/iframe&gt;</a:t>
            </a:r>
          </a:p>
          <a:p>
            <a:pPr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2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&lt;/div&gt;</a:t>
            </a:r>
          </a:p>
          <a:p>
            <a:r>
              <a:t/>
            </a:r>
          </a:p>
          <a:p>
            <a:pPr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2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.video-container {position:relative;padding-bottom:56.25%;padding-top: 30px;height:0;overflow:hidden;}</a:t>
            </a:r>
          </a:p>
          <a:p>
            <a:pPr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2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.video-container iframe {position:absolute;top:0;left:0;width:100%;height: 100%;}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63" name="Shape 1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4" name="Shape 164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Ensure Device Screen Size</a:t>
            </a:r>
          </a:p>
        </p:txBody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meta viewport tag in &lt;head&gt;</a:t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48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&lt;meta name="viewport" content="width=device-width, initial-scale=1"&gt;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69" name="Shape 1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0" name="Shape 170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Linearize Layout for Mobile</a:t>
            </a:r>
          </a:p>
        </p:txBody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Turn all block level elements into full width to create single column layout</a:t>
            </a:r>
          </a:p>
          <a:p>
            <a:r>
              <a:t/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width -&gt; 100%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/>
          <p:nvPr/>
        </p:nvSpPr>
        <p:spPr>
          <a:xfrm>
            <a:off y="685800" x="952491"/>
            <a:ext cy="6248400" cx="833121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75" name="Shape 1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Hide Non-Essential Content</a:t>
            </a:r>
          </a:p>
        </p:txBody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y="1519975" x="304300"/>
            <a:ext cy="5782800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As screen sizes shrink, remove elements from view</a:t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Apply a </a:t>
            </a:r>
            <a:r>
              <a:rPr sz="3733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.hide </a:t>
            </a:r>
            <a:r>
              <a:rPr sz="3733" lang="en-US">
                <a:solidFill>
                  <a:srgbClr val="FFFFFF"/>
                </a:solidFill>
              </a:rPr>
              <a:t>class</a:t>
            </a:r>
          </a:p>
          <a:p>
            <a:r>
              <a:t/>
            </a:r>
          </a:p>
          <a:p>
            <a:pPr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48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@media screen and (max-width:480) {</a:t>
            </a:r>
          </a:p>
          <a:p>
            <a:pPr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48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.hide {display:none;}</a:t>
            </a:r>
          </a:p>
          <a:p>
            <a:pPr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48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81" name="Shape 1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2" name="Shape 182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RWD Gotchas</a:t>
            </a:r>
          </a:p>
        </p:txBody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Hidden page weights</a:t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Be lean with your markup</a:t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Minify if performance bottleneck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87" name="Shape 1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y="288925" x="231775"/>
            <a:ext cy="909637" cx="9659937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0" cap="none" baseline="0" sz="4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Minification + Optimization</a:t>
            </a:r>
          </a:p>
        </p:txBody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y="1522412" x="246062"/>
            <a:ext cy="5643561" cx="9501186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Removing unnecessary characters and spacing from code to reduce size, and optimizing the code to improve load times</a:t>
            </a:r>
          </a:p>
          <a:p>
            <a:r>
              <a:t/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Minify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www.cleancss.com</a:t>
            </a:r>
          </a:p>
          <a:p>
            <a:r>
              <a:t/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Optim</a:t>
            </a: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ize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csstidyonline.com</a:t>
            </a:r>
          </a:p>
          <a:p>
            <a:pPr algn="l" rtl="0" lvl="1" marR="0" indent="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stidyonline.com/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93" name="Shape 1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4" name="Shape 194"/>
          <p:cNvSpPr txBox="1"/>
          <p:nvPr>
            <p:ph type="title"/>
          </p:nvPr>
        </p:nvSpPr>
        <p:spPr>
          <a:xfrm>
            <a:off y="304800" x="247650"/>
            <a:ext cy="914400" cx="96647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Verdana"/>
              <a:buNone/>
            </a:pPr>
            <a:r>
              <a:rPr strike="noStrike" u="none" b="0" cap="none" baseline="0" sz="4800" lang="en-US" i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What Type of Support?</a:t>
            </a:r>
          </a:p>
        </p:txBody>
      </p:sp>
      <p:sp>
        <p:nvSpPr>
          <p:cNvPr id="195" name="Shape 195"/>
          <p:cNvSpPr txBox="1"/>
          <p:nvPr>
            <p:ph idx="1" type="body"/>
          </p:nvPr>
        </p:nvSpPr>
        <p:spPr>
          <a:xfrm>
            <a:off y="1519237" x="247650"/>
            <a:ext cy="5414961" cx="968375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99099"/>
              <a:buFont typeface="Arial"/>
              <a:buChar char="•"/>
            </a:pPr>
            <a:r>
              <a:rPr strike="noStrike" u="none" b="0" cap="none" baseline="0" sz="3700" lang="en-US" i="0">
                <a:solidFill>
                  <a:srgbClr val="EEEEEE"/>
                </a:solidFill>
                <a:latin typeface="Arial"/>
                <a:ea typeface="Arial"/>
                <a:cs typeface="Arial"/>
                <a:sym typeface="Arial"/>
              </a:rPr>
              <a:t>see "When can I use…" </a:t>
            </a:r>
          </a:p>
          <a:p>
            <a:pPr algn="l" rtl="0" lvl="2" marR="0" indent="279400" marL="5715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80000"/>
              <a:buFont typeface="Courier New"/>
              <a:buChar char="o"/>
            </a:pPr>
            <a:r>
              <a:rPr strike="noStrike" u="none" b="0" cap="none" baseline="0" sz="3700" lang="en-US" i="0">
                <a:solidFill>
                  <a:srgbClr val="EEEEEE"/>
                </a:solidFill>
                <a:latin typeface="Arial"/>
                <a:ea typeface="Arial"/>
                <a:cs typeface="Arial"/>
                <a:sym typeface="Arial"/>
              </a:rPr>
              <a:t>http://a.deveria.com/caniuse/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99099"/>
              <a:buFont typeface="Arial"/>
              <a:buChar char="•"/>
            </a:pPr>
            <a:r>
              <a:rPr strike="noStrike" u="none" b="0" cap="none" baseline="0" sz="3700" lang="en-US" i="0">
                <a:solidFill>
                  <a:srgbClr val="EEEEEE"/>
                </a:solidFill>
                <a:latin typeface="Arial"/>
                <a:ea typeface="Arial"/>
                <a:cs typeface="Arial"/>
                <a:sym typeface="Arial"/>
              </a:rPr>
              <a:t>Mobile browsers leading the way</a:t>
            </a:r>
          </a:p>
          <a:p>
            <a:r>
              <a:t/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99099"/>
              <a:buFont typeface="Arial"/>
              <a:buChar char="•"/>
            </a:pPr>
            <a:r>
              <a:rPr strike="noStrike" u="none" b="0" cap="none" baseline="0" sz="3700" lang="en-US" i="0">
                <a:solidFill>
                  <a:srgbClr val="EEEEEE"/>
                </a:solidFill>
                <a:latin typeface="Arial"/>
                <a:ea typeface="Arial"/>
                <a:cs typeface="Arial"/>
                <a:sym typeface="Arial"/>
              </a:rPr>
              <a:t>Modernizr</a:t>
            </a:r>
          </a:p>
          <a:p>
            <a:pPr algn="l" rtl="0" lvl="2" marR="0" indent="279400" marL="5715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59722"/>
              <a:buFont typeface="Courier New"/>
              <a:buChar char="o"/>
            </a:pPr>
            <a:r>
              <a:rPr strike="noStrike" u="none" b="0" cap="none" baseline="0" sz="3600" lang="en-US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http://www.modernizr.com/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99099"/>
              <a:buFont typeface="Arial"/>
              <a:buChar char="•"/>
            </a:pPr>
            <a:r>
              <a:rPr strike="noStrike" u="none" b="0" cap="none" baseline="0" sz="3700" lang="en-US" i="0">
                <a:solidFill>
                  <a:srgbClr val="EEEEEE"/>
                </a:solidFill>
                <a:latin typeface="Arial"/>
                <a:ea typeface="Arial"/>
                <a:cs typeface="Arial"/>
                <a:sym typeface="Arial"/>
              </a:rPr>
              <a:t>HTML5 enabling script </a:t>
            </a:r>
          </a:p>
          <a:p>
            <a:pPr algn="l" rtl="0" lvl="2" marR="0" indent="279400" marL="5715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80000"/>
              <a:buFont typeface="Courier New"/>
              <a:buChar char="o"/>
            </a:pPr>
            <a:r>
              <a:rPr strike="noStrike" u="none" b="0" cap="none" baseline="0" sz="3700" lang="en-US" i="0">
                <a:solidFill>
                  <a:srgbClr val="EEEEEE"/>
                </a:solidFill>
                <a:latin typeface="Arial"/>
                <a:ea typeface="Arial"/>
                <a:cs typeface="Arial"/>
                <a:sym typeface="Arial"/>
              </a:rPr>
              <a:t>http://remysharp.com/2009/01/07/html5-enabling-script/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99" name="Shape 1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0" name="Shape 200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RWD Tools</a:t>
            </a:r>
          </a:p>
        </p:txBody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Twitter Bootstrap</a:t>
            </a:r>
          </a:p>
          <a:p>
            <a:pPr rtl="0" lvl="1" marR="0" indent="-397933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2072"/>
              <a:buFont typeface="Courier New"/>
              <a:buChar char="o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twitter.github.io/bootstrap/</a:t>
            </a:r>
          </a:p>
          <a:p>
            <a:r>
              <a:t/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Responsify </a:t>
            </a:r>
          </a:p>
          <a:p>
            <a:pPr rtl="0" lvl="1" marR="0" indent="-397933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2072"/>
              <a:buFont typeface="Courier New"/>
              <a:buChar char="o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responsify.it/</a:t>
            </a:r>
          </a:p>
          <a:p>
            <a:r>
              <a:t/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960 Grid System</a:t>
            </a:r>
          </a:p>
          <a:p>
            <a:pPr rtl="0" lvl="1" marR="0" indent="-397933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2072"/>
              <a:buFont typeface="Courier New"/>
              <a:buChar char="o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http://960.gs/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05" name="Shape 2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6" name="Shape 206"/>
          <p:cNvSpPr txBox="1"/>
          <p:nvPr>
            <p:ph type="title"/>
          </p:nvPr>
        </p:nvSpPr>
        <p:spPr>
          <a:xfrm>
            <a:off y="304800" x="247650"/>
            <a:ext cy="914400" cx="96647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Verdana"/>
              <a:buNone/>
            </a:pPr>
            <a:r>
              <a:rPr strike="noStrike" u="none" b="0" cap="none" baseline="0" sz="4800" lang="en-US" i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Resources</a:t>
            </a:r>
          </a:p>
        </p:txBody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y="1524000" x="0"/>
            <a:ext cy="5643561" cx="9501186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rtl="0" lvl="1" indent="342900" marL="114300">
              <a:lnSpc>
                <a:spcPct val="95000"/>
              </a:lnSpc>
              <a:spcBef>
                <a:spcPts val="0"/>
              </a:spcBef>
              <a:buClr>
                <a:srgbClr val="FFFFFF"/>
              </a:buClr>
              <a:buSzPct val="100877"/>
              <a:buFont typeface="Arial"/>
              <a:buChar char="•"/>
            </a:pPr>
            <a:r>
              <a:rPr sz="3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 &amp; CSS3 Cheat Sheets</a:t>
            </a:r>
          </a:p>
          <a:p>
            <a:pPr rtl="0" lvl="2" indent="279400" marL="571500">
              <a:lnSpc>
                <a:spcPct val="95000"/>
              </a:lnSpc>
              <a:spcBef>
                <a:spcPts val="0"/>
              </a:spcBef>
              <a:buClr>
                <a:srgbClr val="FFFFFF"/>
              </a:buClr>
              <a:buSzPct val="80000"/>
              <a:buFont typeface="Courier New"/>
              <a:buChar char="o"/>
            </a:pPr>
            <a:r>
              <a:rPr sz="32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webresourcesdepot.com/html-5-and-css3-cheat-sheets-collection/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 Boilerplate </a:t>
            </a:r>
          </a:p>
          <a:p>
            <a:pPr algn="l" rtl="0" lvl="2" marR="0" indent="336550" marL="51435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ourier New"/>
              <a:buChar char="o"/>
            </a:pPr>
            <a:r>
              <a:rPr strike="noStrike" u="none" b="0" cap="none" baseline="0" sz="33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http://html5boilerplate.com/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HTML5rocks</a:t>
            </a:r>
          </a:p>
          <a:p>
            <a:pPr algn="l" rtl="0" lvl="2" marR="0" indent="336550" marL="51435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0000"/>
              <a:buFont typeface="Courier New"/>
              <a:buChar char="o"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html5rocks.com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 Please</a:t>
            </a:r>
          </a:p>
          <a:p>
            <a:pPr algn="l" rtl="0" lvl="2" marR="0" indent="336550" marL="51435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0000"/>
              <a:buFont typeface="Courier New"/>
              <a:buChar char="o"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html5please.com/#use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11" name="Shape 2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2" name="Shape 212"/>
          <p:cNvSpPr txBox="1"/>
          <p:nvPr>
            <p:ph type="title"/>
          </p:nvPr>
        </p:nvSpPr>
        <p:spPr>
          <a:xfrm>
            <a:off y="288925" x="231775"/>
            <a:ext cy="909637" cx="9659937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z="4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Next version of RWD = </a:t>
            </a:r>
            <a:r>
              <a:rPr strike="noStrike" u="none" b="0" cap="none" baseline="0" sz="4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Flexbox</a:t>
            </a:r>
          </a:p>
        </p:txBody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y="1522412" x="246062"/>
            <a:ext cy="5868986" cx="9501186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 flexible box model?</a:t>
            </a:r>
          </a:p>
          <a:p>
            <a:r>
              <a:t/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body&gt;div#main {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display: -webkit-flexbox; 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display: -moz-flexbox;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display: -ms-flexbox;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display: -o-flexbox;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height: 500px;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padding: 1em;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background-color: gray;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17" name="Shape 2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8" name="Shape 218"/>
          <p:cNvSpPr txBox="1"/>
          <p:nvPr>
            <p:ph type="ctrTitle"/>
          </p:nvPr>
        </p:nvSpPr>
        <p:spPr>
          <a:xfrm>
            <a:off y="2133600" x="755650"/>
            <a:ext cy="1219199" cx="8437562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z="53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Live RWD redesign</a:t>
            </a:r>
            <a:r>
              <a:rPr strike="noStrike" u="none" b="0" cap="none" baseline="0" sz="4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  <p:sp>
        <p:nvSpPr>
          <p:cNvPr id="219" name="Shape 219"/>
          <p:cNvSpPr txBox="1"/>
          <p:nvPr>
            <p:ph idx="1" type="subTitle"/>
          </p:nvPr>
        </p:nvSpPr>
        <p:spPr>
          <a:xfrm>
            <a:off y="3549650" x="1673225"/>
            <a:ext cy="611187" cx="7577136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ct val="25000"/>
              <a:buFont typeface="Arial"/>
              <a:buNone/>
            </a:pPr>
            <a:r>
              <a:rPr sz="3500" lang="en-US">
                <a:solidFill>
                  <a:srgbClr val="3D85C6"/>
                </a:solidFill>
                <a:latin typeface="Arial"/>
                <a:ea typeface="Arial"/>
                <a:cs typeface="Arial"/>
                <a:sym typeface="Arial"/>
              </a:rPr>
              <a:t>Taking off the training wheels</a:t>
            </a:r>
            <a:r>
              <a:rPr strike="noStrike" u="none" b="0" cap="none" baseline="0" sz="3500" lang="en-US" i="0">
                <a:solidFill>
                  <a:srgbClr val="3D85C6"/>
                </a:solidFill>
                <a:latin typeface="Arial"/>
                <a:ea typeface="Arial"/>
                <a:cs typeface="Arial"/>
                <a:sym typeface="Arial"/>
              </a:rPr>
              <a:t>....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223" name="Shape 2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4" name="Shape 224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RWD in Libraries</a:t>
            </a:r>
          </a:p>
        </p:txBody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Matthew Reidsma</a:t>
            </a:r>
          </a:p>
          <a:p>
            <a:pPr rtl="0" lvl="1" marR="0" indent="-397933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2072"/>
              <a:buFont typeface="Courier New"/>
              <a:buChar char="o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matthew.reidsrow.com</a:t>
            </a:r>
          </a:p>
          <a:p>
            <a:pPr rtl="0" lvl="1" marR="0" indent="-397933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2072"/>
              <a:buFont typeface="Courier New"/>
              <a:buChar char="o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@mreidsma</a:t>
            </a:r>
          </a:p>
          <a:p>
            <a:r>
              <a:t/>
            </a:r>
          </a:p>
          <a:p>
            <a:r>
              <a:t/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Brad Czerniak</a:t>
            </a:r>
          </a:p>
          <a:p>
            <a:pPr rtl="0" lvl="1" marR="0" indent="-397933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2072"/>
              <a:buFont typeface="Courier New"/>
              <a:buChar char="o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brad.hawidu.com</a:t>
            </a:r>
          </a:p>
          <a:p>
            <a:pPr rtl="0" lvl="1" marR="0" indent="-397933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2072"/>
              <a:buFont typeface="Courier New"/>
              <a:buChar char="o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@ao5357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EFEFEF"/>
        </a:solidFill>
      </p:bgPr>
    </p:bg>
    <p:spTree>
      <p:nvGrpSpPr>
        <p:cNvPr id="229" name="Shape 2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0" name="Shape 230"/>
          <p:cNvSpPr/>
          <p:nvPr/>
        </p:nvSpPr>
        <p:spPr>
          <a:xfrm>
            <a:off y="83985" x="2483400"/>
            <a:ext cy="7447991" cx="517515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y="3048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pinboard.in tag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y="1519975" x="304300"/>
            <a:ext cy="4961125" cx="941052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rtl="0" lv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55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pinboard.in/u:jasonclark/t:rwd/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34" name="Shape 2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5" name="Shape 235"/>
          <p:cNvSpPr txBox="1"/>
          <p:nvPr>
            <p:ph type="ctrTitle"/>
          </p:nvPr>
        </p:nvSpPr>
        <p:spPr>
          <a:xfrm>
            <a:off y="2133600" x="755650"/>
            <a:ext cy="1219199" cx="8437562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53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Questions? </a:t>
            </a:r>
            <a:r>
              <a:rPr strike="noStrike" u="none" b="0" cap="none" baseline="0" sz="4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  <p:sp>
        <p:nvSpPr>
          <p:cNvPr id="236" name="Shape 236"/>
          <p:cNvSpPr txBox="1"/>
          <p:nvPr>
            <p:ph idx="1" type="subTitle"/>
          </p:nvPr>
        </p:nvSpPr>
        <p:spPr>
          <a:xfrm>
            <a:off y="3544887" x="1674811"/>
            <a:ext cy="1565274" cx="7916861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ct val="25000"/>
              <a:buFont typeface="Arial"/>
              <a:buNone/>
            </a:pPr>
            <a:r>
              <a:rPr strike="noStrike" u="none" b="0" cap="none" baseline="0" sz="3500" lang="en-US" i="0">
                <a:solidFill>
                  <a:srgbClr val="3D85C6"/>
                </a:solidFill>
                <a:latin typeface="Arial"/>
                <a:ea typeface="Arial"/>
                <a:cs typeface="Arial"/>
                <a:sym typeface="Arial"/>
              </a:rPr>
              <a:t>twitter.com/jaclark</a:t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ct val="25000"/>
              <a:buFont typeface="Arial"/>
              <a:buNone/>
            </a:pPr>
            <a:r>
              <a:rPr strike="noStrike" u="none" b="0" cap="none" baseline="0" sz="3500" lang="en-US" i="0">
                <a:solidFill>
                  <a:srgbClr val="3D85C6"/>
                </a:solidFill>
                <a:latin typeface="Arial"/>
                <a:ea typeface="Arial"/>
                <a:cs typeface="Arial"/>
                <a:sym typeface="Arial"/>
              </a:rPr>
              <a:t>www.lib.montana.edu/~jason/talks.php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y="304800" x="247650"/>
            <a:ext cy="914400" cx="96647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Verdana"/>
              <a:buNone/>
            </a:pPr>
            <a:r>
              <a:rPr strike="noStrike" u="none" b="0" cap="none" baseline="0" sz="4800" lang="en-US" i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twitter </a:t>
            </a: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as channel (#hashtag)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1519237" x="246062"/>
            <a:ext cy="4886325" cx="9710736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59375"/>
              <a:buFont typeface="Times New Roman"/>
              <a:buNone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
</a:t>
            </a:r>
          </a:p>
          <a:p>
            <a:r>
              <a:t/>
            </a:r>
          </a:p>
          <a:p>
            <a:pPr algn="ctr" rtl="0" lvl="1" marR="0" indent="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sz="60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@jaclark</a:t>
            </a:r>
            <a:r>
              <a:rPr strike="noStrike" u="none" b="0" cap="none" baseline="0" sz="6000" lang="en-US" i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 #</a:t>
            </a:r>
            <a:r>
              <a:rPr sz="60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rwd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y="3048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Terms: HTML + CSS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1519175" x="304425"/>
            <a:ext cy="5969399" cx="947002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sz="32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Does everybody know what these elements are?</a:t>
            </a:r>
          </a:p>
          <a:p>
            <a:r>
              <a:t/>
            </a:r>
          </a:p>
          <a:p>
            <a:pPr rtl="0">
              <a:lnSpc>
                <a:spcPct val="100000"/>
              </a:lnSpc>
              <a:buNone/>
            </a:pPr>
            <a:r>
              <a:rPr sz="32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CSS </a:t>
            </a:r>
          </a:p>
          <a:p>
            <a:pPr rtl="0">
              <a:lnSpc>
                <a:spcPct val="100000"/>
              </a:lnSpc>
              <a:buNone/>
            </a:pPr>
            <a:r>
              <a:rPr sz="32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style rules for HTML documents</a:t>
            </a:r>
          </a:p>
          <a:p>
            <a:r>
              <a:t/>
            </a:r>
          </a:p>
          <a:p>
            <a:pPr rtl="0">
              <a:lnSpc>
                <a:spcPct val="100000"/>
              </a:lnSpc>
              <a:buNone/>
            </a:pPr>
            <a:r>
              <a:rPr sz="32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</a:t>
            </a:r>
          </a:p>
          <a:p>
            <a:pPr rtl="0">
              <a:lnSpc>
                <a:spcPct val="100000"/>
              </a:lnSpc>
              <a:buNone/>
            </a:pPr>
            <a:r>
              <a:rPr sz="32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markup tags that structure docs</a:t>
            </a:r>
          </a:p>
          <a:p>
            <a:pPr rtl="0" lvl="0">
              <a:lnSpc>
                <a:spcPct val="100000"/>
              </a:lnSpc>
              <a:buNone/>
            </a:pPr>
            <a:r>
              <a:rPr sz="32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browsers read them and display according to rules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y="3048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Overview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y="1519975" x="304300"/>
            <a:ext cy="4961125" cx="941052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What is Responsive Web Design</a:t>
            </a: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</a:rPr>
              <a:t>RWD Principles</a:t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</a:rPr>
              <a:t>Live RWD Redesign</a:t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Getting Started</a:t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Questions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 txBox="1"/>
          <p:nvPr>
            <p:ph idx="1" type="body"/>
          </p:nvPr>
        </p:nvSpPr>
        <p:spPr>
          <a:xfrm>
            <a:off y="6858000" x="279400"/>
            <a:ext cy="538161" cx="9450387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ctr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2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http://www.w3.org/History/19921103-hypertext/hypertext/WWW/Link.html</a:t>
            </a:r>
          </a:p>
        </p:txBody>
      </p:sp>
      <p:sp>
        <p:nvSpPr>
          <p:cNvPr id="98" name="Shape 98"/>
          <p:cNvSpPr/>
          <p:nvPr/>
        </p:nvSpPr>
        <p:spPr>
          <a:xfrm>
            <a:off y="4114800" x="736600"/>
            <a:ext cy="1392237" cx="86106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99" name="Shape 99"/>
          <p:cNvSpPr/>
          <p:nvPr/>
        </p:nvSpPr>
        <p:spPr>
          <a:xfrm>
            <a:off y="457200" x="736600"/>
            <a:ext cy="2895600" cx="85598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Responsive design = 3 techniques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397933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2072"/>
              <a:buFont typeface="Arial"/>
              <a:buAutoNum type="arabicPeriod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Media Queries</a:t>
            </a:r>
          </a:p>
          <a:p>
            <a:r>
              <a:t/>
            </a:r>
          </a:p>
          <a:p>
            <a:pPr rtl="0" lvl="0" marR="0" indent="-397933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2072"/>
              <a:buFont typeface="Arial"/>
              <a:buAutoNum type="arabicPeriod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 Fluid Grid</a:t>
            </a:r>
          </a:p>
          <a:p>
            <a:r>
              <a:t/>
            </a:r>
          </a:p>
          <a:p>
            <a:pPr rtl="0" lvl="0" marR="0" indent="-397933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2072"/>
              <a:buFont typeface="Arial"/>
              <a:buAutoNum type="arabicPeriod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Flexible Images or Media Objects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09" name="Shape 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y="288925" x="231775"/>
            <a:ext cy="909637" cx="9659937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z="4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RWD</a:t>
            </a:r>
            <a:r>
              <a:rPr strike="noStrike" u="none" b="0" cap="none" baseline="0" sz="4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Working Examples</a:t>
            </a:r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y="1522412" x="246062"/>
            <a:ext cy="5643561" cx="9710736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1" marR="0" indent="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 Mobile Feed Widget</a:t>
            </a:r>
          </a:p>
          <a:p>
            <a:pPr algn="l" rtl="0" lvl="1" marR="0" indent="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www.lib.montana.edu/~jason/files/html5-mobile-feed/</a:t>
            </a:r>
          </a:p>
          <a:p>
            <a:r>
              <a:t/>
            </a:r>
          </a:p>
          <a:p>
            <a:pPr algn="l" rtl="0" lvl="1" marR="0" indent="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32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Mobilize Your Site with CSS (Responsive Design)</a:t>
            </a:r>
          </a:p>
          <a:p>
            <a:pPr algn="l" rtl="0" lvl="1" marR="0" indent="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3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www.lib.montana.edu/~jason/files/responsive-design/</a:t>
            </a:r>
          </a:p>
          <a:p>
            <a:pPr algn="l" rtl="0" lvl="1" marR="0" indent="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3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www.lib.montana.edu/~jason/files/responsive-design.zip</a:t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000" lang="en-US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strike="noStrike" u="none" b="0" cap="none" baseline="0" sz="3000" lang="en-US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earn more by viewing source</a:t>
            </a:r>
            <a:r>
              <a:rPr sz="3000" lang="en-US"/>
              <a:t> </a:t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none" b="0" cap="none" baseline="0" sz="3000" lang="en-US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r>
              <a:rPr sz="3000" lang="en-US"/>
              <a:t> </a:t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none" b="0" cap="none" baseline="0" sz="3000" lang="en-US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Download from jasonclark.info </a:t>
            </a:r>
            <a:r>
              <a:rPr sz="3000" lang="en-US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&amp;</a:t>
            </a:r>
            <a:r>
              <a:rPr strike="noStrike" u="none" b="0" cap="none" baseline="0" sz="3000" lang="en-US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github.com/jasonclark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blank">
      <a:dk1>
        <a:srgbClr val="000000"/>
      </a:dk1>
      <a:lt1>
        <a:srgbClr val="FFFFFF"/>
      </a:lt1>
      <a:dk2>
        <a:srgbClr val="073763"/>
      </a:dk2>
      <a:lt2>
        <a:srgbClr val="CFE2F3"/>
      </a:lt2>
      <a:accent1>
        <a:srgbClr val="404040"/>
      </a:accent1>
      <a:accent2>
        <a:srgbClr val="808080"/>
      </a:accent2>
      <a:accent3>
        <a:srgbClr val="C0C0C0"/>
      </a:accent3>
      <a:accent4>
        <a:srgbClr val="396187"/>
      </a:accent4>
      <a:accent5>
        <a:srgbClr val="6B8CAB"/>
      </a:accent5>
      <a:accent6>
        <a:srgbClr val="9DB7CF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