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4" r:id="rId4"/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9"/><Relationship Target="slides/slide30.xml" Type="http://schemas.openxmlformats.org/officeDocument/2006/relationships/slide" Id="rId36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24.xml" Type="http://schemas.openxmlformats.org/officeDocument/2006/relationships/slide" Id="rId30"/><Relationship Target="slides/slide6.xml" Type="http://schemas.openxmlformats.org/officeDocument/2006/relationships/slide" Id="rId12"/><Relationship Target="slides/slide25.xml" Type="http://schemas.openxmlformats.org/officeDocument/2006/relationships/slide" Id="rId31"/><Relationship Target="slides/slide7.xml" Type="http://schemas.openxmlformats.org/officeDocument/2006/relationships/slide" Id="rId13"/><Relationship Target="slides/slide4.xml" Type="http://schemas.openxmlformats.org/officeDocument/2006/relationships/slide" Id="rId10"/><Relationship Target="slides/slide5.xml" Type="http://schemas.openxmlformats.org/officeDocument/2006/relationships/slide" Id="rId11"/><Relationship Target="slides/slide28.xml" Type="http://schemas.openxmlformats.org/officeDocument/2006/relationships/slide" Id="rId34"/><Relationship Target="slides/slide29.xml" Type="http://schemas.openxmlformats.org/officeDocument/2006/relationships/slide" Id="rId35"/><Relationship Target="slides/slide26.xml" Type="http://schemas.openxmlformats.org/officeDocument/2006/relationships/slide" Id="rId32"/><Relationship Target="slides/slide27.xml" Type="http://schemas.openxmlformats.org/officeDocument/2006/relationships/slide" Id="rId33"/><Relationship Target="slides/slide23.xml" Type="http://schemas.openxmlformats.org/officeDocument/2006/relationships/slide" Id="rId29"/><Relationship Target="slides/slide20.xml" Type="http://schemas.openxmlformats.org/officeDocument/2006/relationships/slide" Id="rId26"/><Relationship Target="slides/slide19.xml" Type="http://schemas.openxmlformats.org/officeDocument/2006/relationships/slide" Id="rId25"/><Relationship Target="slides/slide22.xml" Type="http://schemas.openxmlformats.org/officeDocument/2006/relationships/slide" Id="rId28"/><Relationship Target="slides/slide21.xml" Type="http://schemas.openxmlformats.org/officeDocument/2006/relationships/slide" Id="rId27"/><Relationship Target="presProps.xml" Type="http://schemas.openxmlformats.org/officeDocument/2006/relationships/presProps" Id="rId2"/><Relationship Target="slides/slide15.xml" Type="http://schemas.openxmlformats.org/officeDocument/2006/relationships/slide" Id="rId21"/><Relationship Target="theme/theme2.xml" Type="http://schemas.openxmlformats.org/officeDocument/2006/relationships/theme" Id="rId1"/><Relationship Target="slides/slide16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7.xml" Type="http://schemas.openxmlformats.org/officeDocument/2006/relationships/slide" Id="rId23"/><Relationship Target="tableStyles.xml" Type="http://schemas.openxmlformats.org/officeDocument/2006/relationships/tableStyles" Id="rId3"/><Relationship Target="slides/slide18.xml" Type="http://schemas.openxmlformats.org/officeDocument/2006/relationships/slide" Id="rId24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y="4560550" x="731500"/>
            <a:ext cy="4320525" cx="58521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y="720075" x="1219425"/>
            <a:ext cy="3600450" cx="4877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y="4560550" x="731500"/>
            <a:ext cy="4320525" cx="58521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y="720075" x="1219425"/>
            <a:ext cy="3600450" cx="4877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4560550" x="731500"/>
            <a:ext cy="4320525" cx="58521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y="720075" x="1219425"/>
            <a:ext cy="3600450" cx="4877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762000" x="1270250"/>
            <a:ext cy="3809999" cx="50802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4560550" x="731500"/>
            <a:ext cy="4320525" cx="58521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y="720075" x="1219425"/>
            <a:ext cy="3600450" cx="4877024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304800" x="508000"/>
            <a:ext cy="1270000" cx="914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704975" x="508000"/>
            <a:ext cy="711200" cx="44894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Times New Roman"/>
              <a:buNone/>
              <a:defRPr b="1" sz="2400"/>
            </a:lvl1pPr>
            <a:lvl2pPr rtl="0" indent="0" marL="457200">
              <a:buFont typeface="Times New Roman"/>
              <a:buNone/>
              <a:defRPr b="1" sz="2000"/>
            </a:lvl2pPr>
            <a:lvl3pPr rtl="0" indent="0" marL="914400">
              <a:buFont typeface="Times New Roman"/>
              <a:buNone/>
              <a:defRPr b="1" sz="1800"/>
            </a:lvl3pPr>
            <a:lvl4pPr rtl="0" indent="0" marL="1371600">
              <a:buFont typeface="Times New Roman"/>
              <a:buNone/>
              <a:defRPr b="1" sz="1600"/>
            </a:lvl4pPr>
            <a:lvl5pPr rtl="0" indent="0" marL="1828800">
              <a:buFont typeface="Times New Roman"/>
              <a:buNone/>
              <a:defRPr b="1" sz="1600"/>
            </a:lvl5pPr>
            <a:lvl6pPr rtl="0" indent="0" marL="2286000">
              <a:buFont typeface="Times New Roman"/>
              <a:buNone/>
              <a:defRPr b="1" sz="1600"/>
            </a:lvl6pPr>
            <a:lvl7pPr rtl="0" indent="0" marL="2743200">
              <a:buFont typeface="Times New Roman"/>
              <a:buNone/>
              <a:defRPr b="1" sz="1600"/>
            </a:lvl7pPr>
            <a:lvl8pPr rtl="0" indent="0" marL="3200400">
              <a:buFont typeface="Times New Roman"/>
              <a:buNone/>
              <a:defRPr b="1" sz="1600"/>
            </a:lvl8pPr>
            <a:lvl9pPr rtl="0" indent="0" marL="3657600">
              <a:buFont typeface="Times New Roman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y="2416175" x="508000"/>
            <a:ext cy="4391025" cx="44894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y="1704975" x="5160962"/>
            <a:ext cy="711200" cx="4491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Times New Roman"/>
              <a:buNone/>
              <a:defRPr b="1" sz="2400"/>
            </a:lvl1pPr>
            <a:lvl2pPr rtl="0" indent="0" marL="457200">
              <a:buFont typeface="Times New Roman"/>
              <a:buNone/>
              <a:defRPr b="1" sz="2000"/>
            </a:lvl2pPr>
            <a:lvl3pPr rtl="0" indent="0" marL="914400">
              <a:buFont typeface="Times New Roman"/>
              <a:buNone/>
              <a:defRPr b="1" sz="1800"/>
            </a:lvl3pPr>
            <a:lvl4pPr rtl="0" indent="0" marL="1371600">
              <a:buFont typeface="Times New Roman"/>
              <a:buNone/>
              <a:defRPr b="1" sz="1600"/>
            </a:lvl4pPr>
            <a:lvl5pPr rtl="0" indent="0" marL="1828800">
              <a:buFont typeface="Times New Roman"/>
              <a:buNone/>
              <a:defRPr b="1" sz="1600"/>
            </a:lvl5pPr>
            <a:lvl6pPr rtl="0" indent="0" marL="2286000">
              <a:buFont typeface="Times New Roman"/>
              <a:buNone/>
              <a:defRPr b="1" sz="1600"/>
            </a:lvl6pPr>
            <a:lvl7pPr rtl="0" indent="0" marL="2743200">
              <a:buFont typeface="Times New Roman"/>
              <a:buNone/>
              <a:defRPr b="1" sz="1600"/>
            </a:lvl7pPr>
            <a:lvl8pPr rtl="0" indent="0" marL="3200400">
              <a:buFont typeface="Times New Roman"/>
              <a:buNone/>
              <a:defRPr b="1" sz="1600"/>
            </a:lvl8pPr>
            <a:lvl9pPr rtl="0" indent="0" marL="3657600">
              <a:buFont typeface="Times New Roman"/>
              <a:buNone/>
              <a:defRPr b="1" sz="1600"/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y="2416175" x="5160962"/>
            <a:ext cy="4391025" cx="4491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200275" x="762000"/>
            <a:ext cy="4573588" cx="424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2200275" x="5156200"/>
            <a:ext cy="4573588" cx="424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4895850" x="803275"/>
            <a:ext cy="1514474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3228975" x="803275"/>
            <a:ext cy="1666875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Times New Roman"/>
              <a:buNone/>
              <a:defRPr sz="2000"/>
            </a:lvl1pPr>
            <a:lvl2pPr rtl="0" indent="0" marL="457200">
              <a:buFont typeface="Times New Roman"/>
              <a:buNone/>
              <a:defRPr sz="1800"/>
            </a:lvl2pPr>
            <a:lvl3pPr rtl="0" indent="0" marL="914400">
              <a:buFont typeface="Times New Roman"/>
              <a:buNone/>
              <a:defRPr sz="1600"/>
            </a:lvl3pPr>
            <a:lvl4pPr rtl="0" indent="0" marL="1371600">
              <a:buFont typeface="Times New Roman"/>
              <a:buNone/>
              <a:defRPr sz="1400"/>
            </a:lvl4pPr>
            <a:lvl5pPr rtl="0" indent="0" marL="1828800">
              <a:buFont typeface="Times New Roman"/>
              <a:buNone/>
              <a:defRPr sz="1400"/>
            </a:lvl5pPr>
            <a:lvl6pPr rtl="0" indent="0" marL="2286000">
              <a:buFont typeface="Times New Roman"/>
              <a:buNone/>
              <a:defRPr sz="1400"/>
            </a:lvl6pPr>
            <a:lvl7pPr rtl="0" indent="0" marL="2743200">
              <a:buFont typeface="Times New Roman"/>
              <a:buNone/>
              <a:defRPr sz="1400"/>
            </a:lvl7pPr>
            <a:lvl8pPr rtl="0" indent="0" marL="3200400">
              <a:buFont typeface="Times New Roman"/>
              <a:buNone/>
              <a:defRPr sz="1400"/>
            </a:lvl8pPr>
            <a:lvl9pPr rtl="0" indent="0" marL="3657600">
              <a:buFont typeface="Times New Roman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2200275" x="762000"/>
            <a:ext cy="4573586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2366963" x="762000"/>
            <a:ext cy="1633536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4318000" x="1524000"/>
            <a:ext cy="1947862" cx="711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 rot="5400000">
            <a:off y="2645569" x="5269705"/>
            <a:ext cy="2158999" cx="609758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 rot="5400000">
            <a:off y="562768" x="875505"/>
            <a:ext cy="6324600" cx="609758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 rot="5400000">
            <a:off y="169068" x="2793206"/>
            <a:ext cy="8635999" cx="45735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5334000" x="1990725"/>
            <a:ext cy="630237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2" name="Shape 32"/>
          <p:cNvSpPr/>
          <p:nvPr>
            <p:ph idx="2" type="pic"/>
          </p:nvPr>
        </p:nvSpPr>
        <p:spPr>
          <a:xfrm>
            <a:off y="681037" x="1990725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chemeClr val="dk1"/>
              </a:buClr>
              <a:buFont typeface="Times New Roman"/>
              <a:buNone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buClr>
                <a:schemeClr val="dk1"/>
              </a:buClr>
              <a:buFont typeface="Times New Roman"/>
              <a:buNone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buClr>
                <a:schemeClr val="dk1"/>
              </a:buClr>
              <a:buFont typeface="Times New Roman"/>
              <a:buNone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5964237" x="1990725"/>
            <a:ext cy="893762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Times New Roman"/>
              <a:buNone/>
              <a:defRPr sz="1400"/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303212" x="508000"/>
            <a:ext cy="1290636" cx="33432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303212" x="3971925"/>
            <a:ext cy="6503987" cx="56800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y="1593850" x="508000"/>
            <a:ext cy="5213349" cx="33432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Times New Roman"/>
              <a:buNone/>
              <a:defRPr sz="1400"/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3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_rels/slideMaster2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2"/><Relationship Target="../slideLayouts/slideLayout7.xml" Type="http://schemas.openxmlformats.org/officeDocument/2006/relationships/slideLayout" Id="rId2"/><Relationship Target="../slideLayouts/slideLayout6.xml" Type="http://schemas.openxmlformats.org/officeDocument/2006/relationships/slideLayout" Id="rId1"/><Relationship Target="../slideLayouts/slideLayout15.xml" Type="http://schemas.openxmlformats.org/officeDocument/2006/relationships/slideLayout" Id="rId10"/><Relationship Target="../slideLayouts/slideLayout9.xml" Type="http://schemas.openxmlformats.org/officeDocument/2006/relationships/slideLayout" Id="rId4"/><Relationship Target="../slideLayouts/slideLayout16.xml" Type="http://schemas.openxmlformats.org/officeDocument/2006/relationships/slideLayout" Id="rId11"/><Relationship Target="../slideLayouts/slideLayout8.xml" Type="http://schemas.openxmlformats.org/officeDocument/2006/relationships/slideLayout" Id="rId3"/><Relationship Target="../slideLayouts/slideLayout14.xml" Type="http://schemas.openxmlformats.org/officeDocument/2006/relationships/slideLayout" Id="rId9"/><Relationship Target="../slideLayouts/slideLayout11.xml" Type="http://schemas.openxmlformats.org/officeDocument/2006/relationships/slideLayout" Id="rId6"/><Relationship Target="../slideLayouts/slideLayout10.xml" Type="http://schemas.openxmlformats.org/officeDocument/2006/relationships/slideLayout" Id="rId5"/><Relationship Target="../slideLayouts/slideLayout13.xml" Type="http://schemas.openxmlformats.org/officeDocument/2006/relationships/slideLayout" Id="rId8"/><Relationship Target="../slideLayouts/slideLayout12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676275" x="762000"/>
            <a:ext cy="1271587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2200275" x="762000"/>
            <a:ext cy="4573586" cx="8635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y="6942136" x="762000"/>
            <a:ext cy="509586" cx="21177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y="6942136" x="3470275"/>
            <a:ext cy="509586" cx="32194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6942136" x="7280275"/>
            <a:ext cy="509586" cx="2119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5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16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16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16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5.xml" Type="http://schemas.openxmlformats.org/officeDocument/2006/relationships/slideLayout" Id="rId1"/><Relationship Target="../media/image01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5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y="3048000" x="914400"/>
            <a:ext cy="1295400" cx="84073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y="4572000" x="1828800"/>
            <a:ext cy="990599" cx="6578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/>
        </p:txBody>
      </p:sp>
      <p:sp>
        <p:nvSpPr>
          <p:cNvPr id="63" name="Shape 63"/>
          <p:cNvSpPr txBox="1"/>
          <p:nvPr/>
        </p:nvSpPr>
        <p:spPr>
          <a:xfrm>
            <a:off y="403700" x="408350"/>
            <a:ext cy="6875749" cx="92545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266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
</a:t>
            </a:r>
            <a:r>
              <a:rPr sz="4266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Responsive Web Design (RWD)</a:t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6FA8DC"/>
                </a:solidFill>
                <a:latin typeface="verdana"/>
                <a:ea typeface="verdana"/>
                <a:cs typeface="verdana"/>
                <a:sym typeface="verdana"/>
              </a:rPr>
              <a:t>Building a single web site for the desktop, tablet and smartphone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</a:rPr>
              <a:t>Florida Library Webinars</a:t>
            </a:r>
          </a:p>
          <a:p>
            <a:pPr rtl="0" lv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</a:rPr>
              <a:t>Novare Library Services</a:t>
            </a:r>
          </a:p>
          <a:p>
            <a:pPr rt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</a:rPr>
              <a:t>April </a:t>
            </a: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24, 20</a:t>
            </a:r>
            <a:r>
              <a:rPr sz="2400" lang="en-US">
                <a:solidFill>
                  <a:srgbClr val="FFFFFF"/>
                </a:solidFill>
              </a:rPr>
              <a:t>13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Jason Clark</a:t>
            </a:r>
          </a:p>
          <a:p>
            <a:pPr rt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Head of Digital Access &amp; Web Services</a:t>
            </a:r>
          </a:p>
          <a:p>
            <a:pPr rtl="0">
              <a:lnSpc>
                <a:spcPct val="100000"/>
              </a:lnSpc>
              <a:buNone/>
            </a:pPr>
            <a:r>
              <a:rPr sz="24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Montana State University Librar</a:t>
            </a:r>
            <a:r>
              <a:rPr sz="2400" lang="en-US">
                <a:solidFill>
                  <a:srgbClr val="FFFFFF"/>
                </a:solidFill>
              </a:rPr>
              <a:t>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Media Queries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522412" x="246062"/>
            <a:ext cy="5643561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switch stylesheets based on width and height of viewport</a:t>
            </a:r>
          </a:p>
          <a:p>
            <a:pPr algn="l" rtl="0" lvl="0" marR="0" indent="-361950" marL="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same content, new view depending on device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@media screen and (max-device-width:480px) {… mobile styles here… }</a:t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 note “em” measurements based on base sizing of main body font are becoming standard (not pixels)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Media Queries in Action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522412" x="246062"/>
            <a:ext cy="5643561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&lt;link rel="stylesheet" type="text/css” media="screen and (max-device-width:480px) and (resolution: 163dpi)” href="shetland.css" /&gt;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Responsive Web Design, Ethan Marcotte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4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http://www.alistapart.com/articles/responsive-web-design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Define the Breakpoints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major breaks</a:t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480 / 768 / 1024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Define the Breakpoints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major media query rules</a:t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&lt; 480 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&lt; 768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&gt; 768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 Fluid Grid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Create Flexible Layouts with Relative Sizing</a:t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sngStrike"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| 200 px | 300 px | 800 px |</a:t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| 15.38% | 23.07% | 61.5384% |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Box Sizing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522412" x="246062"/>
            <a:ext cy="5640386" cx="9913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how the browser calculates the width of an element to include (or not include) padding, borders, and margins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div.doc {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width: 200px;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padding: 0 30px;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-webkit-box-sizing: border-box; 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-moz-box-sizing: border-box;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box-sizing: border-box;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Flexible Images &amp; Media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Adaptive Sizing</a:t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img {width:100%;}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img {max-width:100%;}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Flexible Images &amp; Media ...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519975" x="304300"/>
            <a:ext cy="58547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Adaptive Sizing</a:t>
            </a:r>
          </a:p>
          <a:p>
            <a:r>
              <a:t/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&lt;div class="video-container"&gt;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&lt;iframe src="http://player.vimeo.com/video/6284199?title=0&amp;byline=0&amp;portrait=0" width="800" height="450" frameborder="0"&gt;&lt;/iframe&gt;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&lt;/div&gt;</a:t>
            </a:r>
          </a:p>
          <a:p>
            <a:r>
              <a:t/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.video-container {position:relative;padding-bottom:56.25%;padding-top: 30px;height:0;overflow:hidden;}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2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.video-container iframe {position:absolute;top:0;left:0;width:100%;height: 100%;}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Ensure Device Screen Size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meta viewport tag in &lt;head&gt;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&lt;meta name="viewport" content="width=device-width, initial-scale=1"&gt;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Linearize Layout for Mobile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Turn all block level elements into full width to create single column layout</a:t>
            </a:r>
          </a:p>
          <a:p>
            <a:r>
              <a:t/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60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width -&gt; 100%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/>
        </p:nvSpPr>
        <p:spPr>
          <a:xfrm>
            <a:off y="685800" x="952491"/>
            <a:ext cy="6248400" cx="833121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Hide Non-Essential Content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519975" x="304300"/>
            <a:ext cy="5782800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screen sizes shrink, remove elements from view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Apply a </a:t>
            </a:r>
            <a:r>
              <a:rPr sz="3733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.hide </a:t>
            </a:r>
            <a:r>
              <a:rPr sz="3733" lang="en-US">
                <a:solidFill>
                  <a:srgbClr val="FFFFFF"/>
                </a:solidFill>
              </a:rPr>
              <a:t>class</a:t>
            </a:r>
          </a:p>
          <a:p>
            <a:r>
              <a:t/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@media screen and (max-width:480) {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.hide {display:none;}</a:t>
            </a:r>
          </a:p>
          <a:p>
            <a:pPr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4800" lang="en-U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 Gotchas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Hidden page weights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lean with your markup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Minify if performance bottleneck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Minification + Optimization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1522412" x="246062"/>
            <a:ext cy="5643561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Removing unnecessary characters and spacing from code to reduce size, and optimizing the code to improve load times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Minify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www.cleancss.com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Optim</a:t>
            </a: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ize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7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csstidyonline.com</a:t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stidyonline.com/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y="304800" x="247650"/>
            <a:ext cy="914400" cx="96647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What Type of Support?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1519237" x="247650"/>
            <a:ext cy="5414961" cx="968375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see "When can I use…" </a:t>
            </a:r>
          </a:p>
          <a:p>
            <a:pPr algn="l" rtl="0" lvl="2" marR="0" indent="279400" marL="5715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80000"/>
              <a:buFont typeface="Courier New"/>
              <a:buChar char="o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http://a.deveria.com/caniuse/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Mobile browsers leading the way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Modernizr</a:t>
            </a:r>
          </a:p>
          <a:p>
            <a:pPr algn="l" rtl="0" lvl="2" marR="0" indent="279400" marL="5715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59722"/>
              <a:buFont typeface="Courier New"/>
              <a:buChar char="o"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http://www.modernizr.com/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HTML5 enabling script </a:t>
            </a:r>
          </a:p>
          <a:p>
            <a:pPr algn="l" rtl="0" lvl="2" marR="0" indent="279400" marL="5715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EEEEEE"/>
              </a:buClr>
              <a:buSzPct val="80000"/>
              <a:buFont typeface="Courier New"/>
              <a:buChar char="o"/>
            </a:pPr>
            <a:r>
              <a:rPr strike="noStrike" u="none" b="0" cap="none" baseline="0" sz="3700" lang="en-US" i="0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http://remysharp.com/2009/01/07/html5-enabling-script/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 Tools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Twitter Bootstrap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twitter.github.io/bootstrap/</a:t>
            </a:r>
          </a:p>
          <a:p>
            <a:r>
              <a:t/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Responsify 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responsify.it/</a:t>
            </a:r>
          </a:p>
          <a:p>
            <a:r>
              <a:t/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960 Grid System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http://960.gs/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y="304800" x="247650"/>
            <a:ext cy="914400" cx="96647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Resources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1524000" x="0"/>
            <a:ext cy="5643561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rtl="0" lvl="1" indent="342900" marL="11430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100877"/>
              <a:buFont typeface="Arial"/>
              <a:buChar char="•"/>
            </a:pPr>
            <a:r>
              <a:rPr sz="3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&amp; CSS3 Cheat Sheets</a:t>
            </a:r>
          </a:p>
          <a:p>
            <a:pPr rtl="0" lvl="2" indent="279400" marL="571500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80000"/>
              <a:buFont typeface="Courier New"/>
              <a:buChar char="o"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webresourcesdepot.com/html-5-and-css3-cheat-sheets-collection/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Boilerplate </a:t>
            </a:r>
          </a:p>
          <a:p>
            <a:pPr algn="l" rtl="0" lvl="2" marR="0" indent="336550" marL="51435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ourier New"/>
              <a:buChar char="o"/>
            </a:pPr>
            <a:r>
              <a:rPr strike="noStrike" u="none" b="0" cap="none" baseline="0" sz="33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http://html5boilerplate.com/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HTML5rocks</a:t>
            </a:r>
          </a:p>
          <a:p>
            <a:pPr algn="l" rtl="0" lvl="2" marR="0" indent="336550" marL="51435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Courier New"/>
              <a:buChar char="o"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html5rocks.com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Please</a:t>
            </a:r>
          </a:p>
          <a:p>
            <a:pPr algn="l" rtl="0" lvl="2" marR="0" indent="336550" marL="51435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Courier New"/>
              <a:buChar char="o"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html5please.com/#use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Next version of RWD = </a:t>
            </a: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Flexbox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1522412" x="246062"/>
            <a:ext cy="5868986" cx="950118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99099"/>
              <a:buFont typeface="Arial"/>
              <a:buChar char="•"/>
            </a:pPr>
            <a:r>
              <a:rPr strike="noStrike" u="none" b="0" cap="none" baseline="0" sz="37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flexible box model?</a:t>
            </a:r>
          </a:p>
          <a:p>
            <a:r>
              <a:t/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body&gt;div#main {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-webkit-flexbox; 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-moz-flexbox;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-ms-flexbox;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display: -o-flexbox;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height: 500px;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padding: 1em;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background-color: gray;</a:t>
            </a:r>
          </a:p>
          <a:p>
            <a:pPr algn="l" rtl="0" lvl="1" marR="0" indent="34290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800" lang="en-US" i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type="ctrTitle"/>
          </p:nvPr>
        </p:nvSpPr>
        <p:spPr>
          <a:xfrm>
            <a:off y="2133600" x="755650"/>
            <a:ext cy="1219199" cx="8437562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z="53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Live RWD redesign</a:t>
            </a: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19" name="Shape 219"/>
          <p:cNvSpPr txBox="1"/>
          <p:nvPr>
            <p:ph idx="1" type="subTitle"/>
          </p:nvPr>
        </p:nvSpPr>
        <p:spPr>
          <a:xfrm>
            <a:off y="3549650" x="1673225"/>
            <a:ext cy="611187" cx="75771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sz="3500" lang="en-US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Taking off the training wheels</a:t>
            </a:r>
            <a:r>
              <a:rPr strike="noStrike" u="none" b="0" cap="none" baseline="0" sz="3500" lang="en-US" i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....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 in Libraries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Matthew Reidsma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matthew.reidsrow.com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@mreidsma</a:t>
            </a:r>
          </a:p>
          <a:p>
            <a:r>
              <a:t/>
            </a:r>
          </a:p>
          <a:p>
            <a:r>
              <a:t/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Brad Czerniak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brad.hawidu.com</a:t>
            </a:r>
          </a:p>
          <a:p>
            <a:pPr rtl="0" lvl="1" marR="0" indent="-397933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2072"/>
              <a:buFont typeface="Courier New"/>
              <a:buChar char="o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@ao5357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FEFEF"/>
        </a:solidFill>
      </p:bgPr>
    </p:bg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/>
          <p:nvPr/>
        </p:nvSpPr>
        <p:spPr>
          <a:xfrm>
            <a:off y="83985" x="2483400"/>
            <a:ext cy="7447991" cx="517515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pinboard.in tag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519975" x="304300"/>
            <a:ext cy="4961125" cx="94105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55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pinboard.in/u:jasonclark/t:rwd/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type="ctrTitle"/>
          </p:nvPr>
        </p:nvSpPr>
        <p:spPr>
          <a:xfrm>
            <a:off y="2133600" x="755650"/>
            <a:ext cy="1219199" cx="8437562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b="0" cap="none" baseline="0" sz="53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Questions? </a:t>
            </a: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236" name="Shape 236"/>
          <p:cNvSpPr txBox="1"/>
          <p:nvPr>
            <p:ph idx="1" type="subTitle"/>
          </p:nvPr>
        </p:nvSpPr>
        <p:spPr>
          <a:xfrm>
            <a:off y="3544887" x="1674811"/>
            <a:ext cy="1565274" cx="7916861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strike="noStrike" u="none" b="0" cap="none" baseline="0" sz="3500" lang="en-US" i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twitter.com/jaclark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25000"/>
              <a:buFont typeface="Arial"/>
              <a:buNone/>
            </a:pPr>
            <a:r>
              <a:rPr strike="noStrike" u="none" b="0" cap="none" baseline="0" sz="3500" lang="en-US" i="0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www.lib.montana.edu/~jason/talks.php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304800" x="247650"/>
            <a:ext cy="914400" cx="96647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strike="noStrike" u="none" b="0" cap="none" baseline="0" sz="4800" lang="en-US" i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twitter </a:t>
            </a: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as channel (#hashtag)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519237" x="246062"/>
            <a:ext cy="4886325" cx="97107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Times New Roman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</a:p>
          <a:p>
            <a:r>
              <a:t/>
            </a:r>
          </a:p>
          <a:p>
            <a:pPr algn="ctr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sz="60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@jaclark</a:t>
            </a:r>
            <a:r>
              <a:rPr strike="noStrike" u="none" b="0" cap="none" baseline="0" sz="6000" lang="en-US" i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#</a:t>
            </a:r>
            <a:r>
              <a:rPr sz="60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rwd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Terms: HTML + CSS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519175" x="304425"/>
            <a:ext cy="5969399" cx="94700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Does everybody know what these elements are?</a:t>
            </a:r>
          </a:p>
          <a:p>
            <a:r>
              <a:t/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CSS </a:t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style rules for HTML documents</a:t>
            </a:r>
          </a:p>
          <a:p>
            <a:r>
              <a:t/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</a:t>
            </a:r>
          </a:p>
          <a:p>
            <a:pPr rt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markup tags that structure docs</a:t>
            </a:r>
          </a:p>
          <a:p>
            <a:pPr rtl="0" lvl="0">
              <a:lnSpc>
                <a:spcPct val="100000"/>
              </a:lnSpc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browsers read them and display according to rules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sz="4800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Overview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519975" x="304300"/>
            <a:ext cy="4961125" cx="94105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Responsive Web Design</a:t>
            </a: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</a:rPr>
              <a:t>RWD Principles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</a:rPr>
              <a:t>Live RWD Redesign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Getting Started</a:t>
            </a:r>
          </a:p>
          <a:p>
            <a:pPr rtl="0" lvl="0" marR="0" indent="-287866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168"/>
              <a:buFont typeface="Arial"/>
              <a:buChar char="•"/>
            </a:pPr>
            <a:r>
              <a:rPr sz="3733" lang="en-U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Questions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y="6858000" x="279400"/>
            <a:ext cy="538161" cx="945038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ctr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http://www.w3.org/History/19921103-hypertext/hypertext/WWW/Link.html</a:t>
            </a:r>
          </a:p>
        </p:txBody>
      </p:sp>
      <p:sp>
        <p:nvSpPr>
          <p:cNvPr id="98" name="Shape 98"/>
          <p:cNvSpPr/>
          <p:nvPr/>
        </p:nvSpPr>
        <p:spPr>
          <a:xfrm>
            <a:off y="4114800" x="736600"/>
            <a:ext cy="1392237" cx="8610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9" name="Shape 99"/>
          <p:cNvSpPr/>
          <p:nvPr/>
        </p:nvSpPr>
        <p:spPr>
          <a:xfrm>
            <a:off y="457200" x="736600"/>
            <a:ext cy="2895600" cx="85598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304800" x="304800"/>
            <a:ext cy="990599" cx="96266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Responsive design = 3 techniques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519975" x="304300"/>
            <a:ext cy="4961099" cx="94104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marR="0" indent="-397933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072"/>
              <a:buFont typeface="Arial"/>
              <a:buAutoNum type="arabicPeriod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Media Queries</a:t>
            </a:r>
          </a:p>
          <a:p>
            <a:r>
              <a:t/>
            </a:r>
          </a:p>
          <a:p>
            <a:pPr rtl="0" lvl="0" marR="0" indent="-397933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072"/>
              <a:buFont typeface="Arial"/>
              <a:buAutoNum type="arabicPeriod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Fluid Grid</a:t>
            </a:r>
          </a:p>
          <a:p>
            <a:r>
              <a:t/>
            </a:r>
          </a:p>
          <a:p>
            <a:pPr rtl="0" lvl="0" marR="0" indent="-397933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2072"/>
              <a:buFont typeface="Arial"/>
              <a:buAutoNum type="arabicPeriod"/>
            </a:pPr>
            <a:r>
              <a:rPr sz="37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Flexible Images or Media Objects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88925" x="231775"/>
            <a:ext cy="909637" cx="965993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z="48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RWD</a:t>
            </a:r>
            <a:r>
              <a:rPr strike="noStrike" u="none" b="0" cap="none" baseline="0" sz="48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Working Examples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522412" x="246062"/>
            <a:ext cy="5643561" cx="97107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HTML5 Mobile Feed Widget</a:t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0" lang="en-US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www.lib.montana.edu/~jason/files/html5-mobile-feed/</a:t>
            </a:r>
          </a:p>
          <a:p>
            <a:r>
              <a:t/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2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Mobilize Your Site with CSS (Responsive Design)</a:t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www.lib.montana.edu/~jason/files/responsive-design/</a:t>
            </a:r>
          </a:p>
          <a:p>
            <a:pPr algn="l" rtl="0" lvl="1" marR="0" indent="0" marL="1143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z="3000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www.lib.montana.edu/~jason/files/responsive-design.zip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000"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strike="noStrike" u="none" b="0" cap="none" baseline="0" sz="30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earn more by viewing source</a:t>
            </a:r>
            <a:r>
              <a:rPr sz="3000" lang="en-US"/>
              <a:t> 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0" cap="none" baseline="0" sz="30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sz="3000" lang="en-US"/>
              <a:t> </a:t>
            </a:r>
          </a:p>
          <a:p>
            <a:pPr algn="l" rtl="0" lvl="0" marR="0" indent="0" mar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trike="noStrike" u="none" b="0" cap="none" baseline="0" sz="30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Download from jasonclark.info </a:t>
            </a:r>
            <a:r>
              <a:rPr sz="3000"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r>
              <a:rPr strike="noStrike" u="none" b="0" cap="none" baseline="0" sz="30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github.com/jasonclark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