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png" ContentType="image/png"/>
  <Default Extension="xml" ContentType="application/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4.xml" ContentType="application/vnd.openxmlformats-officedocument.theme+xml"/>
  <Override PartName="/ppt/theme/theme1.xml" ContentType="application/vnd.openxmlformats-officedocument.theme+xml"/>
  <Override PartName="/ppt/slideMasters/slideMaster2.xml" ContentType="application/vnd.openxmlformats-officedocument.presentationml.slideMaster+xml"/>
  <Override PartName="/ppt/slideMasters/slideMaster1.xml" ContentType="application/vnd.openxmlformats-officedocument.presentationml.slideMaster+xml"/>
  <Override PartName="/ppt/slides/slide37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s/slide2.xml" ContentType="application/vnd.openxmlformats-officedocument.presentationml.slide+xml"/>
  <Override PartName="/ppt/slides/slide26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6.xml" ContentType="application/vnd.openxmlformats-officedocument.presentationml.slide+xml"/>
  <Override PartName="/ppt/slides/slide35.xml" ContentType="application/vnd.openxmlformats-officedocument.presentationml.slide+xml"/>
  <Override PartName="/ppt/slides/slide17.xml" ContentType="application/vnd.openxmlformats-officedocument.presentationml.slide+xml"/>
  <Override PartName="/ppt/slides/slide24.xml" ContentType="application/vnd.openxmlformats-officedocument.presentationml.slide+xml"/>
  <Override PartName="/ppt/slides/slide34.xml" ContentType="application/vnd.openxmlformats-officedocument.presentationml.slide+xml"/>
  <Override PartName="/ppt/slides/slide23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31.xml" ContentType="application/vnd.openxmlformats-officedocument.presentationml.slide+xml"/>
  <Override PartName="/ppt/slides/slide40.xml" ContentType="application/vnd.openxmlformats-officedocument.presentationml.slide+xml"/>
  <Override PartName="/ppt/slides/slide32.xml" ContentType="application/vnd.openxmlformats-officedocument.presentationml.slide+xml"/>
  <Override PartName="/ppt/slides/slide1.xml" ContentType="application/vnd.openxmlformats-officedocument.presentationml.slide+xml"/>
  <Override PartName="/ppt/slides/slide38.xml" ContentType="application/vnd.openxmlformats-officedocument.presentationml.slide+xml"/>
  <Override PartName="/ppt/slides/slide20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9.xml" ContentType="application/vnd.openxmlformats-officedocument.presentationml.slide+xml"/>
  <Override PartName="/ppt/slides/slide39.xml" ContentType="application/vnd.openxmlformats-officedocument.presentationml.slide+xml"/>
  <Override PartName="/ppt/slides/slide9.xml" ContentType="application/vnd.openxmlformats-officedocument.presentationml.slide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7.xml" ContentType="application/vnd.openxmlformats-officedocument.presentationml.slide+xml"/>
  <Override PartName="/ppt/slides/slide30.xml" ContentType="application/vnd.openxmlformats-officedocument.presentationml.slide+xml"/>
  <Override PartName="/ppt/slides/slide8.xml" ContentType="application/vnd.openxmlformats-officedocument.presentationml.slide+xml"/>
  <Override PartName="/ppt/slides/slide27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4.xml" ContentType="application/vnd.openxmlformats-officedocument.presentationml.slide+xml"/>
  <Override PartName="/ppt/slides/slide14.xml" ContentType="application/vnd.openxmlformats-officedocument.presentationml.slide+xml"/>
  <Override PartName="/ppt/slides/slide5.xml" ContentType="application/vnd.openxmlformats-officedocument.presentationml.slide+xml"/>
  <Override PartName="/ppt/slides/slide22.xml" ContentType="application/vnd.openxmlformats-officedocument.presentationml.slide+xml"/>
  <Override PartName="/ppt/tableStyles.xml" ContentType="application/vnd.openxmlformats-officedocument.presentationml.tableStyles+xml"/>
</Types>
</file>

<file path=_rels/.rels><?xml version="1.0" encoding="UTF-8" standalone="yes"?><Relationships xmlns="http://schemas.openxmlformats.org/package/2006/relationships"><Relationship Target="ppt/presentation.xml" Type="http://schemas.openxmlformats.org/officeDocument/2006/relationships/officeDocument" Id="rId1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aveSubsetFonts="1" autoCompressPictures="0" mc:PreserveAttributes="mv:*" mc:Ignorable="mv">
  <p:sldMasterIdLst>
    <p:sldMasterId id="2147483656" r:id="rId4"/>
    <p:sldMasterId id="2147483657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  <p:sldId id="290" r:id="rId41"/>
    <p:sldId id="291" r:id="rId42"/>
    <p:sldId id="292" r:id="rId43"/>
    <p:sldId id="293" r:id="rId44"/>
    <p:sldId id="294" r:id="rId45"/>
    <p:sldId id="295" r:id="rId46"/>
  </p:sldIdLst>
  <p:sldSz cy="7620000" cx="10160000"/>
  <p:notesSz cy="10160000" cx="7620000"/>
  <p:defaultTextStyle>
    <a:defPPr algn="l" rtl="0" marR="0">
      <a:lnSpc>
        <a:spcPct val="100000"/>
      </a:lnSpc>
      <a:spcBef>
        <a:spcPts val="0"/>
      </a:spcBef>
      <a:spcAft>
        <a:spcPts val="0"/>
      </a:spcAft>
    </a:defPPr>
    <a:lvl1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algn="l" rtl="0" marR="0">
      <a:lnSpc>
        <a:spcPct val="100000"/>
      </a:lnSpc>
      <a:spcBef>
        <a:spcPts val="0"/>
      </a:spcBef>
      <a:spcAft>
        <a:spcPts val="0"/>
      </a:spcAft>
      <a:buNone/>
      <a:defRPr strike="noStrike" u="none" b="0" cap="none" baseline="0" sz="1400" i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arget="slides/slide33.xml" Type="http://schemas.openxmlformats.org/officeDocument/2006/relationships/slide" Id="rId39"/><Relationship Target="slides/slide32.xml" Type="http://schemas.openxmlformats.org/officeDocument/2006/relationships/slide" Id="rId38"/><Relationship Target="slides/slide31.xml" Type="http://schemas.openxmlformats.org/officeDocument/2006/relationships/slide" Id="rId37"/><Relationship Target="slides/slide13.xml" Type="http://schemas.openxmlformats.org/officeDocument/2006/relationships/slide" Id="rId19"/><Relationship Target="slides/slide30.xml" Type="http://schemas.openxmlformats.org/officeDocument/2006/relationships/slide" Id="rId36"/><Relationship Target="slides/slide12.xml" Type="http://schemas.openxmlformats.org/officeDocument/2006/relationships/slide" Id="rId18"/><Relationship Target="slides/slide11.xml" Type="http://schemas.openxmlformats.org/officeDocument/2006/relationships/slide" Id="rId17"/><Relationship Target="slides/slide10.xml" Type="http://schemas.openxmlformats.org/officeDocument/2006/relationships/slide" Id="rId16"/><Relationship Target="slides/slide9.xml" Type="http://schemas.openxmlformats.org/officeDocument/2006/relationships/slide" Id="rId15"/><Relationship Target="slides/slide8.xml" Type="http://schemas.openxmlformats.org/officeDocument/2006/relationships/slide" Id="rId14"/><Relationship Target="slides/slide24.xml" Type="http://schemas.openxmlformats.org/officeDocument/2006/relationships/slide" Id="rId30"/><Relationship Target="slides/slide6.xml" Type="http://schemas.openxmlformats.org/officeDocument/2006/relationships/slide" Id="rId12"/><Relationship Target="slides/slide25.xml" Type="http://schemas.openxmlformats.org/officeDocument/2006/relationships/slide" Id="rId31"/><Relationship Target="slides/slide7.xml" Type="http://schemas.openxmlformats.org/officeDocument/2006/relationships/slide" Id="rId13"/><Relationship Target="slides/slide4.xml" Type="http://schemas.openxmlformats.org/officeDocument/2006/relationships/slide" Id="rId10"/><Relationship Target="slides/slide5.xml" Type="http://schemas.openxmlformats.org/officeDocument/2006/relationships/slide" Id="rId11"/><Relationship Target="slides/slide28.xml" Type="http://schemas.openxmlformats.org/officeDocument/2006/relationships/slide" Id="rId34"/><Relationship Target="slides/slide29.xml" Type="http://schemas.openxmlformats.org/officeDocument/2006/relationships/slide" Id="rId35"/><Relationship Target="slides/slide26.xml" Type="http://schemas.openxmlformats.org/officeDocument/2006/relationships/slide" Id="rId32"/><Relationship Target="slides/slide27.xml" Type="http://schemas.openxmlformats.org/officeDocument/2006/relationships/slide" Id="rId33"/><Relationship Target="slides/slide23.xml" Type="http://schemas.openxmlformats.org/officeDocument/2006/relationships/slide" Id="rId29"/><Relationship Target="slides/slide20.xml" Type="http://schemas.openxmlformats.org/officeDocument/2006/relationships/slide" Id="rId26"/><Relationship Target="slides/slide19.xml" Type="http://schemas.openxmlformats.org/officeDocument/2006/relationships/slide" Id="rId25"/><Relationship Target="slides/slide22.xml" Type="http://schemas.openxmlformats.org/officeDocument/2006/relationships/slide" Id="rId28"/><Relationship Target="slides/slide21.xml" Type="http://schemas.openxmlformats.org/officeDocument/2006/relationships/slide" Id="rId27"/><Relationship Target="presProps.xml" Type="http://schemas.openxmlformats.org/officeDocument/2006/relationships/presProps" Id="rId2"/><Relationship Target="slides/slide15.xml" Type="http://schemas.openxmlformats.org/officeDocument/2006/relationships/slide" Id="rId21"/><Relationship Target="slides/slide34.xml" Type="http://schemas.openxmlformats.org/officeDocument/2006/relationships/slide" Id="rId40"/><Relationship Target="theme/theme1.xml" Type="http://schemas.openxmlformats.org/officeDocument/2006/relationships/theme" Id="rId1"/><Relationship Target="slides/slide16.xml" Type="http://schemas.openxmlformats.org/officeDocument/2006/relationships/slide" Id="rId22"/><Relationship Target="slides/slide35.xml" Type="http://schemas.openxmlformats.org/officeDocument/2006/relationships/slide" Id="rId41"/><Relationship Target="slideMasters/slideMaster1.xml" Type="http://schemas.openxmlformats.org/officeDocument/2006/relationships/slideMaster" Id="rId4"/><Relationship Target="slides/slide17.xml" Type="http://schemas.openxmlformats.org/officeDocument/2006/relationships/slide" Id="rId23"/><Relationship Target="slides/slide36.xml" Type="http://schemas.openxmlformats.org/officeDocument/2006/relationships/slide" Id="rId42"/><Relationship Target="tableStyles.xml" Type="http://schemas.openxmlformats.org/officeDocument/2006/relationships/tableStyles" Id="rId3"/><Relationship Target="slides/slide18.xml" Type="http://schemas.openxmlformats.org/officeDocument/2006/relationships/slide" Id="rId24"/><Relationship Target="slides/slide37.xml" Type="http://schemas.openxmlformats.org/officeDocument/2006/relationships/slide" Id="rId43"/><Relationship Target="slides/slide38.xml" Type="http://schemas.openxmlformats.org/officeDocument/2006/relationships/slide" Id="rId44"/><Relationship Target="slides/slide39.xml" Type="http://schemas.openxmlformats.org/officeDocument/2006/relationships/slide" Id="rId45"/><Relationship Target="slides/slide40.xml" Type="http://schemas.openxmlformats.org/officeDocument/2006/relationships/slide" Id="rId46"/><Relationship Target="slides/slide14.xml" Type="http://schemas.openxmlformats.org/officeDocument/2006/relationships/slide" Id="rId20"/><Relationship Target="slides/slide3.xml" Type="http://schemas.openxmlformats.org/officeDocument/2006/relationships/slide" Id="rId9"/><Relationship Target="notesMasters/notesMaster1.xml" Type="http://schemas.openxmlformats.org/officeDocument/2006/relationships/notesMaster" Id="rId6"/><Relationship Target="slideMasters/slideMaster2.xml" Type="http://schemas.openxmlformats.org/officeDocument/2006/relationships/slideMaster" Id="rId5"/><Relationship Target="slides/slide2.xml" Type="http://schemas.openxmlformats.org/officeDocument/2006/relationships/slide" Id="rId8"/><Relationship Target="slides/slide1.xml" Type="http://schemas.openxmlformats.org/officeDocument/2006/relationships/slide" Id="rId7"/></Relationships>
</file>

<file path=ppt/notesMasters/_rels/notesMaster1.xml.rels><?xml version="1.0" encoding="UTF-8" standalone="yes"?><Relationships xmlns="http://schemas.openxmlformats.org/package/2006/relationships"><Relationship Target="../theme/theme2.xml" Type="http://schemas.openxmlformats.org/officeDocument/2006/relationships/theme" Id="rId1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" name="Shape 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" name="Shape 2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" name="Shape 3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2="accent2" accent3="accent3" accent4="accent4" accent5="accent5" accent6="accent6" hlink="hlink" tx2="lt2" tx1="dk1" bg2="dk2" bg1="lt1" folHlink="folHlink" accent1="accent1"/>
</p:notesMaster>
</file>

<file path=ppt/notesSlides/_rels/notesSlide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1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2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1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2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3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3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40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5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6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7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8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_rels/notesSlide9.xml.rels><?xml version="1.0" encoding="UTF-8" standalone="yes"?><Relationships xmlns="http://schemas.openxmlformats.org/package/2006/relationships"><Relationship Target="../notesMasters/notesMaster1.xml" Type="http://schemas.openxmlformats.org/officeDocument/2006/relationships/notesMaster" Id="rId1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6" name="Shape 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7" name="Shape 27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9" name="Shape 7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0" name="Shape 80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85" name="Shape 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1" name="Shape 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97" name="Shape 9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3" name="Shape 10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09" name="Shape 10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0" name="Shape 110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101575" rIns="101575" lIns="101575" tIns="101575" anchor="ctr" anchorCtr="0">
            <a:noAutofit/>
          </a:bodyPr>
          <a:lstStyle/>
          <a:p/>
        </p:txBody>
      </p:sp>
      <p:sp>
        <p:nvSpPr>
          <p:cNvPr id="111" name="Shape 111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15" name="Shape 1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6" name="Shape 116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101575" rIns="101575" lIns="101575" tIns="101575" anchor="ctr" anchorCtr="0">
            <a:noAutofit/>
          </a:bodyPr>
          <a:lstStyle/>
          <a:p/>
        </p:txBody>
      </p:sp>
      <p:sp>
        <p:nvSpPr>
          <p:cNvPr id="117" name="Shape 117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1" name="Shape 1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2" name="Shape 122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3" name="Shape 123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27" name="Shape 1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8" name="Shape 128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29" name="Shape 129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3" name="Shape 1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4" name="Shape 134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35" name="Shape 135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1" name="Shape 3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2" name="Shape 32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39" name="Shape 1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0" name="Shape 140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1" name="Shape 141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45" name="Shape 1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6" name="Shape 146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47" name="Shape 147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1" name="Shape 1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2" name="Shape 152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3" name="Shape 153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57" name="Shape 1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8" name="Shape 158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59" name="Shape 159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3" name="Shape 16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4" name="Shape 164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65" name="Shape 165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69" name="Shape 1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0" name="Shape 170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1" name="Shape 171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75" name="Shape 1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6" name="Shape 176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77" name="Shape 177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1" name="Shape 18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2" name="Shape 182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3" name="Shape 183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87" name="Shape 18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8" name="Shape 188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89" name="Shape 189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3" name="Shape 19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4" name="Shape 194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195" name="Shape 195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37" name="Shape 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8" name="Shape 38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39" name="Shape 39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199" name="Shape 1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0" name="Shape 200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01" name="Shape 201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05" name="Shape 20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6" name="Shape 206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07" name="Shape 207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1" name="Shape 2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2" name="Shape 212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13" name="Shape 213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17" name="Shape 21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8" name="Shape 218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19" name="Shape 219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3" name="Shape 2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4" name="Shape 224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25" name="Shape 225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29" name="Shape 2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0" name="Shape 230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31" name="Shape 231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34" name="Shape 2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5" name="Shape 235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101575" rIns="101575" lIns="101575" tIns="101575" anchor="ctr" anchorCtr="0">
            <a:noAutofit/>
          </a:bodyPr>
          <a:lstStyle/>
          <a:p/>
        </p:txBody>
      </p:sp>
      <p:sp>
        <p:nvSpPr>
          <p:cNvPr id="236" name="Shape 236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0" name="Shape 2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1" name="Shape 241"/>
          <p:cNvSpPr/>
          <p:nvPr>
            <p:ph idx="2" type="sldImg"/>
          </p:nvPr>
        </p:nvSpPr>
        <p:spPr>
          <a:xfrm>
            <a:off y="762000" x="1270250"/>
            <a:ext cy="3809999" cx="508020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42" name="Shape 242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45" name="Shape 24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6" name="Shape 246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101575" rIns="101575" lIns="101575" tIns="101575" anchor="ctr" anchorCtr="0">
            <a:noAutofit/>
          </a:bodyPr>
          <a:lstStyle/>
          <a:p/>
        </p:txBody>
      </p:sp>
      <p:sp>
        <p:nvSpPr>
          <p:cNvPr id="247" name="Shape 247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1" name="Shape 2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2" name="Shape 252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53" name="Shape 253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3" name="Shape 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4" name="Shape 44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45" name="Shape 45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257" name="Shape 2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8" name="Shape 258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259" name="Shape 259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49" name="Shape 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0" name="Shape 50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1" name="Shape 51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55" name="Shape 5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6" name="Shape 56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1" name="Shape 6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2" name="Shape 62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67" name="Shape 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8" name="Shape 68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id="73" name="Shape 7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4" name="Shape 74"/>
          <p:cNvSpPr/>
          <p:nvPr>
            <p:ph idx="2" type="sldImg"/>
          </p:nvPr>
        </p:nvSpPr>
        <p:spPr>
          <a:xfrm>
            <a:off y="762000" x="1270250"/>
            <a:ext cy="3809999" cx="5080250"/>
          </a:xfrm>
          <a:custGeom>
            <a:pathLst>
              <a:path w="120000" extrusionOk="0" h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y="4826000" x="762000"/>
            <a:ext cy="4572000" cx="6096000"/>
          </a:xfrm>
          <a:prstGeom prst="rect">
            <a:avLst/>
          </a:prstGeom>
        </p:spPr>
        <p:txBody>
          <a:bodyPr bIns="91425" rIns="91425" lIns="91425" tIns="91425" anchor="t" anchorCtr="0">
            <a:no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2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3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4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5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6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7.xml.rels><?xml version="1.0" encoding="UTF-8" standalone="yes"?><Relationships xmlns="http://schemas.openxmlformats.org/package/2006/relationships"><Relationship Target="../slideMasters/slideMaster1.xml" Type="http://schemas.openxmlformats.org/officeDocument/2006/relationships/slideMaster" Id="rId1"/></Relationships>
</file>

<file path=ppt/slideLayouts/_rels/slideLayout8.xml.rels><?xml version="1.0" encoding="UTF-8" standalone="yes"?><Relationships xmlns="http://schemas.openxmlformats.org/package/2006/relationships"><Relationship Target="../slideMasters/slideMaster2.xml" Type="http://schemas.openxmlformats.org/officeDocument/2006/relationships/slideMaster" Id="rId1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id="5" name="Shape 5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id="6" name="Shape 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" name="Shape 7"/>
          <p:cNvSpPr txBox="1"/>
          <p:nvPr>
            <p:ph type="ctrTitle"/>
          </p:nvPr>
        </p:nvSpPr>
        <p:spPr>
          <a:xfrm>
            <a:off y="3048000" x="914400"/>
            <a:ext cy="1219199" cx="83312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buSzPct val="100000"/>
              <a:defRPr sz="4800"/>
            </a:lvl1pPr>
            <a:lvl2pPr algn="ctr">
              <a:buSzPct val="100000"/>
              <a:defRPr sz="4800"/>
            </a:lvl2pPr>
            <a:lvl3pPr algn="ctr">
              <a:buSzPct val="100000"/>
              <a:defRPr sz="4800"/>
            </a:lvl3pPr>
            <a:lvl4pPr algn="ctr">
              <a:buSzPct val="100000"/>
              <a:defRPr sz="4800"/>
            </a:lvl4pPr>
            <a:lvl5pPr algn="ctr">
              <a:buSzPct val="100000"/>
              <a:defRPr sz="4800"/>
            </a:lvl5pPr>
            <a:lvl6pPr algn="ctr">
              <a:buSzPct val="100000"/>
              <a:defRPr sz="4800"/>
            </a:lvl6pPr>
            <a:lvl7pPr algn="ctr">
              <a:buSzPct val="100000"/>
              <a:defRPr sz="4800"/>
            </a:lvl7pPr>
            <a:lvl8pPr algn="ctr">
              <a:buSzPct val="100000"/>
              <a:defRPr sz="4800"/>
            </a:lvl8pPr>
            <a:lvl9pPr algn="ctr">
              <a:buSzPct val="100000"/>
              <a:defRPr sz="4800"/>
            </a:lvl9pPr>
          </a:lstStyle>
          <a:p/>
        </p:txBody>
      </p:sp>
      <p:sp>
        <p:nvSpPr>
          <p:cNvPr id="8" name="Shape 8"/>
          <p:cNvSpPr txBox="1"/>
          <p:nvPr>
            <p:ph idx="1" type="subTitle"/>
          </p:nvPr>
        </p:nvSpPr>
        <p:spPr>
          <a:xfrm>
            <a:off y="4572000" x="1828800"/>
            <a:ext cy="914400" cx="6502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buSzPct val="100000"/>
              <a:defRPr sz="3200"/>
            </a:lvl1pPr>
            <a:lvl2pPr algn="ctr">
              <a:buSzPct val="100000"/>
              <a:defRPr sz="3200"/>
            </a:lvl2pPr>
            <a:lvl3pPr algn="ctr">
              <a:buSzPct val="100000"/>
              <a:defRPr sz="3200"/>
            </a:lvl3pPr>
            <a:lvl4pPr algn="ctr">
              <a:buSzPct val="100000"/>
              <a:defRPr sz="3200"/>
            </a:lvl4pPr>
            <a:lvl5pPr algn="ctr">
              <a:buSzPct val="100000"/>
              <a:defRPr sz="3200"/>
            </a:lvl5pPr>
            <a:lvl6pPr algn="ctr">
              <a:buSzPct val="100000"/>
              <a:defRPr sz="3200"/>
            </a:lvl6pPr>
            <a:lvl7pPr algn="ctr">
              <a:buSzPct val="100000"/>
              <a:defRPr sz="3200"/>
            </a:lvl7pPr>
            <a:lvl8pPr algn="ctr">
              <a:buSzPct val="100000"/>
              <a:defRPr sz="3200"/>
            </a:lvl8pPr>
            <a:lvl9pPr algn="ctr">
              <a:buSzPct val="100000"/>
              <a:defRPr sz="3200"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ITLE_AND_BODY">
    <p:spTree>
      <p:nvGrpSpPr>
        <p:cNvPr id="9" name="Shape 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y="304800" x="304800"/>
            <a:ext cy="914400" cx="9550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buSzPct val="99224"/>
              <a:defRPr sz="4266"/>
            </a:lvl1pPr>
            <a:lvl2pPr>
              <a:buSzPct val="99224"/>
              <a:defRPr sz="4266"/>
            </a:lvl2pPr>
            <a:lvl3pPr>
              <a:buSzPct val="99224"/>
              <a:defRPr sz="4266"/>
            </a:lvl3pPr>
            <a:lvl4pPr>
              <a:buSzPct val="99224"/>
              <a:defRPr sz="4266"/>
            </a:lvl4pPr>
            <a:lvl5pPr>
              <a:buSzPct val="99224"/>
              <a:defRPr sz="4266"/>
            </a:lvl5pPr>
            <a:lvl6pPr>
              <a:buSzPct val="99224"/>
              <a:defRPr sz="4266"/>
            </a:lvl6pPr>
            <a:lvl7pPr>
              <a:buSzPct val="99224"/>
              <a:defRPr sz="4266"/>
            </a:lvl7pPr>
            <a:lvl8pPr>
              <a:buSzPct val="99224"/>
              <a:defRPr sz="4266"/>
            </a:lvl8pPr>
            <a:lvl9pPr>
              <a:buSzPct val="99224"/>
              <a:defRPr sz="4266"/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y="1828800" x="304800"/>
            <a:ext cy="5486399" cx="9550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ITLE_AND_TWO_COLUMNS">
    <p:spTree>
      <p:nvGrpSpPr>
        <p:cNvPr id="12" name="Shape 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" name="Shape 13"/>
          <p:cNvSpPr txBox="1"/>
          <p:nvPr>
            <p:ph type="title"/>
          </p:nvPr>
        </p:nvSpPr>
        <p:spPr>
          <a:xfrm>
            <a:off y="304800" x="304800"/>
            <a:ext cy="914400" cx="9550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buSzPct val="99224"/>
              <a:defRPr sz="4266"/>
            </a:lvl1pPr>
            <a:lvl2pPr>
              <a:buSzPct val="99224"/>
              <a:defRPr sz="4266"/>
            </a:lvl2pPr>
            <a:lvl3pPr>
              <a:buSzPct val="99224"/>
              <a:defRPr sz="4266"/>
            </a:lvl3pPr>
            <a:lvl4pPr>
              <a:buSzPct val="99224"/>
              <a:defRPr sz="4266"/>
            </a:lvl4pPr>
            <a:lvl5pPr>
              <a:buSzPct val="99224"/>
              <a:defRPr sz="4266"/>
            </a:lvl5pPr>
            <a:lvl6pPr>
              <a:buSzPct val="99224"/>
              <a:defRPr sz="4266"/>
            </a:lvl6pPr>
            <a:lvl7pPr>
              <a:buSzPct val="99224"/>
              <a:defRPr sz="4266"/>
            </a:lvl7pPr>
            <a:lvl8pPr>
              <a:buSzPct val="99224"/>
              <a:defRPr sz="4266"/>
            </a:lvl8pPr>
            <a:lvl9pPr>
              <a:buSzPct val="99224"/>
              <a:defRPr sz="4266"/>
            </a:lvl9pPr>
          </a:lstStyle>
          <a:p/>
        </p:txBody>
      </p:sp>
      <p:sp>
        <p:nvSpPr>
          <p:cNvPr id="14" name="Shape 14"/>
          <p:cNvSpPr txBox="1"/>
          <p:nvPr>
            <p:ph idx="1" type="body"/>
          </p:nvPr>
        </p:nvSpPr>
        <p:spPr>
          <a:xfrm>
            <a:off y="1828800" x="304800"/>
            <a:ext cy="5486399" cx="4470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/>
        </p:txBody>
      </p:sp>
      <p:sp>
        <p:nvSpPr>
          <p:cNvPr id="15" name="Shape 15"/>
          <p:cNvSpPr txBox="1"/>
          <p:nvPr>
            <p:ph idx="2" type="body"/>
          </p:nvPr>
        </p:nvSpPr>
        <p:spPr>
          <a:xfrm>
            <a:off y="1828800" x="5384800"/>
            <a:ext cy="5486399" cx="4470399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>
              <a:buSzPct val="98765"/>
              <a:defRPr sz="2666"/>
            </a:lvl1pPr>
            <a:lvl2pPr>
              <a:buSzPct val="98765"/>
              <a:defRPr sz="2666"/>
            </a:lvl2pPr>
            <a:lvl3pPr>
              <a:buSzPct val="98765"/>
              <a:defRPr sz="2666"/>
            </a:lvl3pPr>
            <a:lvl4pPr>
              <a:buSzPct val="98765"/>
              <a:defRPr sz="2666"/>
            </a:lvl4pPr>
            <a:lvl5pPr>
              <a:buSzPct val="98765"/>
              <a:defRPr sz="2666"/>
            </a:lvl5pPr>
            <a:lvl6pPr>
              <a:buSzPct val="98765"/>
              <a:defRPr sz="2666"/>
            </a:lvl6pPr>
            <a:lvl7pPr>
              <a:buSzPct val="98765"/>
              <a:defRPr sz="2666"/>
            </a:lvl7pPr>
            <a:lvl8pPr>
              <a:buSzPct val="98765"/>
              <a:defRPr sz="2666"/>
            </a:lvl8pPr>
            <a:lvl9pPr>
              <a:buSzPct val="98765"/>
              <a:defRPr sz="2666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id="16" name="Shape 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" name="Shape 17"/>
          <p:cNvSpPr txBox="1"/>
          <p:nvPr>
            <p:ph idx="1" type="body"/>
          </p:nvPr>
        </p:nvSpPr>
        <p:spPr>
          <a:xfrm>
            <a:off y="6705600" x="304800"/>
            <a:ext cy="609599" cx="9550400"/>
          </a:xfrm>
          <a:prstGeom prst="rect">
            <a:avLst/>
          </a:prstGeom>
        </p:spPr>
        <p:txBody>
          <a:bodyPr bIns="91425" rIns="91425" lIns="91425" tIns="91425" anchor="t" anchorCtr="0"/>
          <a:lstStyle>
            <a:lvl1pPr algn="ctr">
              <a:buSzPct val="100000"/>
              <a:defRPr sz="3200"/>
            </a:lvl1pPr>
            <a:lvl2pPr algn="ctr">
              <a:buSzPct val="100000"/>
              <a:defRPr sz="3200"/>
            </a:lvl2pPr>
            <a:lvl3pPr algn="ctr">
              <a:buSzPct val="100000"/>
              <a:defRPr sz="3200"/>
            </a:lvl3pPr>
            <a:lvl4pPr algn="ctr">
              <a:buSzPct val="100000"/>
              <a:defRPr sz="3200"/>
            </a:lvl4pPr>
            <a:lvl5pPr algn="ctr">
              <a:buSzPct val="100000"/>
              <a:defRPr sz="3200"/>
            </a:lvl5pPr>
            <a:lvl6pPr algn="ctr">
              <a:buSzPct val="100000"/>
              <a:defRPr sz="3200"/>
            </a:lvl6pPr>
            <a:lvl7pPr algn="ctr">
              <a:buSzPct val="100000"/>
              <a:defRPr sz="3200"/>
            </a:lvl7pPr>
            <a:lvl8pPr algn="ctr">
              <a:buSzPct val="100000"/>
              <a:defRPr sz="3200"/>
            </a:lvl8pPr>
            <a:lvl9pPr algn="ctr">
              <a:buSzPct val="100000"/>
              <a:defRPr sz="32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_AND_BODY_1">
  <p:cSld name="TITLE_AND_BODY_1">
    <p:bg>
      <p:bgPr>
        <a:solidFill>
          <a:schemeClr val="lt1"/>
        </a:solidFill>
      </p:bgPr>
    </p:bg>
    <p:spTree>
      <p:nvGrpSpPr>
        <p:cNvPr id="18" name="Shape 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" name="Shape 19"/>
          <p:cNvSpPr txBox="1"/>
          <p:nvPr>
            <p:ph type="title"/>
          </p:nvPr>
        </p:nvSpPr>
        <p:spPr>
          <a:xfrm>
            <a:off y="198437" x="992187"/>
            <a:ext cy="1904999" cx="8175624"/>
          </a:xfrm>
          <a:prstGeom prst="rect">
            <a:avLst/>
          </a:prstGeom>
          <a:noFill/>
          <a:ln>
            <a:noFill/>
          </a:ln>
        </p:spPr>
        <p:txBody>
          <a:bodyPr bIns="71425" rIns="71425" lIns="71425" tIns="71425" anchor="ctr" anchorCtr="0"/>
          <a:lstStyle>
            <a:lvl1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defRPr sz="6600">
                <a:solidFill>
                  <a:schemeClr val="dk1"/>
                </a:solidFill>
              </a:defRPr>
            </a:lvl1pPr>
            <a:lvl2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defRPr sz="6600">
                <a:solidFill>
                  <a:schemeClr val="dk1"/>
                </a:solidFill>
              </a:defRPr>
            </a:lvl2pPr>
            <a:lvl3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defRPr sz="6600">
                <a:solidFill>
                  <a:schemeClr val="dk1"/>
                </a:solidFill>
              </a:defRPr>
            </a:lvl3pPr>
            <a:lvl4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defRPr sz="6600">
                <a:solidFill>
                  <a:schemeClr val="dk1"/>
                </a:solidFill>
              </a:defRPr>
            </a:lvl4pPr>
            <a:lvl5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defRPr sz="6600">
                <a:solidFill>
                  <a:schemeClr val="dk1"/>
                </a:solidFill>
              </a:defRPr>
            </a:lvl5pPr>
            <a:lvl6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defRPr sz="6600">
                <a:solidFill>
                  <a:schemeClr val="dk1"/>
                </a:solidFill>
              </a:defRPr>
            </a:lvl6pPr>
            <a:lvl7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defRPr sz="6600">
                <a:solidFill>
                  <a:schemeClr val="dk1"/>
                </a:solidFill>
              </a:defRPr>
            </a:lvl7pPr>
            <a:lvl8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defRPr sz="6600">
                <a:solidFill>
                  <a:schemeClr val="dk1"/>
                </a:solidFill>
              </a:defRPr>
            </a:lvl8pPr>
            <a:lvl9pPr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25000"/>
              <a:defRPr sz="6600">
                <a:solidFill>
                  <a:schemeClr val="dk1"/>
                </a:solidFill>
              </a:defRPr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_AND_BODY_2">
  <p:cSld name="TITLE_AND_BODY_2">
    <p:bg>
      <p:bgPr>
        <a:solidFill>
          <a:schemeClr val="lt1"/>
        </a:solidFill>
      </p:bgPr>
    </p:bg>
    <p:spTree>
      <p:nvGrpSpPr>
        <p:cNvPr id="20" name="Shape 20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ITLE_AND_BODY">
    <p:bg>
      <p:bgPr>
        <a:solidFill>
          <a:schemeClr val="lt1"/>
        </a:solidFill>
      </p:bgPr>
    </p:bg>
    <p:spTree>
      <p:nvGrpSpPr>
        <p:cNvPr id="22" name="Shape 22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arget="../slideLayouts/slideLayout2.xml" Type="http://schemas.openxmlformats.org/officeDocument/2006/relationships/slideLayout" Id="rId2"/><Relationship Target="../slideLayouts/slideLayout1.xml" Type="http://schemas.openxmlformats.org/officeDocument/2006/relationships/slideLayout" Id="rId1"/><Relationship Target="../slideLayouts/slideLayout4.xml" Type="http://schemas.openxmlformats.org/officeDocument/2006/relationships/slideLayout" Id="rId4"/><Relationship Target="../slideLayouts/slideLayout3.xml" Type="http://schemas.openxmlformats.org/officeDocument/2006/relationships/slideLayout" Id="rId3"/><Relationship Target="../slideLayouts/slideLayout6.xml" Type="http://schemas.openxmlformats.org/officeDocument/2006/relationships/slideLayout" Id="rId6"/><Relationship Target="../slideLayouts/slideLayout5.xml" Type="http://schemas.openxmlformats.org/officeDocument/2006/relationships/slideLayout" Id="rId5"/><Relationship Target="../theme/theme3.xml" Type="http://schemas.openxmlformats.org/officeDocument/2006/relationships/theme" Id="rId8"/><Relationship Target="../slideLayouts/slideLayout7.xml" Type="http://schemas.openxmlformats.org/officeDocument/2006/relationships/slideLayout" Id="rId7"/></Relationships>
</file>

<file path=ppt/slideMasters/_rels/slideMaster2.xml.rels><?xml version="1.0" encoding="UTF-8" standalone="yes"?><Relationships xmlns="http://schemas.openxmlformats.org/package/2006/relationships"><Relationship Target="../theme/theme4.xml" Type="http://schemas.openxmlformats.org/officeDocument/2006/relationships/theme" Id="rId2"/><Relationship Target="../slideLayouts/slideLayout8.xml" Type="http://schemas.openxmlformats.org/officeDocument/2006/relationships/slideLayout" Id="rId1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FFFFFF"/>
        </a:solidFill>
      </p:bgPr>
    </p:bg>
    <p:spTree>
      <p:nvGrpSpPr>
        <p:cNvPr id="4" name="Shape 4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 accent2="accent2" accent3="accent3" accent4="accent4" accent5="accent5" accent6="accent6" hlink="hlink" tx2="lt2" tx1="dk1" bg2="dk2" bg1="lt1" folHlink="folHlink" accent1="accent1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1" name="Shape 21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 accent2="accent2" accent3="accent3" accent4="accent4" accent5="accent5" accent6="accent6" hlink="hlink" tx2="lt2" tx1="dk1" bg2="dk2" bg1="lt1" folHlink="folHlink" accent1="accent1"/>
  <p:sldLayoutIdLst>
    <p:sldLayoutId id="2147483655" r:id="rId1"/>
  </p:sldLayoutIdLst>
  <p:txStyles>
    <p:title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algn="l" rtl="0" marR="0">
        <a:lnSpc>
          <a:spcPct val="100000"/>
        </a:lnSpc>
        <a:spcBef>
          <a:spcPts val="0"/>
        </a:spcBef>
        <a:spcAft>
          <a:spcPts val="0"/>
        </a:spcAft>
      </a:defPPr>
      <a:lvl1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algn="l" rtl="0" marR="0">
        <a:lnSpc>
          <a:spcPct val="100000"/>
        </a:lnSpc>
        <a:spcBef>
          <a:spcPts val="0"/>
        </a:spcBef>
        <a:spcAft>
          <a:spcPts val="0"/>
        </a:spcAft>
        <a:buNone/>
        <a:defRPr strike="noStrike" u="none" b="0" cap="none" baseline="0" sz="1400" i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arget="../notesSlides/notesSlide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1.png" Type="http://schemas.openxmlformats.org/officeDocument/2006/relationships/image" Id="rId3"/></Relationships>
</file>

<file path=ppt/slides/_rels/slide10.xml.rels><?xml version="1.0" encoding="UTF-8" standalone="yes"?><Relationships xmlns="http://schemas.openxmlformats.org/package/2006/relationships"><Relationship Target="../notesSlides/notesSlide10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1.xml.rels><?xml version="1.0" encoding="UTF-8" standalone="yes"?><Relationships xmlns="http://schemas.openxmlformats.org/package/2006/relationships"><Relationship Target="../notesSlides/notesSlide1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2.xml.rels><?xml version="1.0" encoding="UTF-8" standalone="yes"?><Relationships xmlns="http://schemas.openxmlformats.org/package/2006/relationships"><Relationship Target="../notesSlides/notesSlide12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3.xml.rels><?xml version="1.0" encoding="UTF-8" standalone="yes"?><Relationships xmlns="http://schemas.openxmlformats.org/package/2006/relationships"><Relationship Target="../notesSlides/notesSlide13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4.xml.rels><?xml version="1.0" encoding="UTF-8" standalone="yes"?><Relationships xmlns="http://schemas.openxmlformats.org/package/2006/relationships"><Relationship Target="../notesSlides/notesSlide14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5.xml.rels><?xml version="1.0" encoding="UTF-8" standalone="yes"?><Relationships xmlns="http://schemas.openxmlformats.org/package/2006/relationships"><Relationship Target="../notesSlides/notesSlide15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3.png" Type="http://schemas.openxmlformats.org/officeDocument/2006/relationships/image" Id="rId3"/></Relationships>
</file>

<file path=ppt/slides/_rels/slide16.xml.rels><?xml version="1.0" encoding="UTF-8" standalone="yes"?><Relationships xmlns="http://schemas.openxmlformats.org/package/2006/relationships"><Relationship Target="../notesSlides/notesSlide16.xml" Type="http://schemas.openxmlformats.org/officeDocument/2006/relationships/notesSlide" Id="rId2"/><Relationship Target="../slideLayouts/slideLayout6.xml" Type="http://schemas.openxmlformats.org/officeDocument/2006/relationships/slideLayout" Id="rId1"/><Relationship Target="../media/image04.png" Type="http://schemas.openxmlformats.org/officeDocument/2006/relationships/image" Id="rId3"/></Relationships>
</file>

<file path=ppt/slides/_rels/slide17.xml.rels><?xml version="1.0" encoding="UTF-8" standalone="yes"?><Relationships xmlns="http://schemas.openxmlformats.org/package/2006/relationships"><Relationship Target="../notesSlides/notesSlide17.xml" Type="http://schemas.openxmlformats.org/officeDocument/2006/relationships/notesSlide" Id="rId2"/><Relationship Target="../slideLayouts/slideLayout1.xml" Type="http://schemas.openxmlformats.org/officeDocument/2006/relationships/slideLayout" Id="rId1"/><Relationship Target="http://www.allcdcovers.com/api" Type="http://schemas.openxmlformats.org/officeDocument/2006/relationships/hyperlink" TargetMode="External" Id="rId4"/><Relationship Target="../media/image00.png" Type="http://schemas.openxmlformats.org/officeDocument/2006/relationships/image" Id="rId3"/><Relationship Target="http://www.opendoar.org/tools/api.html" Type="http://schemas.openxmlformats.org/officeDocument/2006/relationships/hyperlink" TargetMode="External" Id="rId6"/><Relationship Target="http://isbndb.com/docs/api/index.html" Type="http://schemas.openxmlformats.org/officeDocument/2006/relationships/hyperlink" TargetMode="External" Id="rId5"/><Relationship Target="http://www.programmableweb.com/apis/directory" Type="http://schemas.openxmlformats.org/officeDocument/2006/relationships/hyperlink" TargetMode="External" Id="rId8"/><Relationship Target="http://export.arxiv.org/api_help/" Type="http://schemas.openxmlformats.org/officeDocument/2006/relationships/hyperlink" TargetMode="External" Id="rId7"/></Relationships>
</file>

<file path=ppt/slides/_rels/slide18.xml.rels><?xml version="1.0" encoding="UTF-8" standalone="yes"?><Relationships xmlns="http://schemas.openxmlformats.org/package/2006/relationships"><Relationship Target="../notesSlides/notesSlide18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19.xml.rels><?xml version="1.0" encoding="UTF-8" standalone="yes"?><Relationships xmlns="http://schemas.openxmlformats.org/package/2006/relationships"><Relationship Target="../notesSlides/notesSlide19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.xml.rels><?xml version="1.0" encoding="UTF-8" standalone="yes"?><Relationships xmlns="http://schemas.openxmlformats.org/package/2006/relationships"><Relationship Target="../notesSlides/notesSlide2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2.jpg" Type="http://schemas.openxmlformats.org/officeDocument/2006/relationships/image" Id="rId4"/><Relationship Target="../media/image00.png" Type="http://schemas.openxmlformats.org/officeDocument/2006/relationships/image" Id="rId3"/></Relationships>
</file>

<file path=ppt/slides/_rels/slide20.xml.rels><?xml version="1.0" encoding="UTF-8" standalone="yes"?><Relationships xmlns="http://schemas.openxmlformats.org/package/2006/relationships"><Relationship Target="../notesSlides/notesSlide20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1.xml.rels><?xml version="1.0" encoding="UTF-8" standalone="yes"?><Relationships xmlns="http://schemas.openxmlformats.org/package/2006/relationships"><Relationship Target="../notesSlides/notesSlide21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2.xml.rels><?xml version="1.0" encoding="UTF-8" standalone="yes"?><Relationships xmlns="http://schemas.openxmlformats.org/package/2006/relationships"><Relationship Target="../notesSlides/notesSlide22.xml" Type="http://schemas.openxmlformats.org/officeDocument/2006/relationships/notesSlide" Id="rId2"/><Relationship Target="../slideLayouts/slideLayout1.xml" Type="http://schemas.openxmlformats.org/officeDocument/2006/relationships/slideLayout" Id="rId1"/><Relationship Target="http://api.google.com/GoogleSearch.wsdl" Type="http://schemas.openxmlformats.org/officeDocument/2006/relationships/hyperlink" TargetMode="External" Id="rId4"/><Relationship Target="../media/image00.png" Type="http://schemas.openxmlformats.org/officeDocument/2006/relationships/image" Id="rId3"/><Relationship Target="http://api.google.com/GoogleSearch.wsdl" Type="http://schemas.openxmlformats.org/officeDocument/2006/relationships/hyperlink" TargetMode="External" Id="rId5"/></Relationships>
</file>

<file path=ppt/slides/_rels/slide23.xml.rels><?xml version="1.0" encoding="UTF-8" standalone="yes"?><Relationships xmlns="http://schemas.openxmlformats.org/package/2006/relationships"><Relationship Target="../notesSlides/notesSlide23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4.xml.rels><?xml version="1.0" encoding="UTF-8" standalone="yes"?><Relationships xmlns="http://schemas.openxmlformats.org/package/2006/relationships"><Relationship Target="../notesSlides/notesSlide24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5.xml.rels><?xml version="1.0" encoding="UTF-8" standalone="yes"?><Relationships xmlns="http://schemas.openxmlformats.org/package/2006/relationships"><Relationship Target="../notesSlides/notesSlide25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6.xml.rels><?xml version="1.0" encoding="UTF-8" standalone="yes"?><Relationships xmlns="http://schemas.openxmlformats.org/package/2006/relationships"><Relationship Target="../notesSlides/notesSlide26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7.xml.rels><?xml version="1.0" encoding="UTF-8" standalone="yes"?><Relationships xmlns="http://schemas.openxmlformats.org/package/2006/relationships"><Relationship Target="../notesSlides/notesSlide27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8.xml.rels><?xml version="1.0" encoding="UTF-8" standalone="yes"?><Relationships xmlns="http://schemas.openxmlformats.org/package/2006/relationships"><Relationship Target="../notesSlides/notesSlide28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29.xml.rels><?xml version="1.0" encoding="UTF-8" standalone="yes"?><Relationships xmlns="http://schemas.openxmlformats.org/package/2006/relationships"><Relationship Target="../notesSlides/notesSlide29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3.xml.rels><?xml version="1.0" encoding="UTF-8" standalone="yes"?><Relationships xmlns="http://schemas.openxmlformats.org/package/2006/relationships"><Relationship Target="../notesSlides/notesSlide3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30.xml.rels><?xml version="1.0" encoding="UTF-8" standalone="yes"?><Relationships xmlns="http://schemas.openxmlformats.org/package/2006/relationships"><Relationship Target="../notesSlides/notesSlide30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31.xml.rels><?xml version="1.0" encoding="UTF-8" standalone="yes"?><Relationships xmlns="http://schemas.openxmlformats.org/package/2006/relationships"><Relationship Target="../notesSlides/notesSlide31.xml" Type="http://schemas.openxmlformats.org/officeDocument/2006/relationships/notesSlide" Id="rId2"/><Relationship Target="../slideLayouts/slideLayout3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32.xml.rels><?xml version="1.0" encoding="UTF-8" standalone="yes"?><Relationships xmlns="http://schemas.openxmlformats.org/package/2006/relationships"><Relationship Target="../notesSlides/notesSlide32.xml" Type="http://schemas.openxmlformats.org/officeDocument/2006/relationships/notesSlide" Id="rId2"/><Relationship Target="../slideLayouts/slideLayout1.xml" Type="http://schemas.openxmlformats.org/officeDocument/2006/relationships/slideLayout" Id="rId1"/><Relationship Target="www.lib.ncsu.edu/search/?q=laser" Type="http://schemas.openxmlformats.org/officeDocument/2006/relationships/hyperlink" TargetMode="External" Id="rId4"/><Relationship Target="../media/image00.png" Type="http://schemas.openxmlformats.org/officeDocument/2006/relationships/image" Id="rId3"/></Relationships>
</file>

<file path=ppt/slides/_rels/slide33.xml.rels><?xml version="1.0" encoding="UTF-8" standalone="yes"?><Relationships xmlns="http://schemas.openxmlformats.org/package/2006/relationships"><Relationship Target="http://openlibrary.org/dev/docs/api" Type="http://schemas.openxmlformats.org/officeDocument/2006/relationships/hyperlink" TargetMode="External" Id="rId14"/><Relationship Target="../notesSlides/notesSlide33.xml" Type="http://schemas.openxmlformats.org/officeDocument/2006/relationships/notesSlide" Id="rId2"/><Relationship Target="http://www.librarything.com/services/" Type="http://schemas.openxmlformats.org/officeDocument/2006/relationships/hyperlink" TargetMode="External" Id="rId12"/><Relationship Target="../slideLayouts/slideLayout3.xml" Type="http://schemas.openxmlformats.org/officeDocument/2006/relationships/slideLayout" Id="rId1"/><Relationship Target="http://code.google.com/apis/books/docs/getting-started.html" Type="http://schemas.openxmlformats.org/officeDocument/2006/relationships/hyperlink" TargetMode="External" Id="rId13"/><Relationship Target="http://worldcat.org/devnet/wiki/SearchAPIDetails" Type="http://schemas.openxmlformats.org/officeDocument/2006/relationships/hyperlink" TargetMode="External" Id="rId4"/><Relationship Target="http://www.oclc.org/research/projects/viaf/" Type="http://schemas.openxmlformats.org/officeDocument/2006/relationships/hyperlink" TargetMode="External" Id="rId10"/><Relationship Target="../media/image00.png" Type="http://schemas.openxmlformats.org/officeDocument/2006/relationships/image" Id="rId3"/><Relationship Target="http://tspilot.oclc.org/resources/index.html" Type="http://schemas.openxmlformats.org/officeDocument/2006/relationships/hyperlink" TargetMode="External" Id="rId11"/><Relationship Target="http://www.worldcat.org/identities/" Type="http://schemas.openxmlformats.org/officeDocument/2006/relationships/hyperlink" TargetMode="External" Id="rId9"/><Relationship Target="http://xissn.worldcat.org/xissnadmin/index.htm" Type="http://schemas.openxmlformats.org/officeDocument/2006/relationships/hyperlink" TargetMode="External" Id="rId6"/><Relationship Target="http://www.worldcat.org/affiliate/webservices/xisbn/app.jsp" Type="http://schemas.openxmlformats.org/officeDocument/2006/relationships/hyperlink" TargetMode="External" Id="rId5"/><Relationship Target="http://www.worldcat.org/wcpa/servlet/org.oclc.lac.affiliate.GetSearchBox?atype=regdetail" Type="http://schemas.openxmlformats.org/officeDocument/2006/relationships/hyperlink" TargetMode="External" Id="rId8"/><Relationship Target="http://www.worldcat.org/wcpa/servlet/org.oclc.lac.affiliate.GetSearchBox?atype=regsearch" Type="http://schemas.openxmlformats.org/officeDocument/2006/relationships/hyperlink" TargetMode="External" Id="rId7"/></Relationships>
</file>

<file path=ppt/slides/_rels/slide34.xml.rels><?xml version="1.0" encoding="UTF-8" standalone="yes"?><Relationships xmlns="http://schemas.openxmlformats.org/package/2006/relationships"><Relationship Target="../notesSlides/notesSlide34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35.xml.rels><?xml version="1.0" encoding="UTF-8" standalone="yes"?><Relationships xmlns="http://schemas.openxmlformats.org/package/2006/relationships"><Relationship Target="../notesSlides/notesSlide35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36.xml.rels><?xml version="1.0" encoding="UTF-8" standalone="yes"?><Relationships xmlns="http://schemas.openxmlformats.org/package/2006/relationships"><Relationship Target="../notesSlides/notesSlide36.xml" Type="http://schemas.openxmlformats.org/officeDocument/2006/relationships/notesSlide" Id="rId2"/><Relationship Target="../slideLayouts/slideLayout8.xml" Type="http://schemas.openxmlformats.org/officeDocument/2006/relationships/slideLayout" Id="rId1"/><Relationship Target="../media/image05.png" Type="http://schemas.openxmlformats.org/officeDocument/2006/relationships/image" Id="rId3"/></Relationships>
</file>

<file path=ppt/slides/_rels/slide37.xml.rels><?xml version="1.0" encoding="UTF-8" standalone="yes"?><Relationships xmlns="http://schemas.openxmlformats.org/package/2006/relationships"><Relationship Target="../notesSlides/notesSlide37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38.xml.rels><?xml version="1.0" encoding="UTF-8" standalone="yes"?><Relationships xmlns="http://schemas.openxmlformats.org/package/2006/relationships"><Relationship Target="../notesSlides/notesSlide38.xml" Type="http://schemas.openxmlformats.org/officeDocument/2006/relationships/notesSlide" Id="rId2"/><Relationship Target="../slideLayouts/slideLayout8.xml" Type="http://schemas.openxmlformats.org/officeDocument/2006/relationships/slideLayout" Id="rId1"/><Relationship Target="../media/image06.png" Type="http://schemas.openxmlformats.org/officeDocument/2006/relationships/image" Id="rId3"/></Relationships>
</file>

<file path=ppt/slides/_rels/slide39.xml.rels><?xml version="1.0" encoding="UTF-8" standalone="yes"?><Relationships xmlns="http://schemas.openxmlformats.org/package/2006/relationships"><Relationship Target="../notesSlides/notesSlide39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4.xml.rels><?xml version="1.0" encoding="UTF-8" standalone="yes"?><Relationships xmlns="http://schemas.openxmlformats.org/package/2006/relationships"><Relationship Target="../notesSlides/notesSlide4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40.xml.rels><?xml version="1.0" encoding="UTF-8" standalone="yes"?><Relationships xmlns="http://schemas.openxmlformats.org/package/2006/relationships"><Relationship Target="../notesSlides/notesSlide40.xml" Type="http://schemas.openxmlformats.org/officeDocument/2006/relationships/notesSlide" Id="rId2"/><Relationship Target="../slideLayouts/slideLayout1.xml" Type="http://schemas.openxmlformats.org/officeDocument/2006/relationships/slideLayout" Id="rId1"/><Relationship Target="www.jasonclark.info" Type="http://schemas.openxmlformats.org/officeDocument/2006/relationships/hyperlink" TargetMode="External" Id="rId4"/><Relationship Target="../media/image00.png" Type="http://schemas.openxmlformats.org/officeDocument/2006/relationships/image" Id="rId3"/><Relationship Target="https://twitter.com/jaclark" Type="http://schemas.openxmlformats.org/officeDocument/2006/relationships/hyperlink" TargetMode="External" Id="rId5"/></Relationships>
</file>

<file path=ppt/slides/_rels/slide5.xml.rels><?xml version="1.0" encoding="UTF-8" standalone="yes"?><Relationships xmlns="http://schemas.openxmlformats.org/package/2006/relationships"><Relationship Target="../notesSlides/notesSlide5.xml" Type="http://schemas.openxmlformats.org/officeDocument/2006/relationships/notesSlide" Id="rId2"/><Relationship Target="../slideLayouts/slideLayout1.xml" Type="http://schemas.openxmlformats.org/officeDocument/2006/relationships/slideLayout" Id="rId1"/><Relationship Target="http://oreilly.com/web2/archive/what-is-web-20.html" Type="http://schemas.openxmlformats.org/officeDocument/2006/relationships/hyperlink" TargetMode="External" Id="rId4"/><Relationship Target="../media/image00.png" Type="http://schemas.openxmlformats.org/officeDocument/2006/relationships/image" Id="rId3"/></Relationships>
</file>

<file path=ppt/slides/_rels/slide6.xml.rels><?xml version="1.0" encoding="UTF-8" standalone="yes"?><Relationships xmlns="http://schemas.openxmlformats.org/package/2006/relationships"><Relationship Target="../notesSlides/notesSlide6.xml" Type="http://schemas.openxmlformats.org/officeDocument/2006/relationships/notesSlide" Id="rId2"/><Relationship Target="../slideLayouts/slideLayout1.xml" Type="http://schemas.openxmlformats.org/officeDocument/2006/relationships/slideLayout" Id="rId1"/><Relationship Target="http://www.lib.montana.edu/channel/" Type="http://schemas.openxmlformats.org/officeDocument/2006/relationships/hyperlink" TargetMode="External" Id="rId4"/><Relationship Target="../media/image00.png" Type="http://schemas.openxmlformats.org/officeDocument/2006/relationships/image" Id="rId3"/><Relationship Target="http://www.lib.montana.edu/beta/bookme/" Type="http://schemas.openxmlformats.org/officeDocument/2006/relationships/hyperlink" TargetMode="External" Id="rId5"/></Relationships>
</file>

<file path=ppt/slides/_rels/slide7.xml.rels><?xml version="1.0" encoding="UTF-8" standalone="yes"?><Relationships xmlns="http://schemas.openxmlformats.org/package/2006/relationships"><Relationship Target="../notesSlides/notesSlide7.xml" Type="http://schemas.openxmlformats.org/officeDocument/2006/relationships/notesSlide" Id="rId2"/><Relationship Target="../slideLayouts/slideLayout1.xml" Type="http://schemas.openxmlformats.org/officeDocument/2006/relationships/slideLayout" Id="rId1"/><Relationship Target="http://www.lib.montana.edu/%7Ejason/files/api/lofi/" Type="http://schemas.openxmlformats.org/officeDocument/2006/relationships/hyperlink" TargetMode="External" Id="rId4"/><Relationship Target="../media/image00.png" Type="http://schemas.openxmlformats.org/officeDocument/2006/relationships/image" Id="rId3"/></Relationships>
</file>

<file path=ppt/slides/_rels/slide8.xml.rels><?xml version="1.0" encoding="UTF-8" standalone="yes"?><Relationships xmlns="http://schemas.openxmlformats.org/package/2006/relationships"><Relationship Target="../notesSlides/notesSlide8.xml" Type="http://schemas.openxmlformats.org/officeDocument/2006/relationships/notesSlide" Id="rId2"/><Relationship Target="../slideLayouts/slideLayout1.xml" Type="http://schemas.openxmlformats.org/officeDocument/2006/relationships/slideLayout" Id="rId1"/><Relationship Target="../media/image00.png" Type="http://schemas.openxmlformats.org/officeDocument/2006/relationships/image" Id="rId3"/></Relationships>
</file>

<file path=ppt/slides/_rels/slide9.xml.rels><?xml version="1.0" encoding="UTF-8" standalone="yes"?><Relationships xmlns="http://schemas.openxmlformats.org/package/2006/relationships"><Relationship Target="../notesSlides/notesSlide9.xml" Type="http://schemas.openxmlformats.org/officeDocument/2006/relationships/notesSlide" Id="rId2"/><Relationship Target="../slideLayouts/slideLayout1.xml" Type="http://schemas.openxmlformats.org/officeDocument/2006/relationships/slideLayout" Id="rId1"/><Relationship Target="http://trendsmap.com/" Type="http://schemas.openxmlformats.org/officeDocument/2006/relationships/hyperlink" TargetMode="External" Id="rId4"/><Relationship Target="../media/image00.png" Type="http://schemas.openxmlformats.org/officeDocument/2006/relationships/image" Id="rId3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23" name="Shape 2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" name="Shape 24"/>
          <p:cNvSpPr txBox="1"/>
          <p:nvPr>
            <p:ph type="ctrTitle"/>
          </p:nvPr>
        </p:nvSpPr>
        <p:spPr>
          <a:xfrm>
            <a:off y="1140075" x="971550"/>
            <a:ext cy="1959399" cx="8309824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sz="4266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Web Services Bootcamp: </a:t>
            </a:r>
          </a:p>
          <a:p>
            <a:pPr algn="l" rtl="0" marR="0" indent="0" marL="0">
              <a:lnSpc>
                <a:spcPct val="11395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sz="4266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Adding Value to Library Apps &amp; Services</a:t>
            </a:r>
          </a:p>
        </p:txBody>
      </p:sp>
      <p:sp>
        <p:nvSpPr>
          <p:cNvPr id="25" name="Shape 25"/>
          <p:cNvSpPr txBox="1"/>
          <p:nvPr>
            <p:ph idx="1" type="subTitle"/>
          </p:nvPr>
        </p:nvSpPr>
        <p:spPr>
          <a:xfrm>
            <a:off y="3560525" x="962750"/>
            <a:ext cy="3318200" cx="827062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41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1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Jason A. Clark</a:t>
            </a:r>
          </a:p>
          <a:p>
            <a:pPr algn="l" rtl="0" marR="0" indent="0" marL="0">
              <a:lnSpc>
                <a:spcPct val="1141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1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Head of Digital Access and Web Services</a:t>
            </a:r>
          </a:p>
          <a:p>
            <a:pPr algn="l" rtl="0" marR="0" indent="0" marL="0">
              <a:lnSpc>
                <a:spcPct val="114113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3100" lang="en-US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Montana State University Libraries</a:t>
            </a: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76" name="Shape 7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7" name="Shape 77"/>
          <p:cNvSpPr txBox="1"/>
          <p:nvPr>
            <p:ph type="ctrTitle"/>
          </p:nvPr>
        </p:nvSpPr>
        <p:spPr>
          <a:xfrm>
            <a:off y="224100" x="447025"/>
            <a:ext cy="844524" cx="92067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415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53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Terms: Structured Data</a:t>
            </a:r>
          </a:p>
        </p:txBody>
      </p:sp>
      <p:sp>
        <p:nvSpPr>
          <p:cNvPr id="78" name="Shape 78"/>
          <p:cNvSpPr txBox="1"/>
          <p:nvPr>
            <p:ph idx="1" type="subTitle"/>
          </p:nvPr>
        </p:nvSpPr>
        <p:spPr>
          <a:xfrm>
            <a:off y="1492250" x="609600"/>
            <a:ext cy="5753100" cx="88026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>
              <a:lnSpc>
                <a:spcPct val="100000"/>
              </a:lnSpc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Structured data = XML and JSON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Extensible Mark-up Language and Javascript Object Notation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Flexible mark-up languages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Lightweight and easy to parse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Allow communication between disparate systems</a:t>
            </a:r>
          </a:p>
        </p:txBody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82" name="Shape 8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3" name="Shape 83"/>
          <p:cNvSpPr txBox="1"/>
          <p:nvPr>
            <p:ph type="ctrTitle"/>
          </p:nvPr>
        </p:nvSpPr>
        <p:spPr>
          <a:xfrm>
            <a:off y="224100" x="447025"/>
            <a:ext cy="844524" cx="92067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415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53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Terms: POST and GET</a:t>
            </a:r>
          </a:p>
        </p:txBody>
      </p:sp>
      <p:sp>
        <p:nvSpPr>
          <p:cNvPr id="84" name="Shape 84"/>
          <p:cNvSpPr txBox="1"/>
          <p:nvPr>
            <p:ph idx="1" type="subTitle"/>
          </p:nvPr>
        </p:nvSpPr>
        <p:spPr>
          <a:xfrm>
            <a:off y="1492250" x="609600"/>
            <a:ext cy="5753100" cx="88026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>
              <a:lnSpc>
                <a:spcPct val="100000"/>
              </a:lnSpc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Two primary verbs for web services actions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POST data to a web service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GET data from a web service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Read and Write actions</a:t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88" name="Shape 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89" name="Shape 89"/>
          <p:cNvSpPr txBox="1"/>
          <p:nvPr>
            <p:ph type="ctrTitle"/>
          </p:nvPr>
        </p:nvSpPr>
        <p:spPr>
          <a:xfrm>
            <a:off y="183350" x="650225"/>
            <a:ext cy="1292549" cx="888635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Why use Web Services?</a:t>
            </a:r>
          </a:p>
        </p:txBody>
      </p:sp>
      <p:sp>
        <p:nvSpPr>
          <p:cNvPr id="90" name="Shape 90"/>
          <p:cNvSpPr txBox="1"/>
          <p:nvPr>
            <p:ph idx="1" type="subTitle"/>
          </p:nvPr>
        </p:nvSpPr>
        <p:spPr>
          <a:xfrm>
            <a:off y="1492250" x="609600"/>
            <a:ext cy="5753100" cx="88026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lvl="0" marR="0" indent="-234950" marL="381000">
              <a:lnSpc>
                <a:spcPct val="11379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Access to content/data stores you could</a:t>
            </a:r>
            <a:b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not otherwise provide (zip codes, news,</a:t>
            </a:r>
            <a:b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pictures, reviews, etc.)</a:t>
            </a:r>
          </a:p>
          <a:p>
            <a:r>
              <a:t/>
            </a:r>
          </a:p>
          <a:p>
            <a:pPr algn="l" rtl="0" lvl="0" marR="0" indent="-234950" marL="381000">
              <a:lnSpc>
                <a:spcPct val="11379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Enhance site with a service that is not</a:t>
            </a:r>
            <a:b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feasible for you to provide (maps, search,</a:t>
            </a:r>
            <a:b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products, etc.)</a:t>
            </a:r>
          </a:p>
          <a:p>
            <a:r>
              <a:t/>
            </a:r>
          </a:p>
          <a:p>
            <a:pPr algn="l" rtl="0" lvl="0" marR="0" indent="-234950" marL="381000">
              <a:lnSpc>
                <a:spcPct val="11379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Combine these services into a seamless</a:t>
            </a:r>
            <a:b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service you provide (mashups)</a:t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94" name="Shape 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95" name="Shape 95"/>
          <p:cNvSpPr txBox="1"/>
          <p:nvPr>
            <p:ph type="ctrTitle"/>
          </p:nvPr>
        </p:nvSpPr>
        <p:spPr>
          <a:xfrm>
            <a:off y="162975" x="772150"/>
            <a:ext cy="1141800" cx="85646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Provide Web Services?</a:t>
            </a:r>
          </a:p>
        </p:txBody>
      </p:sp>
      <p:sp>
        <p:nvSpPr>
          <p:cNvPr id="96" name="Shape 96"/>
          <p:cNvSpPr txBox="1"/>
          <p:nvPr>
            <p:ph idx="1" type="subTitle"/>
          </p:nvPr>
        </p:nvSpPr>
        <p:spPr>
          <a:xfrm>
            <a:off y="1492250" x="609600"/>
            <a:ext cy="5753100" cx="88026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lvl="0" marR="0" indent="-234950" marL="381000">
              <a:lnSpc>
                <a:spcPct val="11379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have a service that benefits your users</a:t>
            </a:r>
            <a:b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best if they can get to their data from</a:t>
            </a:r>
            <a:b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outside the application</a:t>
            </a:r>
          </a:p>
          <a:p>
            <a:r>
              <a:t/>
            </a:r>
          </a:p>
          <a:p>
            <a:pPr algn="l" rtl="0" lvl="0" marR="0" indent="-234950" marL="381000">
              <a:lnSpc>
                <a:spcPct val="11379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 want others to use your data store in</a:t>
            </a:r>
            <a:b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their applications</a:t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00" name="Shape 10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1" name="Shape 101"/>
          <p:cNvSpPr txBox="1"/>
          <p:nvPr>
            <p:ph type="ctrTitle"/>
          </p:nvPr>
        </p:nvSpPr>
        <p:spPr>
          <a:xfrm>
            <a:off y="183350" x="650225"/>
            <a:ext cy="1292549" cx="888635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Available Web Services</a:t>
            </a:r>
          </a:p>
        </p:txBody>
      </p:sp>
      <p:sp>
        <p:nvSpPr>
          <p:cNvPr id="102" name="Shape 102"/>
          <p:cNvSpPr txBox="1"/>
          <p:nvPr>
            <p:ph idx="1" type="subTitle"/>
          </p:nvPr>
        </p:nvSpPr>
        <p:spPr>
          <a:xfrm>
            <a:off y="1492400" x="610775"/>
            <a:ext cy="5803274" cx="923035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lvl="0" marR="0" indent="-234950" marL="381000">
              <a:lnSpc>
                <a:spcPct val="11379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Google</a:t>
            </a:r>
          </a:p>
          <a:p>
            <a:pPr algn="l" rtl="0" lvl="0" marR="0" indent="-234950" marL="381000">
              <a:lnSpc>
                <a:spcPct val="11379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Yahoo!</a:t>
            </a:r>
          </a:p>
          <a:p>
            <a:pPr algn="l" rtl="0" lvl="0" marR="0" indent="-234950" marL="381000">
              <a:lnSpc>
                <a:spcPct val="11379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Amazon</a:t>
            </a:r>
          </a:p>
          <a:p>
            <a:pPr algn="l" rtl="0" lvl="0" marR="0" indent="-234950" marL="381000">
              <a:lnSpc>
                <a:spcPct val="11379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eBay</a:t>
            </a:r>
          </a:p>
          <a:p>
            <a:pPr algn="l" rtl="0" lvl="0" marR="0" indent="-234950" marL="381000">
              <a:lnSpc>
                <a:spcPct val="11379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Flickr, Instagram</a:t>
            </a:r>
          </a:p>
          <a:p>
            <a:pPr algn="l" rtl="0" lvl="0" marR="0" indent="-234950" marL="381000">
              <a:lnSpc>
                <a:spcPct val="11379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New York Times</a:t>
            </a:r>
          </a:p>
          <a:p>
            <a:pPr algn="l" rtl="0" lvl="0" marR="0" indent="-234950" marL="381000">
              <a:lnSpc>
                <a:spcPct val="11379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Google App Engine (code.google.com/appengine/)</a:t>
            </a:r>
          </a:p>
          <a:p>
            <a:pPr algn="l" rtl="0" lvl="0" marR="0" indent="-234950" marL="381000">
              <a:lnSpc>
                <a:spcPct val="11379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Netflix</a:t>
            </a:r>
          </a:p>
          <a:p>
            <a:pPr algn="l" rtl="0" lvl="0" marR="0" indent="-234950" marL="381000">
              <a:lnSpc>
                <a:spcPct val="11379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iTunes</a:t>
            </a:r>
          </a:p>
          <a:p>
            <a:pPr algn="l" rtl="0" lvl="0" marR="0" indent="-234950" marL="381000">
              <a:lnSpc>
                <a:spcPct val="11379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YouTube</a:t>
            </a:r>
          </a:p>
          <a:p>
            <a:pPr algn="l" rtl="0" lvl="0" marR="0" indent="-234950" marL="381000">
              <a:lnSpc>
                <a:spcPct val="11379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pinboard.in</a:t>
            </a:r>
          </a:p>
          <a:p>
            <a:pPr algn="l" rtl="0" lvl="0" marR="0" indent="-234950" marL="381000">
              <a:lnSpc>
                <a:spcPct val="11379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Many more...</a:t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06" name="Shape 10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y="198450" x="983175"/>
            <a:ext cy="1904999" cx="8184599"/>
          </a:xfrm>
          <a:prstGeom prst="rect">
            <a:avLst/>
          </a:prstGeom>
          <a:noFill/>
          <a:ln>
            <a:noFill/>
          </a:ln>
        </p:spPr>
        <p:txBody>
          <a:bodyPr bIns="35700" rIns="39700" lIns="71425" tIns="3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6000" lang="en-US" i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Top Mashup Types - recent</a:t>
            </a:r>
          </a:p>
        </p:txBody>
      </p:sp>
      <p:sp>
        <p:nvSpPr>
          <p:cNvPr id="108" name="Shape 108"/>
          <p:cNvSpPr/>
          <p:nvPr/>
        </p:nvSpPr>
        <p:spPr>
          <a:xfrm>
            <a:off y="2351484" x="1081484"/>
            <a:ext cy="4077890" cx="799703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112" name="Shape 11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y="198437" x="992187"/>
            <a:ext cy="1904999" cx="8175624"/>
          </a:xfrm>
          <a:prstGeom prst="rect">
            <a:avLst/>
          </a:prstGeom>
          <a:noFill/>
          <a:ln>
            <a:noFill/>
          </a:ln>
        </p:spPr>
        <p:txBody>
          <a:bodyPr bIns="35700" rIns="39700" lIns="71425" tIns="35700" anchor="ctr" anchorCtr="0">
            <a:noAutofit/>
          </a:bodyPr>
          <a:lstStyle/>
          <a:p>
            <a:pPr algn="ctr" rtl="0" lvl="0" marR="0" indent="0" mar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strike="noStrike" u="none" b="0" cap="none" baseline="0" sz="6000" lang="en-US" i="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rPr>
              <a:t>Top Mashup Types</a:t>
            </a:r>
          </a:p>
        </p:txBody>
      </p:sp>
      <p:sp>
        <p:nvSpPr>
          <p:cNvPr id="114" name="Shape 114"/>
          <p:cNvSpPr/>
          <p:nvPr/>
        </p:nvSpPr>
        <p:spPr>
          <a:xfrm>
            <a:off y="2331640" x="1061640"/>
            <a:ext cy="4117578" cx="803671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18" name="Shape 11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19" name="Shape 119"/>
          <p:cNvSpPr txBox="1"/>
          <p:nvPr>
            <p:ph type="ctrTitle"/>
          </p:nvPr>
        </p:nvSpPr>
        <p:spPr>
          <a:xfrm>
            <a:off y="183350" x="650225"/>
            <a:ext cy="1292549" cx="888635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You'd be surprised...</a:t>
            </a:r>
          </a:p>
        </p:txBody>
      </p:sp>
      <p:sp>
        <p:nvSpPr>
          <p:cNvPr id="120" name="Shape 120"/>
          <p:cNvSpPr txBox="1"/>
          <p:nvPr>
            <p:ph idx="1" type="subTitle"/>
          </p:nvPr>
        </p:nvSpPr>
        <p:spPr>
          <a:xfrm>
            <a:off y="1492250" x="609600"/>
            <a:ext cy="5753100" cx="88026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AllCDCovers.com </a:t>
            </a:r>
            <a:r>
              <a:rPr u="sng" sz="2666"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http://www.allcdcovers.com/api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ISBNdb.com </a:t>
            </a:r>
            <a:r>
              <a:rPr u="sng" sz="2666"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http://isbndb.com/docs/api/index.html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OpenDOAR </a:t>
            </a:r>
            <a:r>
              <a:rPr u="sng" sz="2666"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http://www.opendoar.org/tools/api.html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arXiv.org </a:t>
            </a:r>
            <a:r>
              <a:rPr u="sng" sz="2666"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http://export.arxiv.org/api_help/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Google Book Search APIs - http:code.google.com/apis/books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LibraryThing APIs - http://www.librarything.com/services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WorldCat Search API - http://www.worldcat.org/devet/wiki/SearchAPIDetails 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Open Library API - http://openlibrary.org/dev/docs/api</a:t>
            </a:r>
          </a:p>
          <a:p>
            <a:pPr algn="l" rtl="0">
              <a:lnSpc>
                <a:spcPct val="100000"/>
              </a:lnSpc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algn="l" rtl="0">
              <a:lnSpc>
                <a:spcPct val="100000"/>
              </a:lnSpc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 See ProgrammableWeb</a:t>
            </a:r>
            <a:b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   </a:t>
            </a:r>
            <a:r>
              <a:rPr u="sng" sz="2666"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http://www.programmableweb.com/apis/directory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24" name="Shape 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25" name="Shape 125"/>
          <p:cNvSpPr txBox="1"/>
          <p:nvPr>
            <p:ph type="ctrTitle"/>
          </p:nvPr>
        </p:nvSpPr>
        <p:spPr>
          <a:xfrm>
            <a:off y="183350" x="548625"/>
            <a:ext cy="1052974" cx="89864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Types of Web Services</a:t>
            </a:r>
          </a:p>
        </p:txBody>
      </p:sp>
      <p:sp>
        <p:nvSpPr>
          <p:cNvPr id="126" name="Shape 126"/>
          <p:cNvSpPr txBox="1"/>
          <p:nvPr>
            <p:ph idx="1" type="subTitle"/>
          </p:nvPr>
        </p:nvSpPr>
        <p:spPr>
          <a:xfrm>
            <a:off y="1492250" x="609600"/>
            <a:ext cy="5753100" cx="88026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SOAP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XML-RPC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REST</a:t>
            </a:r>
          </a:p>
          <a:p>
            <a:pPr algn="l" rtl="0">
              <a:lnSpc>
                <a:spcPct val="100000"/>
              </a:lnSpc>
              <a:buNone/>
            </a:pP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30" name="Shape 13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1" name="Shape 131"/>
          <p:cNvSpPr txBox="1"/>
          <p:nvPr>
            <p:ph type="ctrTitle"/>
          </p:nvPr>
        </p:nvSpPr>
        <p:spPr>
          <a:xfrm>
            <a:off y="183350" x="548625"/>
            <a:ext cy="1052974" cx="89864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What is SOAP?</a:t>
            </a:r>
          </a:p>
        </p:txBody>
      </p:sp>
      <p:sp>
        <p:nvSpPr>
          <p:cNvPr id="132" name="Shape 132"/>
          <p:cNvSpPr txBox="1"/>
          <p:nvPr>
            <p:ph idx="1" type="subTitle"/>
          </p:nvPr>
        </p:nvSpPr>
        <p:spPr>
          <a:xfrm>
            <a:off y="1492250" x="609600"/>
            <a:ext cy="5753100" cx="88026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 acronym for Simple Object Access Protocol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Version 1.2 of the W3C recommendation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dropped the acronym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Specification maintained at w3.org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There's nothing simple about SOAP!</a:t>
            </a:r>
          </a:p>
          <a:p>
            <a:pPr algn="l" rtl="0">
              <a:lnSpc>
                <a:spcPct val="100000"/>
              </a:lnSpc>
              <a:buNone/>
            </a:pP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29" name="Shape 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0" name="Shape 30"/>
          <p:cNvSpPr/>
          <p:nvPr/>
        </p:nvSpPr>
        <p:spPr>
          <a:xfrm>
            <a:off y="762000" x="1016000"/>
            <a:ext cy="6096000" cx="8128000"/>
          </a:xfrm>
          <a:prstGeom prst="rect">
            <a:avLst/>
          </a:prstGeom>
          <a:blipFill>
            <a:blip r:embed="rId4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36" name="Shape 1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37" name="Shape 137"/>
          <p:cNvSpPr txBox="1"/>
          <p:nvPr>
            <p:ph type="ctrTitle"/>
          </p:nvPr>
        </p:nvSpPr>
        <p:spPr>
          <a:xfrm>
            <a:off y="183350" x="548625"/>
            <a:ext cy="1052974" cx="89864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Using SOAP</a:t>
            </a:r>
          </a:p>
        </p:txBody>
      </p:sp>
      <p:sp>
        <p:nvSpPr>
          <p:cNvPr id="138" name="Shape 138"/>
          <p:cNvSpPr txBox="1"/>
          <p:nvPr>
            <p:ph idx="1" type="subTitle"/>
          </p:nvPr>
        </p:nvSpPr>
        <p:spPr>
          <a:xfrm>
            <a:off y="1492250" x="609600"/>
            <a:ext cy="5753100" cx="88026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Send a message specifying an action to take, including data for the action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Receive a return value from the action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Most SOAP services provide a WSDL file to describe the actions provided by the service</a:t>
            </a:r>
          </a:p>
          <a:p>
            <a:pPr algn="l" rtl="0">
              <a:lnSpc>
                <a:spcPct val="100000"/>
              </a:lnSpc>
              <a:buNone/>
            </a:pP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42" name="Shape 14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3" name="Shape 143"/>
          <p:cNvSpPr txBox="1"/>
          <p:nvPr>
            <p:ph type="ctrTitle"/>
          </p:nvPr>
        </p:nvSpPr>
        <p:spPr>
          <a:xfrm>
            <a:off y="183350" x="548625"/>
            <a:ext cy="1052974" cx="89864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What's WSDL?</a:t>
            </a:r>
          </a:p>
        </p:txBody>
      </p:sp>
      <p:sp>
        <p:nvSpPr>
          <p:cNvPr id="144" name="Shape 144"/>
          <p:cNvSpPr txBox="1"/>
          <p:nvPr>
            <p:ph idx="1" type="subTitle"/>
          </p:nvPr>
        </p:nvSpPr>
        <p:spPr>
          <a:xfrm>
            <a:off y="1492250" x="609600"/>
            <a:ext cy="5753100" cx="88026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Web Services Description Language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XML mark-up for describing the functionality provided by a SOAP service</a:t>
            </a:r>
          </a:p>
          <a:p>
            <a:pPr algn="l" rtl="0">
              <a:lnSpc>
                <a:spcPct val="100000"/>
              </a:lnSpc>
              <a:buNone/>
            </a:pPr>
          </a:p>
        </p:txBody>
      </p:sp>
    </p:spTree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48" name="Shape 1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49" name="Shape 149"/>
          <p:cNvSpPr txBox="1"/>
          <p:nvPr>
            <p:ph type="ctrTitle"/>
          </p:nvPr>
        </p:nvSpPr>
        <p:spPr>
          <a:xfrm>
            <a:off y="175150" x="481700"/>
            <a:ext cy="918900" cx="90512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SOAP Example</a:t>
            </a:r>
          </a:p>
        </p:txBody>
      </p:sp>
      <p:sp>
        <p:nvSpPr>
          <p:cNvPr id="150" name="Shape 150"/>
          <p:cNvSpPr txBox="1"/>
          <p:nvPr>
            <p:ph idx="1" type="subTitle"/>
          </p:nvPr>
        </p:nvSpPr>
        <p:spPr>
          <a:xfrm>
            <a:off y="1138600" x="503600"/>
            <a:ext cy="5872600" cx="878262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>
              <a:lnSpc>
                <a:spcPct val="100000"/>
              </a:lnSpc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EBAY wsdl</a:t>
            </a:r>
            <a:br>
              <a:rPr u="sng" sz="2666"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</a:br>
            <a:r>
              <a:rPr u="sng" sz="2666"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http://api.google.com/GoogleSearch.wsdl</a:t>
            </a:r>
            <a:r>
              <a:rPr sz="18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&lt;?xml version="1.0" encoding="UTF-8"?&gt;</a:t>
            </a:r>
            <a:r>
              <a:rPr sz="18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&lt;SOAP-ENV:Envelope xmlns:SOAP-ENV="http://schemas.xmlsoap.org/soap/envelope/"</a:t>
            </a:r>
            <a:r>
              <a:rPr sz="18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xmlns:ns1="urn:ebay:apis:eBLBaseComponents"&gt;</a:t>
            </a:r>
            <a:r>
              <a:rPr sz="18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&lt;SOAP-ENV:Header&gt;</a:t>
            </a:r>
            <a:b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...</a:t>
            </a:r>
            <a:r>
              <a:rPr sz="18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&lt;/SOAP-ENV:Header&gt;</a:t>
            </a:r>
            <a:r>
              <a:rPr sz="18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&lt;SOAP-ENV:Body&gt;</a:t>
            </a:r>
            <a:r>
              <a:rPr sz="18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&lt;ns1:GetSearchResultsRequest&gt;</a:t>
            </a:r>
            <a:r>
              <a:rPr sz="18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&lt;ns1:Version&gt;425&lt;/ns1:Version&gt;</a:t>
            </a:r>
            <a:r>
              <a:rPr sz="18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&lt;ns1:Query&gt;*&lt;/ns1:Query&gt;</a:t>
            </a:r>
            <a:r>
              <a:rPr sz="18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&lt;ns1:TotalOnly&gt;true&lt;/ns1:TotalOnly&gt;</a:t>
            </a:r>
            <a:r>
              <a:rPr sz="18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&lt;/ns1:GetSearchResultsRequest&gt;</a:t>
            </a:r>
            <a:r>
              <a:rPr sz="18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&lt;/SOAP-ENV:Body&gt;</a:t>
            </a:r>
            <a:r>
              <a:rPr sz="18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&lt;/SOAP-ENV:Envelope&gt;</a:t>
            </a:r>
          </a:p>
        </p:txBody>
      </p:sp>
    </p:spTree>
  </p:cSld>
  <p:clrMapOvr>
    <a:masterClrMapping/>
  </p:clrMapOvr>
  <p:transition spd="slow">
    <p:cut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54" name="Shape 1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55" name="Shape 155"/>
          <p:cNvSpPr txBox="1"/>
          <p:nvPr>
            <p:ph type="ctrTitle"/>
          </p:nvPr>
        </p:nvSpPr>
        <p:spPr>
          <a:xfrm>
            <a:off y="183350" x="548625"/>
            <a:ext cy="1052974" cx="89864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SOAP: Final Thoughts</a:t>
            </a:r>
          </a:p>
        </p:txBody>
      </p:sp>
      <p:sp>
        <p:nvSpPr>
          <p:cNvPr id="156" name="Shape 156"/>
          <p:cNvSpPr txBox="1"/>
          <p:nvPr>
            <p:ph idx="1" type="subTitle"/>
          </p:nvPr>
        </p:nvSpPr>
        <p:spPr>
          <a:xfrm>
            <a:off y="1491675" x="609600"/>
            <a:ext cy="5093075" cx="886284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Complex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Messaging and Data mingled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Usually seen in software APIs, but many scripting languages have libraries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Google API has moved away from it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60" name="Shape 16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1" name="Shape 161"/>
          <p:cNvSpPr txBox="1"/>
          <p:nvPr>
            <p:ph type="ctrTitle"/>
          </p:nvPr>
        </p:nvSpPr>
        <p:spPr>
          <a:xfrm>
            <a:off y="183350" x="548625"/>
            <a:ext cy="1052974" cx="89864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What is XML-RPC</a:t>
            </a:r>
          </a:p>
        </p:txBody>
      </p:sp>
      <p:sp>
        <p:nvSpPr>
          <p:cNvPr id="162" name="Shape 162"/>
          <p:cNvSpPr txBox="1"/>
          <p:nvPr>
            <p:ph idx="1" type="subTitle"/>
          </p:nvPr>
        </p:nvSpPr>
        <p:spPr>
          <a:xfrm>
            <a:off y="1491675" x="609600"/>
            <a:ext cy="5093075" cx="886284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XML Remote Procedure Call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Specification maintained at xmlrpc.com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Provides a means to call methods/procedures on a remote server and make changes and/or retrieve data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 early specification</a:t>
            </a:r>
          </a:p>
        </p:txBody>
      </p:sp>
    </p:spTree>
  </p:cSld>
  <p:clrMapOvr>
    <a:masterClrMapping/>
  </p:clrMapOvr>
  <p:transition spd="slow">
    <p:cut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66" name="Shape 16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67" name="Shape 167"/>
          <p:cNvSpPr txBox="1"/>
          <p:nvPr>
            <p:ph type="ctrTitle"/>
          </p:nvPr>
        </p:nvSpPr>
        <p:spPr>
          <a:xfrm>
            <a:off y="183350" x="548625"/>
            <a:ext cy="1052974" cx="89864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Using XML-RPC</a:t>
            </a:r>
          </a:p>
        </p:txBody>
      </p:sp>
      <p:sp>
        <p:nvSpPr>
          <p:cNvPr id="168" name="Shape 168"/>
          <p:cNvSpPr txBox="1"/>
          <p:nvPr>
            <p:ph idx="1" type="subTitle"/>
          </p:nvPr>
        </p:nvSpPr>
        <p:spPr>
          <a:xfrm>
            <a:off y="1491675" x="609600"/>
            <a:ext cy="5093075" cx="886284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Most common implementation of XML-RPC used today is that of blog ping services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Technorati, Flickr, FeedBurner, others?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72" name="Shape 1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3" name="Shape 173"/>
          <p:cNvSpPr txBox="1"/>
          <p:nvPr>
            <p:ph type="ctrTitle"/>
          </p:nvPr>
        </p:nvSpPr>
        <p:spPr>
          <a:xfrm>
            <a:off y="183350" x="548625"/>
            <a:ext cy="1052974" cx="89864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XML-RPC: Final Thoughts</a:t>
            </a:r>
          </a:p>
        </p:txBody>
      </p:sp>
      <p:sp>
        <p:nvSpPr>
          <p:cNvPr id="174" name="Shape 174"/>
          <p:cNvSpPr txBox="1"/>
          <p:nvPr>
            <p:ph idx="1" type="subTitle"/>
          </p:nvPr>
        </p:nvSpPr>
        <p:spPr>
          <a:xfrm>
            <a:off y="1491675" x="609600"/>
            <a:ext cy="5093075" cx="886284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 updating protocol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Early adoption, but little recent development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78" name="Shape 1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79" name="Shape 179"/>
          <p:cNvSpPr txBox="1"/>
          <p:nvPr>
            <p:ph type="ctrTitle"/>
          </p:nvPr>
        </p:nvSpPr>
        <p:spPr>
          <a:xfrm>
            <a:off y="183350" x="548625"/>
            <a:ext cy="1052974" cx="89864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What is REST?</a:t>
            </a:r>
          </a:p>
        </p:txBody>
      </p:sp>
      <p:sp>
        <p:nvSpPr>
          <p:cNvPr id="180" name="Shape 180"/>
          <p:cNvSpPr txBox="1"/>
          <p:nvPr>
            <p:ph idx="1" type="subTitle"/>
          </p:nvPr>
        </p:nvSpPr>
        <p:spPr>
          <a:xfrm>
            <a:off y="1491675" x="609600"/>
            <a:ext cy="5093075" cx="886284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greatest thing since sliced...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Representational State Transfer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Unique data resources with addresses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84" name="Shape 18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85" name="Shape 185"/>
          <p:cNvSpPr txBox="1"/>
          <p:nvPr>
            <p:ph type="ctrTitle"/>
          </p:nvPr>
        </p:nvSpPr>
        <p:spPr>
          <a:xfrm>
            <a:off y="183350" x="548625"/>
            <a:ext cy="1052974" cx="89864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Theory of REST</a:t>
            </a:r>
          </a:p>
        </p:txBody>
      </p:sp>
      <p:sp>
        <p:nvSpPr>
          <p:cNvPr id="186" name="Shape 186"/>
          <p:cNvSpPr txBox="1"/>
          <p:nvPr>
            <p:ph idx="1" type="subTitle"/>
          </p:nvPr>
        </p:nvSpPr>
        <p:spPr>
          <a:xfrm>
            <a:off y="1491675" x="609600"/>
            <a:ext cy="5093075" cx="886284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Focus on diversity of resources (nouns), not actions (verbs)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Every resource is uniquely addressable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 resources share the same constrained interface for transfer of state (actions)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Must be stateless, cacheable, and layered</a:t>
            </a:r>
          </a:p>
        </p:txBody>
      </p:sp>
    </p:spTree>
  </p:cSld>
  <p:clrMapOvr>
    <a:masterClrMapping/>
  </p:clrMapOvr>
  <p:transition spd="slow">
    <p:cut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90" name="Shape 19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1" name="Shape 191"/>
          <p:cNvSpPr txBox="1"/>
          <p:nvPr>
            <p:ph type="ctrTitle"/>
          </p:nvPr>
        </p:nvSpPr>
        <p:spPr>
          <a:xfrm>
            <a:off y="183350" x="548625"/>
            <a:ext cy="1052974" cx="89864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REST = Web Protocol</a:t>
            </a:r>
          </a:p>
        </p:txBody>
      </p:sp>
      <p:sp>
        <p:nvSpPr>
          <p:cNvPr id="192" name="Shape 192"/>
          <p:cNvSpPr txBox="1"/>
          <p:nvPr>
            <p:ph idx="1" type="subTitle"/>
          </p:nvPr>
        </p:nvSpPr>
        <p:spPr>
          <a:xfrm>
            <a:off y="1491675" x="609600"/>
            <a:ext cy="5093075" cx="886284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>
              <a:lnSpc>
                <a:spcPct val="100000"/>
              </a:lnSpc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Web As Prime Example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URLs uniquely address resources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HTTP methods (GET, POST, HEAD, etc.) and content types provide a constrained interface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All transactions are atomic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HTTP provides cache control</a:t>
            </a:r>
          </a:p>
        </p:txBody>
      </p:sp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34" name="Shape 3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35" name="Shape 35"/>
          <p:cNvSpPr txBox="1"/>
          <p:nvPr>
            <p:ph type="ctrTitle"/>
          </p:nvPr>
        </p:nvSpPr>
        <p:spPr>
          <a:xfrm>
            <a:off y="239700" x="971550"/>
            <a:ext cy="1274749" cx="84693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A quick look ahead…</a:t>
            </a:r>
          </a:p>
        </p:txBody>
      </p:sp>
      <p:sp>
        <p:nvSpPr>
          <p:cNvPr id="36" name="Shape 36"/>
          <p:cNvSpPr txBox="1"/>
          <p:nvPr>
            <p:ph idx="1" type="subTitle"/>
          </p:nvPr>
        </p:nvSpPr>
        <p:spPr>
          <a:xfrm>
            <a:off y="1492250" x="609600"/>
            <a:ext cy="5753100" cx="88026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lvl="0" marR="0" indent="-237066" marL="381000">
              <a:lnSpc>
                <a:spcPct val="11379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8582"/>
              <a:buFont typeface="Arial"/>
              <a:buChar char="•"/>
            </a:pPr>
            <a:r>
              <a:rPr sz="2933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Why web services for libraries?</a:t>
            </a:r>
          </a:p>
          <a:p>
            <a:pPr algn="l" rtl="0" lvl="0" marR="0" indent="-237066" marL="381000">
              <a:lnSpc>
                <a:spcPct val="11379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8582"/>
              <a:buFont typeface="Arial"/>
              <a:buChar char="•"/>
            </a:pPr>
            <a:r>
              <a:rPr sz="2933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do we gain in the move to "mashup"?</a:t>
            </a:r>
          </a:p>
          <a:p>
            <a:pPr algn="l" rtl="0" lvl="0" marR="0" indent="-237066" marL="381000">
              <a:lnSpc>
                <a:spcPct val="11379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8582"/>
              <a:buFont typeface="Arial"/>
              <a:buChar char="•"/>
            </a:pPr>
            <a:r>
              <a:rPr sz="2933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Define the major terms of web services</a:t>
            </a:r>
          </a:p>
          <a:p>
            <a:pPr algn="l" rtl="0" lvl="0" marR="0" indent="-2370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8582"/>
              <a:buFont typeface="Arial"/>
              <a:buChar char="•"/>
            </a:pPr>
            <a:r>
              <a:rPr sz="2933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Resources for learning: wizard and tools (Yahoo Pipes, Google Code Playground)</a:t>
            </a:r>
          </a:p>
          <a:p>
            <a:pPr algn="l" rtl="0" lvl="0" marR="0" indent="-237066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8582"/>
              <a:buFont typeface="Arial"/>
              <a:buChar char="•"/>
            </a:pPr>
            <a:r>
              <a:rPr sz="2933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Code samples for downloading and practicing</a:t>
            </a: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196" name="Shape 1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197" name="Shape 197"/>
          <p:cNvSpPr txBox="1"/>
          <p:nvPr>
            <p:ph type="ctrTitle"/>
          </p:nvPr>
        </p:nvSpPr>
        <p:spPr>
          <a:xfrm>
            <a:off y="183350" x="548625"/>
            <a:ext cy="1052974" cx="89864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REST: Final Thoughts</a:t>
            </a:r>
          </a:p>
        </p:txBody>
      </p:sp>
      <p:sp>
        <p:nvSpPr>
          <p:cNvPr id="198" name="Shape 198"/>
          <p:cNvSpPr txBox="1"/>
          <p:nvPr>
            <p:ph idx="1" type="subTitle"/>
          </p:nvPr>
        </p:nvSpPr>
        <p:spPr>
          <a:xfrm>
            <a:off y="1491675" x="609600"/>
            <a:ext cy="5093075" cx="886284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Similarity to web - easy to understand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URL is the method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Most popular type of web service</a:t>
            </a:r>
          </a:p>
        </p:txBody>
      </p:sp>
    </p:spTree>
  </p:cSld>
  <p:clrMapOvr>
    <a:masterClrMapping/>
  </p:clrMapOvr>
  <p:transition spd="slow">
    <p:cut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202" name="Shape 20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3" name="Shape 203"/>
          <p:cNvSpPr txBox="1"/>
          <p:nvPr>
            <p:ph type="title"/>
          </p:nvPr>
        </p:nvSpPr>
        <p:spPr>
          <a:xfrm>
            <a:off y="304800" x="304800"/>
            <a:ext cy="990599" cx="96265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sz="4266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Formats for Data from Web Services</a:t>
            </a:r>
          </a:p>
        </p:txBody>
      </p:sp>
      <p:sp>
        <p:nvSpPr>
          <p:cNvPr id="204" name="Shape 204"/>
          <p:cNvSpPr txBox="1"/>
          <p:nvPr>
            <p:ph idx="1" type="body"/>
          </p:nvPr>
        </p:nvSpPr>
        <p:spPr>
          <a:xfrm>
            <a:off y="1168425" x="214475"/>
            <a:ext cy="6127799" cx="96265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XML</a:t>
            </a:r>
          </a:p>
          <a:p>
            <a:pPr rtl="0" lvl="1" marR="0" indent="-220133" marL="76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Courier New"/>
              <a:buChar char="o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Lots of different formats</a:t>
            </a:r>
          </a:p>
          <a:p>
            <a:pPr rtl="0" lvl="1" marR="0" indent="-220133" marL="76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Courier New"/>
              <a:buChar char="o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use a particular standard </a:t>
            </a:r>
          </a:p>
          <a:p>
            <a:pPr rtl="0" lvl="2" marR="0" indent="-220133" marL="1143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Wingdings"/>
              <a:buChar char="§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MARC XML</a:t>
            </a:r>
          </a:p>
          <a:p>
            <a:pPr rtl="0" lvl="2" marR="0" indent="-220133" marL="1143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Wingdings"/>
              <a:buChar char="§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Dublin Core</a:t>
            </a:r>
          </a:p>
          <a:p>
            <a:pPr rtl="0" lvl="2" marR="0" indent="-220133" marL="1143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Wingdings"/>
              <a:buChar char="§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RSS</a:t>
            </a:r>
          </a:p>
          <a:p>
            <a:pPr rtl="0" lvl="2" marR="0" indent="-220133" marL="1143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Wingdings"/>
              <a:buChar char="§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Atom</a:t>
            </a:r>
          </a:p>
          <a:p>
            <a:pPr rtl="0" lvl="1" marR="0" indent="-220133" marL="76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Courier New"/>
              <a:buChar char="o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Or may be a proprietary format</a:t>
            </a:r>
          </a:p>
          <a:p>
            <a:pPr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JSON (Javascript Object Notation)</a:t>
            </a:r>
          </a:p>
          <a:p>
            <a:pPr rtl="0" lvl="1" marR="0" indent="-220133" marL="76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Courier New"/>
              <a:buChar char="o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very popular</a:t>
            </a:r>
          </a:p>
          <a:p>
            <a:pPr rtl="0" lvl="1" marR="0" indent="-220133" marL="76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Courier New"/>
              <a:buChar char="o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easy to use with Javascript</a:t>
            </a:r>
          </a:p>
          <a:p>
            <a:pPr rtl="0" lvl="1" marR="0" indent="-220133" marL="76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Courier New"/>
              <a:buChar char="o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can be simpler to work with </a:t>
            </a:r>
          </a:p>
          <a:p>
            <a:pPr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HTML </a:t>
            </a:r>
          </a:p>
        </p:txBody>
      </p:sp>
    </p:spTree>
  </p:cSld>
  <p:clrMapOvr>
    <a:masterClrMapping/>
  </p:clrMapOvr>
  <p:transition spd="slow">
    <p:cut/>
  </p:transition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208" name="Shape 2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09" name="Shape 209"/>
          <p:cNvSpPr txBox="1"/>
          <p:nvPr>
            <p:ph type="ctrTitle"/>
          </p:nvPr>
        </p:nvSpPr>
        <p:spPr>
          <a:xfrm>
            <a:off y="183350" x="548625"/>
            <a:ext cy="1052974" cx="89864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Web Services in Libraries</a:t>
            </a:r>
          </a:p>
        </p:txBody>
      </p:sp>
      <p:sp>
        <p:nvSpPr>
          <p:cNvPr id="210" name="Shape 210"/>
          <p:cNvSpPr txBox="1"/>
          <p:nvPr>
            <p:ph idx="1" type="subTitle"/>
          </p:nvPr>
        </p:nvSpPr>
        <p:spPr>
          <a:xfrm>
            <a:off y="1491675" x="609600"/>
            <a:ext cy="5093075" cx="886284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Vendors: LibGuides, Serial Solutions, Ex</a:t>
            </a:r>
            <a:r>
              <a:rPr sz="2666" lang="en-US"/>
              <a:t>Libris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Repository66: mash-up of OpenDOAR data with Google Maps and repository growth charts from ROAR, developed by Stuart Lewis of the University of Aberystwyth, Wales</a:t>
            </a:r>
            <a:b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http://maps.repository66.org/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lofiAPI: MSU Libraries (ETD, RMT)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MSU Library Lifestream: RSS services (Twitter, del.icio.us, last.fm, MSU Library Blog)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/>
              <a:t>Bento Box Search Interface at NCSU Libraries</a:t>
            </a:r>
          </a:p>
          <a:p>
            <a:pPr algn="l" rtl="0" lvl="1" marR="0" indent="-317500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51851"/>
              <a:buFont typeface="Courier New"/>
              <a:buChar char="o"/>
            </a:pPr>
            <a:r>
              <a:rPr u="sng" sz="2666" lang="en-US">
                <a:solidFill>
                  <a:schemeClr val="hlink"/>
                </a:solidFill>
                <a:hlinkClick r:id="rId4"/>
              </a:rPr>
              <a:t>www.lib.ncsu.edu/search/?q=laser</a:t>
            </a:r>
            <a:r>
              <a:rPr sz="2666" lang="en-US"/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214" name="Shape 21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15" name="Shape 215"/>
          <p:cNvSpPr txBox="1"/>
          <p:nvPr>
            <p:ph type="title"/>
          </p:nvPr>
        </p:nvSpPr>
        <p:spPr>
          <a:xfrm>
            <a:off y="304800" x="304800"/>
            <a:ext cy="990599" cx="96265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Web Services in Libraries</a:t>
            </a:r>
          </a:p>
        </p:txBody>
      </p:sp>
      <p:sp>
        <p:nvSpPr>
          <p:cNvPr id="216" name="Shape 216"/>
          <p:cNvSpPr txBox="1"/>
          <p:nvPr>
            <p:ph idx="1" type="body"/>
          </p:nvPr>
        </p:nvSpPr>
        <p:spPr>
          <a:xfrm>
            <a:off y="1439375" x="282200"/>
            <a:ext cy="5938349" cx="9637774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Web Services from OCLC </a:t>
            </a:r>
          </a:p>
          <a:p>
            <a:pPr rtl="0" lvl="1" marR="0" indent="-220133" marL="76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98765"/>
              <a:buFont typeface="Courier New"/>
              <a:buChar char="o"/>
            </a:pPr>
            <a:r>
              <a:rPr u="sng" sz="2666"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WorldCat Search API</a:t>
            </a:r>
          </a:p>
          <a:p>
            <a:pPr rtl="0" lvl="1" marR="0" indent="-220133" marL="76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98765"/>
              <a:buFont typeface="Courier New"/>
              <a:buChar char="o"/>
            </a:pPr>
            <a:r>
              <a:rPr u="sng" sz="2666"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xISBN</a:t>
            </a:r>
          </a:p>
          <a:p>
            <a:pPr rtl="0" lvl="1" marR="0" indent="-220133" marL="76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98765"/>
              <a:buFont typeface="Courier New"/>
              <a:buChar char="o"/>
            </a:pPr>
            <a:r>
              <a:rPr u="sng" sz="2666"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xISSN</a:t>
            </a:r>
          </a:p>
          <a:p>
            <a:pPr rtl="0" lvl="1" marR="0" indent="-220133" marL="76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Courier New"/>
              <a:buChar char="o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WorldCat Registry (</a:t>
            </a:r>
            <a:r>
              <a:rPr u="sng" sz="2666"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Registry Search</a:t>
            </a: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u="sng" sz="2666"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8"/>
              </a:rPr>
              <a:t>Registry Detail</a:t>
            </a: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</a:p>
          <a:p>
            <a:pPr rtl="0" lvl="1" marR="0" indent="-220133" marL="76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98765"/>
              <a:buFont typeface="Courier New"/>
              <a:buChar char="o"/>
            </a:pPr>
            <a:r>
              <a:rPr u="sng" sz="2666"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9"/>
              </a:rPr>
              <a:t>WorldCat Identities</a:t>
            </a:r>
          </a:p>
          <a:p>
            <a:pPr rtl="0" lvl="1" marR="0" indent="-220133" marL="76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98765"/>
              <a:buFont typeface="Courier New"/>
              <a:buChar char="o"/>
            </a:pPr>
            <a:r>
              <a:rPr u="sng" sz="2666"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10"/>
              </a:rPr>
              <a:t>Virtual International Authority File </a:t>
            </a:r>
          </a:p>
          <a:p>
            <a:pPr rtl="0" lvl="1" marR="0" indent="-220133" marL="76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98765"/>
              <a:buFont typeface="Courier New"/>
              <a:buChar char="o"/>
            </a:pPr>
            <a:r>
              <a:rPr u="sng" sz="2666"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11"/>
              </a:rPr>
              <a:t>Terminology Services</a:t>
            </a:r>
          </a:p>
          <a:p>
            <a:pPr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64609"/>
              <a:buFont typeface="Arial"/>
              <a:buChar char="•"/>
            </a:pPr>
            <a:r>
              <a:rPr u="sng" sz="2666"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12"/>
              </a:rPr>
              <a:t>LibraryThing API</a:t>
            </a:r>
          </a:p>
          <a:p>
            <a:pPr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64609"/>
              <a:buFont typeface="Arial"/>
              <a:buChar char="•"/>
            </a:pPr>
            <a:r>
              <a:rPr u="sng" sz="2666"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13"/>
              </a:rPr>
              <a:t>Google Book API</a:t>
            </a:r>
          </a:p>
          <a:p>
            <a:pPr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ct val="164609"/>
              <a:buFont typeface="Arial"/>
              <a:buChar char="•"/>
            </a:pPr>
            <a:r>
              <a:rPr u="sng" sz="2666"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14"/>
              </a:rPr>
              <a:t>Open Library API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220" name="Shape 22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1" name="Shape 221"/>
          <p:cNvSpPr txBox="1"/>
          <p:nvPr>
            <p:ph type="ctrTitle"/>
          </p:nvPr>
        </p:nvSpPr>
        <p:spPr>
          <a:xfrm>
            <a:off y="253975" x="942975"/>
            <a:ext cy="1179499" cx="874234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Under the hood...</a:t>
            </a:r>
          </a:p>
        </p:txBody>
      </p:sp>
      <p:sp>
        <p:nvSpPr>
          <p:cNvPr id="222" name="Shape 222"/>
          <p:cNvSpPr txBox="1"/>
          <p:nvPr/>
        </p:nvSpPr>
        <p:spPr>
          <a:xfrm>
            <a:off y="1488950" x="1007225"/>
            <a:ext cy="4687075" cx="804905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rtl="0">
              <a:lnSpc>
                <a:spcPct val="100000"/>
              </a:lnSpc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Making the examples work... a closer look at the web services handout.</a:t>
            </a:r>
          </a:p>
          <a:p>
            <a:r>
              <a:t/>
            </a:r>
          </a:p>
          <a:p>
            <a:pPr rtl="0">
              <a:lnSpc>
                <a:spcPct val="100000"/>
              </a:lnSpc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Which examples do you want to talk about?</a:t>
            </a:r>
          </a:p>
          <a:p>
            <a:r>
              <a:t/>
            </a:r>
          </a:p>
          <a:p>
            <a:pPr rtl="0">
              <a:lnSpc>
                <a:spcPct val="100000"/>
              </a:lnSpc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Yahoo Pipes</a:t>
            </a:r>
          </a:p>
          <a:p>
            <a:pPr rtl="0">
              <a:lnSpc>
                <a:spcPct val="100000"/>
              </a:lnSpc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Google Code Playground</a:t>
            </a:r>
          </a:p>
          <a:p>
            <a:pPr rtl="0">
              <a:lnSpc>
                <a:spcPct val="100000"/>
              </a:lnSpc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- Basic API examples</a:t>
            </a:r>
          </a:p>
        </p:txBody>
      </p:sp>
    </p:spTree>
  </p:cSld>
  <p:clrMapOvr>
    <a:masterClrMapping/>
  </p:clrMapOvr>
  <p:transition spd="slow">
    <p:cut/>
  </p:transition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226" name="Shape 22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27" name="Shape 227"/>
          <p:cNvSpPr txBox="1"/>
          <p:nvPr>
            <p:ph type="ctrTitle"/>
          </p:nvPr>
        </p:nvSpPr>
        <p:spPr>
          <a:xfrm>
            <a:off y="183350" x="548625"/>
            <a:ext cy="1052974" cx="89864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What I've Learned</a:t>
            </a:r>
          </a:p>
        </p:txBody>
      </p:sp>
      <p:sp>
        <p:nvSpPr>
          <p:cNvPr id="228" name="Shape 228"/>
          <p:cNvSpPr txBox="1"/>
          <p:nvPr>
            <p:ph idx="1" type="subTitle"/>
          </p:nvPr>
        </p:nvSpPr>
        <p:spPr>
          <a:xfrm>
            <a:off y="1491675" x="609600"/>
            <a:ext cy="5093075" cx="886284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Web services are closed source software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Documentation and online support is vital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Debugging can be hard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Similarities to common protocols are important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Practice and finding your development kit is essential</a:t>
            </a:r>
          </a:p>
        </p:txBody>
      </p:sp>
    </p:spTree>
  </p:cSld>
  <p:clrMapOvr>
    <a:masterClrMapping/>
  </p:clrMapOvr>
  <p:transition spd="slow">
    <p:cut/>
  </p:transition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32" name="Shape 2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3" name="Shape 233"/>
          <p:cNvSpPr/>
          <p:nvPr/>
        </p:nvSpPr>
        <p:spPr>
          <a:xfrm>
            <a:off y="565546" x="99218"/>
            <a:ext cy="6488906" cx="9961562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237" name="Shape 23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38" name="Shape 238"/>
          <p:cNvSpPr txBox="1"/>
          <p:nvPr>
            <p:ph type="ctrTitle"/>
          </p:nvPr>
        </p:nvSpPr>
        <p:spPr>
          <a:xfrm>
            <a:off y="183350" x="548625"/>
            <a:ext cy="1053000" cx="89865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lv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</a:rPr>
              <a:t>jsFiddle</a:t>
            </a:r>
          </a:p>
        </p:txBody>
      </p:sp>
      <p:sp>
        <p:nvSpPr>
          <p:cNvPr id="239" name="Shape 239"/>
          <p:cNvSpPr txBox="1"/>
          <p:nvPr>
            <p:ph idx="1" type="subTitle"/>
          </p:nvPr>
        </p:nvSpPr>
        <p:spPr>
          <a:xfrm>
            <a:off y="1491675" x="609600"/>
            <a:ext cy="5093100" cx="88628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/>
              <a:t>Can edit javascript and jquery scripts without a web server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/>
              <a:t>Can share code examples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/>
              <a:t>http://jsfiddle.net/libdevel/4HbhB/7/</a:t>
            </a:r>
          </a:p>
          <a:p>
            <a:pPr algn="l" rtl="0" lvl="0" marR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</a:p>
        </p:txBody>
      </p:sp>
    </p:spTree>
  </p:cSld>
  <p:clrMapOvr>
    <a:masterClrMapping/>
  </p:clrMapOvr>
  <p:transition spd="slow">
    <p:cut/>
  </p:transition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43" name="Shape 2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4" name="Shape 244"/>
          <p:cNvSpPr/>
          <p:nvPr/>
        </p:nvSpPr>
        <p:spPr>
          <a:xfrm>
            <a:off y="277812" x="226962"/>
            <a:ext cy="7054452" cx="9694911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248" name="Shape 24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49" name="Shape 249"/>
          <p:cNvSpPr txBox="1"/>
          <p:nvPr>
            <p:ph type="ctrTitle"/>
          </p:nvPr>
        </p:nvSpPr>
        <p:spPr>
          <a:xfrm>
            <a:off y="183350" x="548625"/>
            <a:ext cy="1052974" cx="89864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Last thoughts...</a:t>
            </a:r>
          </a:p>
        </p:txBody>
      </p:sp>
      <p:sp>
        <p:nvSpPr>
          <p:cNvPr id="250" name="Shape 250"/>
          <p:cNvSpPr txBox="1"/>
          <p:nvPr>
            <p:ph idx="1" type="subTitle"/>
          </p:nvPr>
        </p:nvSpPr>
        <p:spPr>
          <a:xfrm>
            <a:off y="1491675" x="609600"/>
            <a:ext cy="5093075" cx="886284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stuff is </a:t>
            </a:r>
            <a:r>
              <a:rPr sz="2666" lang="en-US"/>
              <a:t>becoming mature.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Digital Library Federation API recommendation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Library mashups are here - WorldCat widget for Wordpress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40" name="Shape 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1" name="Shape 41"/>
          <p:cNvSpPr txBox="1"/>
          <p:nvPr>
            <p:ph type="ctrTitle"/>
          </p:nvPr>
        </p:nvSpPr>
        <p:spPr>
          <a:xfrm>
            <a:off y="239700" x="971550"/>
            <a:ext cy="1274749" cx="84693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Questions?</a:t>
            </a:r>
          </a:p>
        </p:txBody>
      </p:sp>
      <p:sp>
        <p:nvSpPr>
          <p:cNvPr id="42" name="Shape 42"/>
          <p:cNvSpPr txBox="1"/>
          <p:nvPr>
            <p:ph idx="1" type="subTitle"/>
          </p:nvPr>
        </p:nvSpPr>
        <p:spPr>
          <a:xfrm>
            <a:off y="1492250" x="609600"/>
            <a:ext cy="5753100" cx="88026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lvl="0" marR="0" indent="-234950" marL="381000">
              <a:lnSpc>
                <a:spcPct val="11379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Ask anytime during the presentation</a:t>
            </a:r>
          </a:p>
          <a:p>
            <a:pPr algn="l" rtl="0" lvl="0" marR="0" indent="-234950" marL="381000">
              <a:lnSpc>
                <a:spcPct val="11379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This can be heady stuff</a:t>
            </a:r>
          </a:p>
          <a:p>
            <a:pPr algn="l" rtl="0" lvl="0" marR="0" indent="-234950" marL="381000">
              <a:lnSpc>
                <a:spcPct val="113793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6666"/>
              <a:buFont typeface="Arial"/>
              <a:buChar char="•"/>
            </a:pPr>
            <a:r>
              <a:rPr sz="29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twitter.com/jaclark or email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254" name="Shape 2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255" name="Shape 255"/>
          <p:cNvSpPr txBox="1"/>
          <p:nvPr>
            <p:ph type="ctrTitle"/>
          </p:nvPr>
        </p:nvSpPr>
        <p:spPr>
          <a:xfrm>
            <a:off y="253975" x="942975"/>
            <a:ext cy="1179499" cx="874234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Contact Information</a:t>
            </a:r>
          </a:p>
        </p:txBody>
      </p:sp>
      <p:sp>
        <p:nvSpPr>
          <p:cNvPr id="256" name="Shape 256"/>
          <p:cNvSpPr txBox="1"/>
          <p:nvPr>
            <p:ph idx="1" type="subTitle"/>
          </p:nvPr>
        </p:nvSpPr>
        <p:spPr>
          <a:xfrm>
            <a:off y="1471600" x="981075"/>
            <a:ext cy="5891199" cx="856772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>
              <a:lnSpc>
                <a:spcPct val="100000"/>
              </a:lnSpc>
              <a:buNone/>
            </a:pPr>
            <a:r>
              <a:rPr b="1"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b="1" sz="3200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Jason A. Clark</a:t>
            </a:r>
          </a:p>
          <a:p>
            <a:pPr algn="l" rtl="0">
              <a:lnSpc>
                <a:spcPct val="100000"/>
              </a:lnSpc>
              <a:buNone/>
            </a:pPr>
            <a:r>
              <a:rPr b="0"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Head of Digital Access and Web Services</a:t>
            </a:r>
          </a:p>
          <a:p>
            <a:pPr algn="l" rtl="0">
              <a:lnSpc>
                <a:spcPct val="100000"/>
              </a:lnSpc>
              <a:buNone/>
            </a:pPr>
            <a:r>
              <a:rPr b="0"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Montana State University Libraries</a:t>
            </a:r>
          </a:p>
          <a:p>
            <a:pPr algn="l" rtl="0">
              <a:lnSpc>
                <a:spcPct val="100000"/>
              </a:lnSpc>
              <a:buNone/>
            </a:pPr>
            <a:r>
              <a:rPr b="0"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jaclark@montana.edu</a:t>
            </a:r>
          </a:p>
          <a:p>
            <a:pPr algn="l" rtl="0">
              <a:lnSpc>
                <a:spcPct val="100000"/>
              </a:lnSpc>
              <a:buNone/>
            </a:pPr>
            <a:r>
              <a:rPr u="sng" b="0" sz="2666"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www.jasonclark.info</a:t>
            </a:r>
            <a:r>
              <a:rPr b="0"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algn="l" rtl="0">
              <a:lnSpc>
                <a:spcPct val="100000"/>
              </a:lnSpc>
              <a:buNone/>
            </a:pPr>
            <a:r>
              <a:rPr u="sng" b="0" sz="2666" lang="en-US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twitter.com/jaclark</a:t>
            </a:r>
          </a:p>
          <a:p>
            <a:pPr algn="l" rtl="0">
              <a:lnSpc>
                <a:spcPct val="100000"/>
              </a:lnSpc>
              <a:buNone/>
            </a:pPr>
            <a:r>
              <a:rPr b="0"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406-994-6801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46" name="Shape 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47" name="Shape 47"/>
          <p:cNvSpPr txBox="1"/>
          <p:nvPr>
            <p:ph type="ctrTitle"/>
          </p:nvPr>
        </p:nvSpPr>
        <p:spPr>
          <a:xfrm>
            <a:off y="239700" x="971550"/>
            <a:ext cy="1274749" cx="84693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Web as Platform</a:t>
            </a:r>
          </a:p>
        </p:txBody>
      </p:sp>
      <p:sp>
        <p:nvSpPr>
          <p:cNvPr id="48" name="Shape 48"/>
          <p:cNvSpPr txBox="1"/>
          <p:nvPr>
            <p:ph idx="1" type="subTitle"/>
          </p:nvPr>
        </p:nvSpPr>
        <p:spPr>
          <a:xfrm>
            <a:off y="1492250" x="609600"/>
            <a:ext cy="5753100" cx="88026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Tim O'Reilly's concept for Web 2.0</a:t>
            </a:r>
          </a:p>
          <a:p>
            <a:r>
              <a:t/>
            </a:r>
          </a:p>
          <a:p>
            <a:pPr algn="l" rtl="0" marR="0" indent="0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u="sng" sz="2666"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oreilly.com/web2/archive/what-is-web-20.html</a:t>
            </a:r>
          </a:p>
          <a:p>
            <a:r>
              <a:t/>
            </a:r>
          </a:p>
          <a:p>
            <a:pPr algn="l" rtl="0" lvl="0" marR="0" indent="-220133" marL="76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software written above level of single device</a:t>
            </a:r>
          </a:p>
          <a:p>
            <a:r>
              <a:t/>
            </a:r>
          </a:p>
          <a:p>
            <a:pPr algn="l" rtl="0" lvl="0" marR="0" indent="-220133" marL="76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lightweight programming models</a:t>
            </a:r>
          </a:p>
          <a:p>
            <a:r>
              <a:t/>
            </a:r>
          </a:p>
          <a:p>
            <a:pPr algn="l" rtl="0" lvl="0" marR="0" indent="-220133" marL="76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small pieces, loosely joined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52" name="Shape 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3" name="Shape 53"/>
          <p:cNvSpPr txBox="1"/>
          <p:nvPr>
            <p:ph type="ctrTitle"/>
          </p:nvPr>
        </p:nvSpPr>
        <p:spPr>
          <a:xfrm>
            <a:off y="239700" x="971550"/>
            <a:ext cy="1274749" cx="846930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Web as Platform</a:t>
            </a:r>
          </a:p>
        </p:txBody>
      </p:sp>
      <p:sp>
        <p:nvSpPr>
          <p:cNvPr id="54" name="Shape 54"/>
          <p:cNvSpPr txBox="1"/>
          <p:nvPr>
            <p:ph idx="1" type="subTitle"/>
          </p:nvPr>
        </p:nvSpPr>
        <p:spPr>
          <a:xfrm>
            <a:off y="1492250" x="609600"/>
            <a:ext cy="5753100" cx="88026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Examples</a:t>
            </a:r>
          </a:p>
          <a:p>
            <a:r>
              <a:t/>
            </a:r>
          </a:p>
          <a:p>
            <a:pPr algn="l" rtl="0" lvl="1" marR="0" indent="-220133" marL="76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Courier New"/>
              <a:buChar char="o"/>
            </a:pPr>
            <a:r>
              <a:rPr u="sng" sz="2666" lang="en-US">
                <a:solidFill>
                  <a:schemeClr val="hlink"/>
                </a:solidFill>
                <a:hlinkClick r:id="rId4"/>
              </a:rPr>
              <a:t>www.lib.montana.edu/channel/</a:t>
            </a:r>
            <a:r>
              <a:rPr sz="2666" lang="en-US"/>
              <a:t> </a:t>
            </a:r>
          </a:p>
          <a:p>
            <a:r>
              <a:t/>
            </a:r>
          </a:p>
          <a:p>
            <a:pPr algn="l" rtl="0" lvl="1" marR="0" indent="-220133" marL="762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98765"/>
              <a:buFont typeface="Courier New"/>
              <a:buChar char="o"/>
            </a:pPr>
            <a:r>
              <a:rPr u="sng" sz="2666" lang="en-US">
                <a:solidFill>
                  <a:schemeClr val="hlink"/>
                </a:solidFill>
                <a:hlinkClick r:id="rId5"/>
              </a:rPr>
              <a:t>www.lib.montana.edu/beta/bookme/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58" name="Shape 5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59" name="Shape 59"/>
          <p:cNvSpPr txBox="1"/>
          <p:nvPr>
            <p:ph type="ctrTitle"/>
          </p:nvPr>
        </p:nvSpPr>
        <p:spPr>
          <a:xfrm>
            <a:off y="224100" x="528300"/>
            <a:ext cy="944249" cx="888995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Terms: API</a:t>
            </a:r>
          </a:p>
        </p:txBody>
      </p:sp>
      <p:sp>
        <p:nvSpPr>
          <p:cNvPr id="60" name="Shape 60"/>
          <p:cNvSpPr txBox="1"/>
          <p:nvPr>
            <p:ph idx="1" type="subTitle"/>
          </p:nvPr>
        </p:nvSpPr>
        <p:spPr>
          <a:xfrm>
            <a:off y="1492250" x="609600"/>
            <a:ext cy="5753100" cx="88026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>
              <a:lnSpc>
                <a:spcPct val="100000"/>
              </a:lnSpc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is an API?</a:t>
            </a:r>
            <a:b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An application programming interface (or API) is a way for developers to access parts of a remote web site and integrate it with their own site.</a:t>
            </a:r>
            <a:b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MSU Libraries "lofiAPI"</a:t>
            </a:r>
            <a:r>
              <a:rPr u="sng" sz="2666" lang="en-US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www.lib.montana.edu/~jason/files/api/lofi/ </a:t>
            </a: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64" name="Shape 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65" name="Shape 65"/>
          <p:cNvSpPr txBox="1"/>
          <p:nvPr>
            <p:ph type="ctrTitle"/>
          </p:nvPr>
        </p:nvSpPr>
        <p:spPr>
          <a:xfrm>
            <a:off y="224100" x="447025"/>
            <a:ext cy="844524" cx="9206799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4151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53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Terms: Web Service</a:t>
            </a:r>
          </a:p>
        </p:txBody>
      </p:sp>
      <p:sp>
        <p:nvSpPr>
          <p:cNvPr id="66" name="Shape 66"/>
          <p:cNvSpPr txBox="1"/>
          <p:nvPr>
            <p:ph idx="1" type="subTitle"/>
          </p:nvPr>
        </p:nvSpPr>
        <p:spPr>
          <a:xfrm>
            <a:off y="1492250" x="609600"/>
            <a:ext cy="5753100" cx="88026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>
              <a:lnSpc>
                <a:spcPct val="100000"/>
              </a:lnSpc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is a Web Service?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Broader term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Public interface (API)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Provides access to data and/or procedures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 a remote/external system (usually)</a:t>
            </a:r>
          </a:p>
          <a:p>
            <a:pPr algn="l" rtl="0" lvl="0" marR="0" indent="-220133" marL="381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164609"/>
              <a:buFont typeface="Arial"/>
              <a:buChar char="•"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 structured data for data exchange (often XML)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>
          <a:blip r:embed="rId3"/>
          <a:stretch>
            <a:fillRect/>
          </a:stretch>
        </a:blipFill>
      </p:bgPr>
    </p:bg>
    <p:spTree>
      <p:nvGrpSpPr>
        <p:cNvPr id="70" name="Shape 7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id="71" name="Shape 71"/>
          <p:cNvSpPr txBox="1"/>
          <p:nvPr>
            <p:ph type="ctrTitle"/>
          </p:nvPr>
        </p:nvSpPr>
        <p:spPr>
          <a:xfrm>
            <a:off y="224100" x="528300"/>
            <a:ext cy="944249" cx="8889950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 marR="0" indent="0" marL="0">
              <a:lnSpc>
                <a:spcPct val="113958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sz="6000" lang="en-US">
                <a:solidFill>
                  <a:srgbClr val="6A7689"/>
                </a:solidFill>
                <a:latin typeface="Arial"/>
                <a:ea typeface="Arial"/>
                <a:cs typeface="Arial"/>
                <a:sym typeface="Arial"/>
              </a:rPr>
              <a:t>Terms: Mashup</a:t>
            </a:r>
          </a:p>
        </p:txBody>
      </p:sp>
      <p:sp>
        <p:nvSpPr>
          <p:cNvPr id="72" name="Shape 72"/>
          <p:cNvSpPr txBox="1"/>
          <p:nvPr>
            <p:ph idx="1" type="subTitle"/>
          </p:nvPr>
        </p:nvSpPr>
        <p:spPr>
          <a:xfrm>
            <a:off y="1492250" x="609600"/>
            <a:ext cy="5753100" cx="8802675"/>
          </a:xfrm>
          <a:prstGeom prst="rect">
            <a:avLst/>
          </a:prstGeom>
        </p:spPr>
        <p:txBody>
          <a:bodyPr bIns="38100" rIns="38100" lIns="38100" tIns="38100" anchor="t" anchorCtr="0">
            <a:noAutofit/>
          </a:bodyPr>
          <a:lstStyle/>
          <a:p>
            <a:pPr algn="l" rtl="0">
              <a:lnSpc>
                <a:spcPct val="100000"/>
              </a:lnSpc>
              <a:buNone/>
            </a:pP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What is a mashup?</a:t>
            </a:r>
            <a:b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b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sz="2666" lang="en-US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Web application that uses and/or combines data from multiple sources within a single tool.</a:t>
            </a:r>
            <a:r>
              <a:rPr sz="2666" lang="en-US"/>
              <a:t>Trendsmap</a:t>
            </a:r>
            <a:r>
              <a:rPr u="sng" sz="2666" lang="en-US">
                <a:solidFill>
                  <a:schemeClr val="hlink"/>
                </a:solidFill>
                <a:hlinkClick r:id="rId4"/>
              </a:rPr>
              <a:t>trendsmap.com</a:t>
            </a:r>
            <a:r>
              <a:rPr sz="2666" lang="en-US">
                <a:solidFill>
                  <a:srgbClr val="000000"/>
                </a:solidFill>
              </a:rPr>
              <a:t> </a:t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Custom Theme">
  <a:themeElements>
    <a:clrScheme name="blank">
      <a:dk1>
        <a:srgbClr val="000000"/>
      </a:dk1>
      <a:lt1>
        <a:srgbClr val="FFFFFF"/>
      </a:lt1>
      <a:dk2>
        <a:srgbClr val="073763"/>
      </a:dk2>
      <a:lt2>
        <a:srgbClr val="CFE2F3"/>
      </a:lt2>
      <a:accent1>
        <a:srgbClr val="404040"/>
      </a:accent1>
      <a:accent2>
        <a:srgbClr val="808080"/>
      </a:accent2>
      <a:accent3>
        <a:srgbClr val="C0C0C0"/>
      </a:accent3>
      <a:accent4>
        <a:srgbClr val="396187"/>
      </a:accent4>
      <a:accent5>
        <a:srgbClr val="6B8CAB"/>
      </a:accent5>
      <a:accent6>
        <a:srgbClr val="9DB7CF"/>
      </a:accent6>
      <a:hlink>
        <a:srgbClr val="0000EE"/>
      </a:hlink>
      <a:folHlink>
        <a:srgbClr val="551A8B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Custom Theme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BBE0E3"/>
      </a:accent4>
      <a:accent5>
        <a:srgbClr val="333399"/>
      </a:accent5>
      <a:accent6>
        <a:srgbClr val="FFFFFF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Times New Roman" script="Arab"/>
        <a:font typeface="Times New Roman" script="Hebr"/>
        <a:font typeface="Angsana New" script="Thai"/>
        <a:font typeface="Nyala" script="Ethi"/>
        <a:font typeface="Vrinda" script="Beng"/>
        <a:font typeface="Shruti" script="Gujr"/>
        <a:font typeface="MoolBoran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Times New Roman" script="Viet"/>
        <a:font typeface="Microsoft Uighur" script="Uigh"/>
      </a:majorFont>
      <a:minorFont>
        <a:latin typeface="Arial"/>
        <a:ea typeface=""/>
        <a:cs typeface=""/>
        <a:font typeface="ＭＳ Ｐゴシック" script="Jpan"/>
        <a:font typeface="맑은 고딕" script="Hang"/>
        <a:font typeface="宋体" script="Hans"/>
        <a:font typeface="新細明體" script="Hant"/>
        <a:font typeface="Arial" script="Arab"/>
        <a:font typeface="Arial" script="Hebr"/>
        <a:font typeface="Cordia New" script="Thai"/>
        <a:font typeface="Nyala" script="Ethi"/>
        <a:font typeface="Vrinda" script="Beng"/>
        <a:font typeface="Shruti" script="Gujr"/>
        <a:font typeface="DaunPenh" script="Khmr"/>
        <a:font typeface="Tunga" script="Knda"/>
        <a:font typeface="Raavi" script="Guru"/>
        <a:font typeface="Euphemia" script="Cans"/>
        <a:font typeface="Plantagenet Cherokee" script="Cher"/>
        <a:font typeface="Microsoft Yi Baiti" script="Yiii"/>
        <a:font typeface="Microsoft Himalaya" script="Tibt"/>
        <a:font typeface="MV Boli" script="Thaa"/>
        <a:font typeface="Mangal" script="Deva"/>
        <a:font typeface="Gautami" script="Telu"/>
        <a:font typeface="Latha" script="Taml"/>
        <a:font typeface="Estrangelo Edessa" script="Syrc"/>
        <a:font typeface="Kalinga" script="Orya"/>
        <a:font typeface="Kartika" script="Mlym"/>
        <a:font typeface="DokChampa" script="Laoo"/>
        <a:font typeface="Iskoola Pota" script="Sinh"/>
        <a:font typeface="Mongolian Baiti" script="Mong"/>
        <a:font typeface="Arial" script="Viet"/>
        <a:font typeface="Microsoft Uighur" script="Uigh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algn="ctr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algn="ctr" cap="flat" cmpd="sng">
          <a:solidFill>
            <a:schemeClr val="phClr"/>
          </a:solidFill>
          <a:prstDash val="solid"/>
        </a:ln>
        <a:ln w="38100" algn="ctr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blurRad="40000" dist="2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blurRad="40000" dist="23000">
              <a:srgbClr val="000000">
                <a:alpha val="35000"/>
              </a:srgbClr>
            </a:outerShdw>
          </a:effectLst>
          <a:scene3d>
            <a:camera prst="orthographicFront">
              <a:rot rev="0" lon="0" lat="0"/>
            </a:camera>
            <a:lightRig dir="t" rig="threePt">
              <a:rot rev="1200000" lon="0" lat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t="-80000" b="180000" r="50000" l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t="50000" b="50000" r="50000" l="50000"/>
          </a:path>
        </a:gradFill>
      </a:bgFillStyleLst>
    </a:fmtScheme>
  </a:themeElements>
</a:theme>
</file>