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3.xml" Type="http://schemas.openxmlformats.org/officeDocument/2006/relationships/slide" Id="rId39"/><Relationship Target="slides/slide32.xml" Type="http://schemas.openxmlformats.org/officeDocument/2006/relationships/slide" Id="rId38"/><Relationship Target="slides/slide31.xml" Type="http://schemas.openxmlformats.org/officeDocument/2006/relationships/slide" Id="rId37"/><Relationship Target="slides/slide13.xml" Type="http://schemas.openxmlformats.org/officeDocument/2006/relationships/slide" Id="rId19"/><Relationship Target="slides/slide30.xml" Type="http://schemas.openxmlformats.org/officeDocument/2006/relationships/slide" Id="rId36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24.xml" Type="http://schemas.openxmlformats.org/officeDocument/2006/relationships/slide" Id="rId30"/><Relationship Target="slides/slide6.xml" Type="http://schemas.openxmlformats.org/officeDocument/2006/relationships/slide" Id="rId12"/><Relationship Target="slides/slide25.xml" Type="http://schemas.openxmlformats.org/officeDocument/2006/relationships/slide" Id="rId31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8.xml" Type="http://schemas.openxmlformats.org/officeDocument/2006/relationships/slide" Id="rId34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slides/slide34.xml" Type="http://schemas.openxmlformats.org/officeDocument/2006/relationships/slide" Id="rId40"/><Relationship Target="theme/theme1.xml" Type="http://schemas.openxmlformats.org/officeDocument/2006/relationships/theme" Id="rId1"/><Relationship Target="slides/slide16.xml" Type="http://schemas.openxmlformats.org/officeDocument/2006/relationships/slide" Id="rId22"/><Relationship Target="slides/slide35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3"/><Relationship Target="slides/slide36.xml" Type="http://schemas.openxmlformats.org/officeDocument/2006/relationships/slide" Id="rId42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37.xml" Type="http://schemas.openxmlformats.org/officeDocument/2006/relationships/slide" Id="rId43"/><Relationship Target="slides/slide38.xml" Type="http://schemas.openxmlformats.org/officeDocument/2006/relationships/slide" Id="rId44"/><Relationship Target="slides/slide39.xml" Type="http://schemas.openxmlformats.org/officeDocument/2006/relationships/slide" Id="rId45"/><Relationship Target="slides/slide40.xml" Type="http://schemas.openxmlformats.org/officeDocument/2006/relationships/slide" Id="rId46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101575" rIns="101575" lIns="101575" tIns="101575" anchor="ctr" anchorCtr="0">
            <a:noAutofit/>
          </a:bodyPr>
          <a:lstStyle/>
          <a:p/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_AND_BODY_1">
  <p:cSld name="TITLE_AND_BODY_1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198437" x="992187"/>
            <a:ext cy="1904999" cx="8175624"/>
          </a:xfrm>
          <a:prstGeom prst="rect">
            <a:avLst/>
          </a:prstGeom>
          <a:noFill/>
          <a:ln>
            <a:noFill/>
          </a:ln>
        </p:spPr>
        <p:txBody>
          <a:bodyPr bIns="71425" rIns="71425" lIns="71425" tIns="7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defRPr sz="6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_AND_BODY_2">
  <p:cSld name="TITLE_AND_BODY_2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2"/><Relationship Target="../slideLayouts/slideLayout8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allcdcovers.com/api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opendoar.org/tools/api.html" Type="http://schemas.openxmlformats.org/officeDocument/2006/relationships/hyperlink" TargetMode="External" Id="rId6"/><Relationship Target="http://isbndb.com/docs/api/index.html" Type="http://schemas.openxmlformats.org/officeDocument/2006/relationships/hyperlink" TargetMode="External" Id="rId5"/><Relationship Target="http://www.programmableweb.com/apis/directory" Type="http://schemas.openxmlformats.org/officeDocument/2006/relationships/hyperlink" TargetMode="External" Id="rId8"/><Relationship Target="http://export.arxiv.org/api_help/" Type="http://schemas.openxmlformats.org/officeDocument/2006/relationships/hyperlink" TargetMode="External" Id="rId7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api.google.com/GoogleSearch.wsdl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api.google.com/GoogleSearch.wsdl" Type="http://schemas.openxmlformats.org/officeDocument/2006/relationships/hyperlink" TargetMode="External" Id="rId5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www.lib.ncsu.edu/search/?q=laser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http://openlibrary.org/dev/docs/api" Type="http://schemas.openxmlformats.org/officeDocument/2006/relationships/hyperlink" TargetMode="External" Id="rId14"/><Relationship Target="../notesSlides/notesSlide33.xml" Type="http://schemas.openxmlformats.org/officeDocument/2006/relationships/notesSlide" Id="rId2"/><Relationship Target="http://www.librarything.com/services/" Type="http://schemas.openxmlformats.org/officeDocument/2006/relationships/hyperlink" TargetMode="External" Id="rId12"/><Relationship Target="../slideLayouts/slideLayout3.xml" Type="http://schemas.openxmlformats.org/officeDocument/2006/relationships/slideLayout" Id="rId1"/><Relationship Target="http://code.google.com/apis/books/docs/getting-started.html" Type="http://schemas.openxmlformats.org/officeDocument/2006/relationships/hyperlink" TargetMode="External" Id="rId13"/><Relationship Target="http://worldcat.org/devnet/wiki/SearchAPIDetails" Type="http://schemas.openxmlformats.org/officeDocument/2006/relationships/hyperlink" TargetMode="External" Id="rId4"/><Relationship Target="http://www.oclc.org/research/projects/viaf/" Type="http://schemas.openxmlformats.org/officeDocument/2006/relationships/hyperlink" TargetMode="External" Id="rId10"/><Relationship Target="../media/image00.png" Type="http://schemas.openxmlformats.org/officeDocument/2006/relationships/image" Id="rId3"/><Relationship Target="http://tspilot.oclc.org/resources/index.html" Type="http://schemas.openxmlformats.org/officeDocument/2006/relationships/hyperlink" TargetMode="External" Id="rId11"/><Relationship Target="http://www.worldcat.org/identities/" Type="http://schemas.openxmlformats.org/officeDocument/2006/relationships/hyperlink" TargetMode="External" Id="rId9"/><Relationship Target="http://xissn.worldcat.org/xissnadmin/index.htm" Type="http://schemas.openxmlformats.org/officeDocument/2006/relationships/hyperlink" TargetMode="External" Id="rId6"/><Relationship Target="http://www.worldcat.org/affiliate/webservices/xisbn/app.jsp" Type="http://schemas.openxmlformats.org/officeDocument/2006/relationships/hyperlink" TargetMode="External" Id="rId5"/><Relationship Target="http://www.worldcat.org/wcpa/servlet/org.oclc.lac.affiliate.GetSearchBox?atype=regdetail" Type="http://schemas.openxmlformats.org/officeDocument/2006/relationships/hyperlink" TargetMode="External" Id="rId8"/><Relationship Target="http://www.worldcat.org/wcpa/servlet/org.oclc.lac.affiliate.GetSearchBox?atype=regsearch" Type="http://schemas.openxmlformats.org/officeDocument/2006/relationships/hyperlink" TargetMode="External" Id="rId7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www.jasonclark.info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s://twitter.com/jaclark" Type="http://schemas.openxmlformats.org/officeDocument/2006/relationships/hyperlink" TargetMode="External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oreilly.com/web2/archive/what-is-web-20.html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lib.montana.edu/channel/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lib.montana.edu/beta/bookme/" Type="http://schemas.openxmlformats.org/officeDocument/2006/relationships/hyperlink" TargetMode="External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lib.montana.edu/%7Ejason/files/api/lofi/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trendsmap.com/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ctrTitle"/>
          </p:nvPr>
        </p:nvSpPr>
        <p:spPr>
          <a:xfrm>
            <a:off y="1140075" x="971550"/>
            <a:ext cy="1959399" cx="830982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2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Web Services Bootcamp: </a:t>
            </a:r>
          </a:p>
          <a:p>
            <a:pPr algn="l" rtl="0" marR="0" indent="0" marL="0">
              <a:lnSpc>
                <a:spcPct val="1139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2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Adding Value to Library Apps &amp; Services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560525" x="962750"/>
            <a:ext cy="3318200" cx="82706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41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A. Clark</a:t>
            </a:r>
          </a:p>
          <a:p>
            <a:pPr algn="l" rtl="0" marR="0" indent="0" marL="0">
              <a:lnSpc>
                <a:spcPct val="1141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of Digital Access and Web Services</a:t>
            </a:r>
          </a:p>
          <a:p>
            <a:pPr algn="l" rtl="0" marR="0" indent="0" marL="0">
              <a:lnSpc>
                <a:spcPct val="1141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Montana State University Libraries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224100" x="447025"/>
            <a:ext cy="844524" cx="92067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41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3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Terms: Structured Data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Structured data = XML and JSON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Extensible Mark-up Language and Javascript Object Notation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Flexible mark-up languages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Lightweight and easy to parse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communication between disparate systems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y="224100" x="447025"/>
            <a:ext cy="844524" cx="92067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41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3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Terms: POST and GET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primary verbs for web services actions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 data to a web service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data from a web service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and Write actions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83350" x="650225"/>
            <a:ext cy="1292549" cx="8886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Why use Web Services?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content/data stores you could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otherwise provide (zip codes, news,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pictures, reviews, etc.)</a:t>
            </a:r>
          </a:p>
          <a:p>
            <a:r>
              <a:t/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 site with a service that is not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feasible for you to provide (maps, search,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products, etc.)</a:t>
            </a:r>
          </a:p>
          <a:p>
            <a:r>
              <a:t/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Combine these services into a seamless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 you provide (mashups)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y="162975" x="772150"/>
            <a:ext cy="1141800" cx="8564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Provide Web Services?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have a service that benefits your users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if they can get to their data from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outside the application</a:t>
            </a:r>
          </a:p>
          <a:p>
            <a:r>
              <a:t/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want others to use your data store in</a:t>
            </a:r>
            <a:b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their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y="183350" x="650225"/>
            <a:ext cy="1292549" cx="8886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Available Web Services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y="1492400" x="610775"/>
            <a:ext cy="5803274" cx="9230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Yahoo!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Amazon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eBay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Flickr, Instagram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York Times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 App Engine (code.google.com/appengine/)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Netflix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iTunes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pinboard.in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Many more...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98450" x="983175"/>
            <a:ext cy="1904999" cx="8184599"/>
          </a:xfrm>
          <a:prstGeom prst="rect">
            <a:avLst/>
          </a:prstGeom>
          <a:noFill/>
          <a:ln>
            <a:noFill/>
          </a:ln>
        </p:spPr>
        <p:txBody>
          <a:bodyPr bIns="35700" rIns="39700" lIns="71425" tIns="3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6000" lang="en-US" i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Top Mashup Types - recent</a:t>
            </a:r>
          </a:p>
        </p:txBody>
      </p:sp>
      <p:sp>
        <p:nvSpPr>
          <p:cNvPr id="108" name="Shape 108"/>
          <p:cNvSpPr/>
          <p:nvPr/>
        </p:nvSpPr>
        <p:spPr>
          <a:xfrm>
            <a:off y="2351484" x="1081484"/>
            <a:ext cy="4077890" cx="799703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198437" x="992187"/>
            <a:ext cy="1904999" cx="8175624"/>
          </a:xfrm>
          <a:prstGeom prst="rect">
            <a:avLst/>
          </a:prstGeom>
          <a:noFill/>
          <a:ln>
            <a:noFill/>
          </a:ln>
        </p:spPr>
        <p:txBody>
          <a:bodyPr bIns="35700" rIns="39700" lIns="71425" tIns="3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6000" lang="en-US" i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Top Mashup Types</a:t>
            </a:r>
          </a:p>
        </p:txBody>
      </p:sp>
      <p:sp>
        <p:nvSpPr>
          <p:cNvPr id="114" name="Shape 114"/>
          <p:cNvSpPr/>
          <p:nvPr/>
        </p:nvSpPr>
        <p:spPr>
          <a:xfrm>
            <a:off y="2331640" x="1061640"/>
            <a:ext cy="4117578" cx="80367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y="183350" x="650225"/>
            <a:ext cy="1292549" cx="8886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You'd be surprised...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AllCDCovers.com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http://www.allcdcovers.com/api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ISBNdb.com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http://isbndb.com/docs/api/index.html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OpenDOAR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http://www.opendoar.org/tools/api.html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arXiv.org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http://export.arxiv.org/api_help/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 Book Search APIs - http:code.google.com/apis/books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LibraryThing APIs - http://www.librarything.com/services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WorldCat Search API - http://www.worldcat.org/devet/wiki/SearchAPIDetails 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Library API - http://openlibrary.org/dev/docs/api</a:t>
            </a:r>
          </a:p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See ProgrammableWeb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http://www.programmableweb.com/apis/directory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Types of Web Services</a:t>
            </a:r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SOAP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XML-RPC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</a:t>
            </a:r>
          </a:p>
          <a:p>
            <a:pPr algn="l" rtl="0">
              <a:lnSpc>
                <a:spcPct val="100000"/>
              </a:lnSpc>
              <a:buNone/>
            </a:p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What is SOAP?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acronym for Simple Object Access Protocol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Version 1.2 of the W3C recommendation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dropped the acronym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Specification maintained at w3.org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There's nothing simple about SOAP!</a:t>
            </a:r>
          </a:p>
          <a:p>
            <a:pPr algn="l" rtl="0">
              <a:lnSpc>
                <a:spcPct val="100000"/>
              </a:lnSpc>
              <a:buNone/>
            </a:p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/>
        </p:nvSpPr>
        <p:spPr>
          <a:xfrm>
            <a:off y="762000" x="1016000"/>
            <a:ext cy="6096000" cx="812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Using SOAP</a:t>
            </a: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a message specifying an action to take, including data for the action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Receive a return value from the action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SOAP services provide a WSDL file to describe the actions provided by the service</a:t>
            </a:r>
          </a:p>
          <a:p>
            <a:pPr algn="l" rtl="0">
              <a:lnSpc>
                <a:spcPct val="100000"/>
              </a:lnSpc>
              <a:buNone/>
            </a:p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What's WSDL?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Services Description Language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 mark-up for describing the functionality provided by a SOAP service</a:t>
            </a:r>
          </a:p>
          <a:p>
            <a:pPr algn="l" rtl="0">
              <a:lnSpc>
                <a:spcPct val="100000"/>
              </a:lnSpc>
              <a:buNone/>
            </a:p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y="175150" x="481700"/>
            <a:ext cy="918900" cx="9051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SOAP Example</a:t>
            </a:r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y="1138600" x="503600"/>
            <a:ext cy="5872600" cx="87826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EBAY wsdl</a:t>
            </a:r>
            <a:b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</a:b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http://api.google.com/GoogleSearch.wsdl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&lt;?xml version="1.0" encoding="UTF-8"?&gt;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&lt;SOAP-ENV:Envelope xmlns:SOAP-ENV="http://schemas.xmlsoap.org/soap/envelope/"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xmlns:ns1="urn:ebay:apis:eBLBaseComponents"&gt;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&lt;SOAP-ENV:Header&gt;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&lt;/SOAP-ENV:Header&gt;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&lt;SOAP-ENV:Body&gt;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&lt;ns1:GetSearchResultsRequest&gt;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&lt;ns1:Version&gt;425&lt;/ns1:Version&gt;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&lt;ns1:Query&gt;*&lt;/ns1:Query&gt;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&lt;ns1:TotalOnly&gt;true&lt;/ns1:TotalOnly&gt;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&lt;/ns1:GetSearchResultsRequest&gt;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&lt;/SOAP-ENV:Body&gt;</a:t>
            </a:r>
            <a:r>
              <a:rPr sz="18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&lt;/SOAP-ENV:Envelope&gt;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SOAP: Final Thoughts</a:t>
            </a: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Complex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Messaging and Data mingled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Usually seen in software APIs, but many scripting languages have libraries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 API has moved away from it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What is XML-RPC</a:t>
            </a:r>
          </a:p>
        </p:txBody>
      </p:sp>
      <p:sp>
        <p:nvSpPr>
          <p:cNvPr id="162" name="Shape 162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 Remote Procedure Call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Specification maintained at xmlrpc.com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Provides a means to call methods/procedures on a remote server and make changes and/or retrieve data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early specification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Using XML-RPC</a:t>
            </a:r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common implementation of XML-RPC used today is that of blog ping services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Technorati, Flickr, FeedBurner, others?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XML-RPC: Final Thoughts</a:t>
            </a:r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updating protocol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Early adoption, but little recent development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What is REST?</a:t>
            </a:r>
          </a:p>
        </p:txBody>
      </p:sp>
      <p:sp>
        <p:nvSpPr>
          <p:cNvPr id="180" name="Shape 180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greatest thing since sliced...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Representational State Transfer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Unique data resources with addresses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Theory of REST</a:t>
            </a:r>
          </a:p>
        </p:txBody>
      </p:sp>
      <p:sp>
        <p:nvSpPr>
          <p:cNvPr id="186" name="Shape 186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 on diversity of resources (nouns), not actions (verbs)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resource is uniquely addressable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resources share the same constrained interface for transfer of state (actions)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Must be stateless, cacheable, and layered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REST = Web Protocol</a:t>
            </a:r>
          </a:p>
        </p:txBody>
      </p:sp>
      <p:sp>
        <p:nvSpPr>
          <p:cNvPr id="192" name="Shape 192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As Prime Example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URLs uniquely address resources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 methods (GET, POST, HEAD, etc.) and content types provide a constrained interface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transactions are atomic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 provides cache control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239700" x="971550"/>
            <a:ext cy="1274749" cx="84693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A quick look ahead…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37066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582"/>
              <a:buFont typeface="Arial"/>
              <a:buChar char="•"/>
            </a:pPr>
            <a:r>
              <a:rPr sz="29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web services for libraries?</a:t>
            </a:r>
          </a:p>
          <a:p>
            <a:pPr algn="l" rtl="0" lvl="0" marR="0" indent="-237066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582"/>
              <a:buFont typeface="Arial"/>
              <a:buChar char="•"/>
            </a:pPr>
            <a:r>
              <a:rPr sz="29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we gain in the move to "mashup"?</a:t>
            </a:r>
          </a:p>
          <a:p>
            <a:pPr algn="l" rtl="0" lvl="0" marR="0" indent="-237066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582"/>
              <a:buFont typeface="Arial"/>
              <a:buChar char="•"/>
            </a:pPr>
            <a:r>
              <a:rPr sz="29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 the major terms of web services</a:t>
            </a:r>
          </a:p>
          <a:p>
            <a:pPr algn="l" rtl="0" lvl="0" marR="0" indent="-2370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582"/>
              <a:buFont typeface="Arial"/>
              <a:buChar char="•"/>
            </a:pPr>
            <a:r>
              <a:rPr sz="29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Resources for learning: wizard and tools (Yahoo Pipes, Google Code Playground)</a:t>
            </a:r>
          </a:p>
          <a:p>
            <a:pPr algn="l" rtl="0" lvl="0" marR="0" indent="-2370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582"/>
              <a:buFont typeface="Arial"/>
              <a:buChar char="•"/>
            </a:pPr>
            <a:r>
              <a:rPr sz="29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 samples for downloading and practicing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REST: Final Thoughts</a:t>
            </a:r>
          </a:p>
        </p:txBody>
      </p:sp>
      <p:sp>
        <p:nvSpPr>
          <p:cNvPr id="198" name="Shape 198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Similarity to web - easy to understand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URL is the method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popular type of web service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266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Formats for Data from Web Services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1168425" x="214475"/>
            <a:ext cy="61277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Lots of different formats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 particular standard </a:t>
            </a:r>
          </a:p>
          <a:p>
            <a:pPr rtl="0" lvl="2" marR="0" indent="-220133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 XML</a:t>
            </a:r>
          </a:p>
          <a:p>
            <a:pPr rtl="0" lvl="2" marR="0" indent="-220133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Dublin Core</a:t>
            </a:r>
          </a:p>
          <a:p>
            <a:pPr rtl="0" lvl="2" marR="0" indent="-220133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RSS</a:t>
            </a:r>
          </a:p>
          <a:p>
            <a:pPr rtl="0" lvl="2" marR="0" indent="-220133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Wingdings"/>
              <a:buChar char="§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Atom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may be a proprietary format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JSON (Javascript Object Notation)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very popular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easy to use with Javascript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simpler to work with 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HTML 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Web Services in Libraries</a:t>
            </a:r>
          </a:p>
        </p:txBody>
      </p:sp>
      <p:sp>
        <p:nvSpPr>
          <p:cNvPr id="210" name="Shape 210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Vendors: LibGuides, Serial Solutions, Ex</a:t>
            </a:r>
            <a:r>
              <a:rPr sz="2666" lang="en-US"/>
              <a:t>Libris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Repository66: mash-up of OpenDOAR data with Google Maps and repository growth charts from ROAR, developed by Stuart Lewis of the University of Aberystwyth, Wales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http://maps.repository66.org/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lofiAPI: MSU Libraries (ETD, RMT)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MSU Library Lifestream: RSS services (Twitter, del.icio.us, last.fm, MSU Library Blog)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/>
              <a:t>Bento Box Search Interface at NCSU Libraries</a:t>
            </a:r>
          </a:p>
          <a:p>
            <a:pPr algn="l" rtl="0" lvl="1" marR="0" indent="-3175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1851"/>
              <a:buFont typeface="Courier New"/>
              <a:buChar char="o"/>
            </a:pPr>
            <a:r>
              <a:rPr u="sng" sz="2666" lang="en-US">
                <a:solidFill>
                  <a:schemeClr val="hlink"/>
                </a:solidFill>
                <a:hlinkClick r:id="rId4"/>
              </a:rPr>
              <a:t>www.lib.ncsu.edu/search/?q=laser</a:t>
            </a:r>
            <a:r>
              <a:rPr sz="2666"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Web Services in Libraries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1439375" x="282200"/>
            <a:ext cy="5938349" cx="96377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Services from OCLC 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WorldCat Search API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xISBN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xISSN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WorldCat Registry (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Registry Search</a:t>
            </a: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Registry Detail</a:t>
            </a: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WorldCat Identities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Virtual International Authority File </a:t>
            </a:r>
          </a:p>
          <a:p>
            <a:pPr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Terminology Services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64609"/>
              <a:buFont typeface="Arial"/>
              <a:buChar char="•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LibraryThing API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64609"/>
              <a:buFont typeface="Arial"/>
              <a:buChar char="•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Google Book API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64609"/>
              <a:buFont typeface="Arial"/>
              <a:buChar char="•"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Open Library API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type="ctrTitle"/>
          </p:nvPr>
        </p:nvSpPr>
        <p:spPr>
          <a:xfrm>
            <a:off y="253975" x="942975"/>
            <a:ext cy="1179499" cx="87423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Under the hood...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y="1488950" x="1007225"/>
            <a:ext cy="4687075" cx="80490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Making the examples work... a closer look at the web services handout.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examples do you want to talk about?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Yahoo Pipes</a:t>
            </a:r>
          </a:p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Google Code Playground</a:t>
            </a:r>
          </a:p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Basic API examples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What I've Learned</a:t>
            </a:r>
          </a:p>
        </p:txBody>
      </p:sp>
      <p:sp>
        <p:nvSpPr>
          <p:cNvPr id="228" name="Shape 228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services are closed source software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Documentation and online support is vital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Debugging can be hard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Similarities to common protocols are important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Practice and finding your development kit is essential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/>
        </p:nvSpPr>
        <p:spPr>
          <a:xfrm>
            <a:off y="565546" x="99218"/>
            <a:ext cy="6488906" cx="99615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type="ctrTitle"/>
          </p:nvPr>
        </p:nvSpPr>
        <p:spPr>
          <a:xfrm>
            <a:off y="183350" x="548625"/>
            <a:ext cy="1053000" cx="898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</a:rPr>
              <a:t>jsFiddle</a:t>
            </a:r>
          </a:p>
        </p:txBody>
      </p:sp>
      <p:sp>
        <p:nvSpPr>
          <p:cNvPr id="239" name="Shape 239"/>
          <p:cNvSpPr txBox="1"/>
          <p:nvPr>
            <p:ph idx="1" type="subTitle"/>
          </p:nvPr>
        </p:nvSpPr>
        <p:spPr>
          <a:xfrm>
            <a:off y="1491675" x="609600"/>
            <a:ext cy="5093100" cx="88628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/>
              <a:t>Can edit javascript and jquery scripts without a web server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/>
              <a:t>Can share code examples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/>
              <a:t>http://jsfiddle.net/libdevel/4HbhB/7/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4" name="Shape 244"/>
          <p:cNvSpPr/>
          <p:nvPr/>
        </p:nvSpPr>
        <p:spPr>
          <a:xfrm>
            <a:off y="277812" x="226962"/>
            <a:ext cy="7054452" cx="96949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type="ctrTitle"/>
          </p:nvPr>
        </p:nvSpPr>
        <p:spPr>
          <a:xfrm>
            <a:off y="183350" x="548625"/>
            <a:ext cy="1052974" cx="8986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Last thoughts...</a:t>
            </a:r>
          </a:p>
        </p:txBody>
      </p:sp>
      <p:sp>
        <p:nvSpPr>
          <p:cNvPr id="250" name="Shape 250"/>
          <p:cNvSpPr txBox="1"/>
          <p:nvPr>
            <p:ph idx="1" type="subTitle"/>
          </p:nvPr>
        </p:nvSpPr>
        <p:spPr>
          <a:xfrm>
            <a:off y="1491675" x="609600"/>
            <a:ext cy="5093075" cx="88628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stuff is </a:t>
            </a:r>
            <a:r>
              <a:rPr sz="2666" lang="en-US"/>
              <a:t>becoming mature.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Digital Library Federation API recommendation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mashups are here - WorldCat widget for Wordpress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239700" x="971550"/>
            <a:ext cy="1274749" cx="84693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anytime during the presentation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can be heady stuff</a:t>
            </a:r>
          </a:p>
          <a:p>
            <a:pPr algn="l" rtl="0" lvl="0" marR="0" indent="-234950" marL="381000">
              <a:lnSpc>
                <a:spcPct val="11379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9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twitter.com/jaclark or email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type="ctrTitle"/>
          </p:nvPr>
        </p:nvSpPr>
        <p:spPr>
          <a:xfrm>
            <a:off y="253975" x="942975"/>
            <a:ext cy="1179499" cx="874234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sp>
        <p:nvSpPr>
          <p:cNvPr id="256" name="Shape 256"/>
          <p:cNvSpPr txBox="1"/>
          <p:nvPr>
            <p:ph idx="1" type="subTitle"/>
          </p:nvPr>
        </p:nvSpPr>
        <p:spPr>
          <a:xfrm>
            <a:off y="1471600" x="981075"/>
            <a:ext cy="5891199" cx="85677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320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Jason A. Clark</a:t>
            </a:r>
          </a:p>
          <a:p>
            <a:pPr algn="l" rtl="0">
              <a:lnSpc>
                <a:spcPct val="100000"/>
              </a:lnSpc>
              <a:buNone/>
            </a:pPr>
            <a:r>
              <a:rPr b="0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 of Digital Access and Web Services</a:t>
            </a:r>
          </a:p>
          <a:p>
            <a:pPr algn="l" rtl="0">
              <a:lnSpc>
                <a:spcPct val="100000"/>
              </a:lnSpc>
              <a:buNone/>
            </a:pPr>
            <a:r>
              <a:rPr b="0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Montana State University Libraries</a:t>
            </a:r>
          </a:p>
          <a:p>
            <a:pPr algn="l" rtl="0">
              <a:lnSpc>
                <a:spcPct val="100000"/>
              </a:lnSpc>
              <a:buNone/>
            </a:pPr>
            <a:r>
              <a:rPr b="0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jaclark@montana.edu</a:t>
            </a:r>
          </a:p>
          <a:p>
            <a:pPr algn="l" rtl="0">
              <a:lnSpc>
                <a:spcPct val="100000"/>
              </a:lnSpc>
              <a:buNone/>
            </a:pPr>
            <a:r>
              <a:rPr u="sng" b="0" sz="2666"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www.jasonclark.info</a:t>
            </a:r>
            <a:r>
              <a:rPr b="0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>
              <a:lnSpc>
                <a:spcPct val="100000"/>
              </a:lnSpc>
              <a:buNone/>
            </a:pPr>
            <a:r>
              <a:rPr u="sng" b="0" sz="2666"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twitter.com/jaclark</a:t>
            </a:r>
          </a:p>
          <a:p>
            <a:pPr algn="l" rtl="0">
              <a:lnSpc>
                <a:spcPct val="100000"/>
              </a:lnSpc>
              <a:buNone/>
            </a:pPr>
            <a:r>
              <a:rPr b="0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406-994-6801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ctrTitle"/>
          </p:nvPr>
        </p:nvSpPr>
        <p:spPr>
          <a:xfrm>
            <a:off y="239700" x="971550"/>
            <a:ext cy="1274749" cx="84693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Web as Platform</a:t>
            </a:r>
          </a:p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 O'Reilly's concept for Web 2.0</a:t>
            </a:r>
          </a:p>
          <a:p>
            <a:r>
              <a:t/>
            </a:r>
          </a:p>
          <a:p>
            <a:pPr algn="l" rtl="0" marR="0" indent="0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oreilly.com/web2/archive/what-is-web-20.html</a:t>
            </a:r>
          </a:p>
          <a:p>
            <a:r>
              <a:t/>
            </a:r>
          </a:p>
          <a:p>
            <a:pPr algn="l" rtl="0" lvl="0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written above level of single device</a:t>
            </a:r>
          </a:p>
          <a:p>
            <a:r>
              <a:t/>
            </a:r>
          </a:p>
          <a:p>
            <a:pPr algn="l" rtl="0" lvl="0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lightweight programming models</a:t>
            </a:r>
          </a:p>
          <a:p>
            <a:r>
              <a:t/>
            </a:r>
          </a:p>
          <a:p>
            <a:pPr algn="l" rtl="0" lvl="0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small pieces, loosely joined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y="239700" x="971550"/>
            <a:ext cy="1274749" cx="84693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Web as Platform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  <a:p>
            <a:r>
              <a:t/>
            </a:r>
          </a:p>
          <a:p>
            <a:pPr algn="l"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chemeClr val="hlink"/>
                </a:solidFill>
                <a:hlinkClick r:id="rId4"/>
              </a:rPr>
              <a:t>www.lib.montana.edu/channel/</a:t>
            </a:r>
            <a:r>
              <a:rPr sz="2666" lang="en-US"/>
              <a:t> </a:t>
            </a:r>
          </a:p>
          <a:p>
            <a:r>
              <a:t/>
            </a:r>
          </a:p>
          <a:p>
            <a:pPr algn="l" rtl="0" lvl="1" marR="0" indent="-220133" marL="76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Courier New"/>
              <a:buChar char="o"/>
            </a:pPr>
            <a:r>
              <a:rPr u="sng" sz="2666" lang="en-US">
                <a:solidFill>
                  <a:schemeClr val="hlink"/>
                </a:solidFill>
                <a:hlinkClick r:id="rId5"/>
              </a:rPr>
              <a:t>www.lib.montana.edu/beta/bookme/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224100" x="528300"/>
            <a:ext cy="944249" cx="88899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Terms: API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an API?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application programming interface (or API) is a way for developers to access parts of a remote web site and integrate it with their own site.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MSU Libraries "lofiAPI"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www.lib.montana.edu/~jason/files/api/lofi/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y="224100" x="447025"/>
            <a:ext cy="844524" cx="92067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41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3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Terms: Web Service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 Web Service?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Broader term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interface (API)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Provides access to data and/or procedures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a remote/external system (usually)</a:t>
            </a:r>
          </a:p>
          <a:p>
            <a:pPr algn="l"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structured data for data exchange (often XML)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ctrTitle"/>
          </p:nvPr>
        </p:nvSpPr>
        <p:spPr>
          <a:xfrm>
            <a:off y="224100" x="528300"/>
            <a:ext cy="944249" cx="88899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6A7689"/>
                </a:solidFill>
                <a:latin typeface="Arial"/>
                <a:ea typeface="Arial"/>
                <a:cs typeface="Arial"/>
                <a:sym typeface="Arial"/>
              </a:rPr>
              <a:t>Terms: Mashup</a:t>
            </a:r>
          </a:p>
        </p:txBody>
      </p:sp>
      <p:sp>
        <p:nvSpPr>
          <p:cNvPr id="72" name="Shape 72"/>
          <p:cNvSpPr txBox="1"/>
          <p:nvPr>
            <p:ph idx="1" type="subTitle"/>
          </p:nvPr>
        </p:nvSpPr>
        <p:spPr>
          <a:xfrm>
            <a:off y="1492250" x="609600"/>
            <a:ext cy="5753100" cx="88026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 mashup?</a:t>
            </a: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Web application that uses and/or combines data from multiple sources within a single tool.</a:t>
            </a:r>
            <a:r>
              <a:rPr sz="2666" lang="en-US"/>
              <a:t>Trendsmap</a:t>
            </a:r>
            <a:r>
              <a:rPr u="sng" sz="2666" lang="en-US">
                <a:solidFill>
                  <a:schemeClr val="hlink"/>
                </a:solidFill>
                <a:hlinkClick r:id="rId4"/>
              </a:rPr>
              <a:t>trendsmap.com</a:t>
            </a:r>
            <a:r>
              <a:rPr sz="2666"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