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7620000" cx="10160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 rot="5400000">
            <a:off y="2645569" x="5269705"/>
            <a:ext cy="2158999" cx="6097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 rot="5400000">
            <a:off y="562768" x="875505"/>
            <a:ext cy="6324600" cx="609758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676275" x="762000"/>
            <a:ext cy="1271587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2200275" x="762000"/>
            <a:ext cy="4573586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y="2366963" x="762000"/>
            <a:ext cy="1633536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y="4318000" x="1524000"/>
            <a:ext cy="1947862" cx="711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algn="ctr" rtl="0" marR="0" indent="0" marL="2286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algn="ctr" rtl="0" marR="0" indent="0" marL="2743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algn="ctr" rtl="0" marR="0" indent="0" marL="3200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algn="ctr" rtl="0" marR="0" indent="0" marL="3657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676275" x="762000"/>
            <a:ext cy="1271587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 rot="5400000">
            <a:off y="169068" x="2793206"/>
            <a:ext cy="8635999" cx="45735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5334000" x="1990725"/>
            <a:ext cy="630237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8" name="Shape 18"/>
          <p:cNvSpPr/>
          <p:nvPr>
            <p:ph idx="2" type="pic"/>
          </p:nvPr>
        </p:nvSpPr>
        <p:spPr>
          <a:xfrm>
            <a:off y="681037" x="1990725"/>
            <a:ext cy="4572000" cx="6096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5964237" x="1990725"/>
            <a:ext cy="893762" cx="609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Times New Roman"/>
              <a:buNone/>
              <a:defRPr/>
            </a:lvl1pPr>
            <a:lvl2pPr rtl="0" indent="0" marL="457200">
              <a:buFont typeface="Times New Roman"/>
              <a:buNone/>
              <a:defRPr/>
            </a:lvl2pPr>
            <a:lvl3pPr rtl="0" indent="0" marL="914400">
              <a:buFont typeface="Times New Roman"/>
              <a:buNone/>
              <a:defRPr/>
            </a:lvl3pPr>
            <a:lvl4pPr rtl="0" indent="0" marL="1371600">
              <a:buFont typeface="Times New Roman"/>
              <a:buNone/>
              <a:defRPr/>
            </a:lvl4pPr>
            <a:lvl5pPr rtl="0" indent="0" marL="1828800">
              <a:buFont typeface="Times New Roman"/>
              <a:buNone/>
              <a:defRPr/>
            </a:lvl5pPr>
            <a:lvl6pPr rtl="0" indent="0" marL="2286000">
              <a:buFont typeface="Times New Roman"/>
              <a:buNone/>
              <a:defRPr/>
            </a:lvl6pPr>
            <a:lvl7pPr rtl="0" indent="0" marL="2743200">
              <a:buFont typeface="Times New Roman"/>
              <a:buNone/>
              <a:defRPr/>
            </a:lvl7pPr>
            <a:lvl8pPr rtl="0" indent="0" marL="3200400">
              <a:buFont typeface="Times New Roman"/>
              <a:buNone/>
              <a:defRPr/>
            </a:lvl8pPr>
            <a:lvl9pPr rtl="0" indent="0" marL="3657600"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303212" x="508000"/>
            <a:ext cy="1290636" cx="33432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303212" x="3971925"/>
            <a:ext cy="6503987" cx="56800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593850" x="508000"/>
            <a:ext cy="5213349" cx="33432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Times New Roman"/>
              <a:buNone/>
              <a:defRPr/>
            </a:lvl1pPr>
            <a:lvl2pPr rtl="0" indent="0" marL="457200">
              <a:buFont typeface="Times New Roman"/>
              <a:buNone/>
              <a:defRPr/>
            </a:lvl2pPr>
            <a:lvl3pPr rtl="0" indent="0" marL="914400">
              <a:buFont typeface="Times New Roman"/>
              <a:buNone/>
              <a:defRPr/>
            </a:lvl3pPr>
            <a:lvl4pPr rtl="0" indent="0" marL="1371600">
              <a:buFont typeface="Times New Roman"/>
              <a:buNone/>
              <a:defRPr/>
            </a:lvl4pPr>
            <a:lvl5pPr rtl="0" indent="0" marL="1828800">
              <a:buFont typeface="Times New Roman"/>
              <a:buNone/>
              <a:defRPr/>
            </a:lvl5pPr>
            <a:lvl6pPr rtl="0" indent="0" marL="2286000">
              <a:buFont typeface="Times New Roman"/>
              <a:buNone/>
              <a:defRPr/>
            </a:lvl6pPr>
            <a:lvl7pPr rtl="0" indent="0" marL="2743200">
              <a:buFont typeface="Times New Roman"/>
              <a:buNone/>
              <a:defRPr/>
            </a:lvl7pPr>
            <a:lvl8pPr rtl="0" indent="0" marL="3200400">
              <a:buFont typeface="Times New Roman"/>
              <a:buNone/>
              <a:defRPr/>
            </a:lvl8pPr>
            <a:lvl9pPr rtl="0" indent="0" marL="3657600"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676275" x="762000"/>
            <a:ext cy="1271587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304800" x="508000"/>
            <a:ext cy="1270000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704975" x="508000"/>
            <a:ext cy="711200" cx="44894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/>
            </a:lvl1pPr>
            <a:lvl2pPr rtl="0" indent="0" marL="457200">
              <a:buFont typeface="Times New Roman"/>
              <a:buNone/>
              <a:defRPr/>
            </a:lvl2pPr>
            <a:lvl3pPr rtl="0" indent="0" marL="914400">
              <a:buFont typeface="Times New Roman"/>
              <a:buNone/>
              <a:defRPr/>
            </a:lvl3pPr>
            <a:lvl4pPr rtl="0" indent="0" marL="1371600">
              <a:buFont typeface="Times New Roman"/>
              <a:buNone/>
              <a:defRPr/>
            </a:lvl4pPr>
            <a:lvl5pPr rtl="0" indent="0" marL="1828800">
              <a:buFont typeface="Times New Roman"/>
              <a:buNone/>
              <a:defRPr/>
            </a:lvl5pPr>
            <a:lvl6pPr rtl="0" indent="0" marL="2286000">
              <a:buFont typeface="Times New Roman"/>
              <a:buNone/>
              <a:defRPr/>
            </a:lvl6pPr>
            <a:lvl7pPr rtl="0" indent="0" marL="2743200">
              <a:buFont typeface="Times New Roman"/>
              <a:buNone/>
              <a:defRPr/>
            </a:lvl7pPr>
            <a:lvl8pPr rtl="0" indent="0" marL="3200400">
              <a:buFont typeface="Times New Roman"/>
              <a:buNone/>
              <a:defRPr/>
            </a:lvl8pPr>
            <a:lvl9pPr rtl="0" indent="0" marL="3657600">
              <a:buFont typeface="Times New Roman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2416175" x="508000"/>
            <a:ext cy="4391025" cx="44894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y="1704975" x="5160962"/>
            <a:ext cy="711200" cx="4491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/>
            </a:lvl1pPr>
            <a:lvl2pPr rtl="0" indent="0" marL="457200">
              <a:buFont typeface="Times New Roman"/>
              <a:buNone/>
              <a:defRPr/>
            </a:lvl2pPr>
            <a:lvl3pPr rtl="0" indent="0" marL="914400">
              <a:buFont typeface="Times New Roman"/>
              <a:buNone/>
              <a:defRPr/>
            </a:lvl3pPr>
            <a:lvl4pPr rtl="0" indent="0" marL="1371600">
              <a:buFont typeface="Times New Roman"/>
              <a:buNone/>
              <a:defRPr/>
            </a:lvl4pPr>
            <a:lvl5pPr rtl="0" indent="0" marL="1828800">
              <a:buFont typeface="Times New Roman"/>
              <a:buNone/>
              <a:defRPr/>
            </a:lvl5pPr>
            <a:lvl6pPr rtl="0" indent="0" marL="2286000">
              <a:buFont typeface="Times New Roman"/>
              <a:buNone/>
              <a:defRPr/>
            </a:lvl6pPr>
            <a:lvl7pPr rtl="0" indent="0" marL="2743200">
              <a:buFont typeface="Times New Roman"/>
              <a:buNone/>
              <a:defRPr/>
            </a:lvl7pPr>
            <a:lvl8pPr rtl="0" indent="0" marL="3200400">
              <a:buFont typeface="Times New Roman"/>
              <a:buNone/>
              <a:defRPr/>
            </a:lvl8pPr>
            <a:lvl9pPr rtl="0" indent="0" marL="3657600">
              <a:buFont typeface="Times New Roman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4" type="body"/>
          </p:nvPr>
        </p:nvSpPr>
        <p:spPr>
          <a:xfrm>
            <a:off y="2416175" x="5160962"/>
            <a:ext cy="4391025" cx="4491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676275" x="762000"/>
            <a:ext cy="1271587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2200275" x="762000"/>
            <a:ext cy="4573588" cx="424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2200275" x="5156200"/>
            <a:ext cy="4573588" cx="424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4895850" x="803275"/>
            <a:ext cy="1514474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3228975" x="803275"/>
            <a:ext cy="1666875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/>
            </a:lvl1pPr>
            <a:lvl2pPr rtl="0" indent="0" marL="457200">
              <a:buFont typeface="Times New Roman"/>
              <a:buNone/>
              <a:defRPr/>
            </a:lvl2pPr>
            <a:lvl3pPr rtl="0" indent="0" marL="914400">
              <a:buFont typeface="Times New Roman"/>
              <a:buNone/>
              <a:defRPr/>
            </a:lvl3pPr>
            <a:lvl4pPr rtl="0" indent="0" marL="1371600">
              <a:buFont typeface="Times New Roman"/>
              <a:buNone/>
              <a:defRPr/>
            </a:lvl4pPr>
            <a:lvl5pPr rtl="0" indent="0" marL="1828800">
              <a:buFont typeface="Times New Roman"/>
              <a:buNone/>
              <a:defRPr/>
            </a:lvl5pPr>
            <a:lvl6pPr rtl="0" indent="0" marL="2286000">
              <a:buFont typeface="Times New Roman"/>
              <a:buNone/>
              <a:defRPr/>
            </a:lvl6pPr>
            <a:lvl7pPr rtl="0" indent="0" marL="2743200">
              <a:buFont typeface="Times New Roman"/>
              <a:buNone/>
              <a:defRPr/>
            </a:lvl7pPr>
            <a:lvl8pPr rtl="0" indent="0" marL="3200400">
              <a:buFont typeface="Times New Roman"/>
              <a:buNone/>
              <a:defRPr/>
            </a:lvl8pPr>
            <a:lvl9pPr rtl="0" indent="0" marL="3657600"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676275" x="762000"/>
            <a:ext cy="1271587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2200275" x="762000"/>
            <a:ext cy="4573586" cx="863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algn="l" rtl="0" marR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marR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marR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marR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942136" x="762000"/>
            <a:ext cy="509586" cx="21177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942136" x="3470275"/>
            <a:ext cy="509586" cx="3219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942136" x="7280275"/>
            <a:ext cy="509586" cx="2119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y="3048000" x="857250"/>
            <a:ext cy="1219199" cx="84455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y="4572000" x="1771650"/>
            <a:ext cy="914400" cx="66166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/>
        </p:txBody>
      </p:sp>
      <p:sp>
        <p:nvSpPr>
          <p:cNvPr id="49" name="Shape 49"/>
          <p:cNvSpPr txBox="1"/>
          <p:nvPr/>
        </p:nvSpPr>
        <p:spPr>
          <a:xfrm>
            <a:off y="228600" x="355600"/>
            <a:ext cy="7224600" cx="95595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rtl="0" lvl="0">
              <a:buClr>
                <a:srgbClr val="FFFFFF"/>
              </a:buClr>
              <a:buSzPct val="25000"/>
              <a:buFont typeface="Verdana"/>
              <a:buNone/>
            </a:pPr>
            <a:r>
              <a:rPr strike="noStrike" u="none" b="0" cap="none" baseline="0" sz="43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  <a:r>
              <a:rPr baseline="0" sz="6000" lang="en-US">
                <a:solidFill>
                  <a:srgbClr val="FFFFFF"/>
                </a:solidFill>
              </a:rPr>
              <a:t>Where are You?</a:t>
            </a:r>
          </a:p>
          <a:p>
            <a:pPr rtl="0" lvl="0">
              <a:buClr>
                <a:srgbClr val="FFFFFF"/>
              </a:buClr>
              <a:buSzPct val="25000"/>
              <a:buFont typeface="Verdana"/>
              <a:buNone/>
            </a:pPr>
            <a:r>
              <a:rPr sz="4800" lang="en-US">
                <a:solidFill>
                  <a:srgbClr val="FFFFFF"/>
                </a:solidFill>
              </a:rPr>
              <a:t>Surveying and Building Location-Aware Library Apps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Clr>
                <a:srgbClr val="FFFFFF"/>
              </a:buClr>
              <a:buSzPct val="25000"/>
              <a:buFont typeface="Verdana"/>
              <a:buNone/>
            </a:pPr>
            <a:r>
              <a:rPr sz="3000" lang="en-US">
                <a:solidFill>
                  <a:srgbClr val="FFFFFF"/>
                </a:solidFill>
              </a:rPr>
              <a:t>Jason Clark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 of </a:t>
            </a:r>
            <a:r>
              <a:rPr sz="3000" lang="en-US">
                <a:solidFill>
                  <a:srgbClr val="FFFFFF"/>
                </a:solidFill>
              </a:rPr>
              <a:t>Library Informatics &amp; Computing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Montana State University Librar</a:t>
            </a:r>
            <a:r>
              <a:rPr sz="3000" lang="en-US">
                <a:solidFill>
                  <a:srgbClr val="FFFFFF"/>
                </a:solidFill>
              </a:rPr>
              <a:t>y</a:t>
            </a:r>
          </a:p>
          <a:p>
            <a:r>
              <a:t/>
            </a:r>
          </a:p>
          <a:p>
            <a:pPr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lt1"/>
                </a:solidFill>
              </a:rPr>
              <a:t>Florida Library Webinars</a:t>
            </a:r>
          </a:p>
          <a:p>
            <a:pPr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lt1"/>
                </a:solidFill>
              </a:rPr>
              <a:t>Novare Library Services</a:t>
            </a:r>
          </a:p>
          <a:p>
            <a:pPr rtl="0" lvl="0"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chemeClr val="lt1"/>
                </a:solidFill>
              </a:rPr>
              <a:t>April 30, 2014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y="2133600" x="755650"/>
            <a:ext cy="1676399" cx="8437562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5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Location is a metric for interest.</a:t>
            </a:r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y="3886200" x="1651000"/>
            <a:ext cy="519112" cx="7375524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5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libraries apply this?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ctrTitle"/>
          </p:nvPr>
        </p:nvSpPr>
        <p:spPr>
          <a:xfrm>
            <a:off y="2133600" x="755650"/>
            <a:ext cy="1676399" cx="8437562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5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Temporality is a metric for interest.</a:t>
            </a:r>
          </a:p>
        </p:txBody>
      </p:sp>
      <p:sp>
        <p:nvSpPr>
          <p:cNvPr id="108" name="Shape 108"/>
          <p:cNvSpPr txBox="1"/>
          <p:nvPr>
            <p:ph idx="1" type="subTitle"/>
          </p:nvPr>
        </p:nvSpPr>
        <p:spPr>
          <a:xfrm>
            <a:off y="3886200" x="1651000"/>
            <a:ext cy="519112" cx="7375524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5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libraries use presence?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143000" x="1422400"/>
            <a:ext cy="5181600" cx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idx="1" type="subTitle"/>
          </p:nvPr>
        </p:nvSpPr>
        <p:spPr>
          <a:xfrm>
            <a:off y="7086600" x="1270000"/>
            <a:ext cy="366711" cx="7375524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www.wildlifenearyou.com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0" x="0"/>
            <a:ext cy="7042149" cx="10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88925" x="231775"/>
            <a:ext cy="909637" cx="965993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Library Applications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522412" x="246062"/>
            <a:ext cy="5643561" cx="950118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Mapping Data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Check-in Services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Crowdsourcing Geo Information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 Interest Apps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88925" x="231775"/>
            <a:ext cy="909637" cx="965993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Mapping Data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522412" x="246062"/>
            <a:ext cy="5643561" cx="950118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Montana State University Research Locations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UNC Digital Collections Map Browse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3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www.lib.unc.edu/dc/geobrowse/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TAMU Geological Atlas, United States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3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repository.tamu.edu/handle/1969.1/2490</a:t>
            </a:r>
          </a:p>
          <a:p>
            <a:r>
              <a:t/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Geography becomes a browse point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idx="1" type="subTitle"/>
          </p:nvPr>
        </p:nvSpPr>
        <p:spPr>
          <a:xfrm>
            <a:off y="7086600" x="1270000"/>
            <a:ext cy="366711" cx="7375524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z="2000" lang="en-US">
                <a:solidFill>
                  <a:schemeClr val="lt1"/>
                </a:solidFill>
              </a:rPr>
              <a:t>http://arc.lib.montana.edu/msu-film-archive/locations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77300" x="50800"/>
            <a:ext cy="5734050" cx="10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88925" x="231775"/>
            <a:ext cy="909637" cx="965993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Check-in Services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522412" x="246062"/>
            <a:ext cy="5643561" cx="950118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Darien Library (Connecticut)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Enoch Pratt Free Library (Maryland)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US National Archives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foursquare.com/usnatarchives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3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Participate and get badges or gifts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idx="1" type="subTitle"/>
          </p:nvPr>
        </p:nvSpPr>
        <p:spPr>
          <a:xfrm>
            <a:off y="7086600" x="1270000"/>
            <a:ext cy="366711" cx="7375524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http://www.darienlibrary.org/2010/03/1/foursquare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0" x="0"/>
            <a:ext cy="6934199" cx="10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88925" x="231775"/>
            <a:ext cy="909637" cx="965993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Crowdsourcing Geo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1522412" x="246062"/>
            <a:ext cy="5643561" cx="950118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New York Public Library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3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maps.nypl.org</a:t>
            </a:r>
          </a:p>
          <a:p>
            <a:r>
              <a:t/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Historical Overlays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Help us create better geographic data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662400" x="276400"/>
            <a:ext cy="6295200" cx="960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idx="1" type="subTitle"/>
          </p:nvPr>
        </p:nvSpPr>
        <p:spPr>
          <a:xfrm>
            <a:off y="7086600" x="1270000"/>
            <a:ext cy="366711" cx="7375524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http://maps.nypl.org/warper/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0" x="0"/>
            <a:ext cy="6934199" cx="10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288925" x="231775"/>
            <a:ext cy="909637" cx="965993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Local Interest Apps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1522412" x="246062"/>
            <a:ext cy="5643561" cx="950118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NCSU Wolf Walk 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San Jose Public Library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ct val="100000"/>
              <a:buFont typeface="Arial"/>
              <a:buChar char="•"/>
            </a:pPr>
            <a:r>
              <a:rPr strike="noStrike" u="none" b="0" cap="none" baseline="0" sz="3300" lang="en-US" i="0">
                <a:solidFill>
                  <a:srgbClr val="EEEEEE"/>
                </a:solidFill>
                <a:latin typeface="Arial"/>
                <a:ea typeface="Arial"/>
                <a:cs typeface="Arial"/>
                <a:sym typeface="Arial"/>
              </a:rPr>
              <a:t>Augmented Reality Historical Walking Tours (in beta… )</a:t>
            </a:r>
          </a:p>
          <a:p>
            <a:r>
              <a:t/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3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Location-based Learning Opportunities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idx="1" type="subTitle"/>
          </p:nvPr>
        </p:nvSpPr>
        <p:spPr>
          <a:xfrm>
            <a:off y="7086600" x="1270000"/>
            <a:ext cy="366711" cx="7375524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http://www.lib.ncsu.edu/wolfwalk/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228600" x="0"/>
            <a:ext cy="6354761" cx="10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88925" x="231775"/>
            <a:ext cy="909637" cx="965993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Geolocation (options)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522412" x="246062"/>
            <a:ext cy="5643561" cx="950118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w3c Geolocation API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accurate 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supported in Firefox 3.6, Safari 4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Javascript functionality</a:t>
            </a:r>
          </a:p>
          <a:p>
            <a:r>
              <a:t/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Yahoo Query Language Location Tables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Services, REST API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Server-side and/or Client-side scripting</a:t>
            </a:r>
          </a:p>
          <a:p>
            <a:r>
              <a:t/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3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are just two of the options…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288925" x="231775"/>
            <a:ext cy="909637" cx="965993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1522400" x="246049"/>
            <a:ext cy="5643599" cx="96600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Choose data with location interest</a:t>
            </a:r>
          </a:p>
          <a:p>
            <a:r>
              <a:t/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Record latitude/longitude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“Reverse Geocode” to get text values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code.google.com/apis/maps/documentation/geocoding/#ReverseGeocoding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88925" x="231775"/>
            <a:ext cy="909637" cx="965993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Going Offline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522412" x="246062"/>
            <a:ext cy="5643561" cx="950118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HTML5 Offline Database Storage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www.html5rocks.com/features/offline</a:t>
            </a:r>
          </a:p>
          <a:p>
            <a:r>
              <a:t/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HTML5 Local Session Storage</a:t>
            </a:r>
          </a:p>
          <a:p>
            <a:r>
              <a:t/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Record values in physical - QR codes</a:t>
            </a:r>
          </a:p>
          <a:p>
            <a:r>
              <a:t/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HTML5 Local caching - cache manifest file</a:t>
            </a:r>
          </a:p>
          <a:p>
            <a:r>
              <a:t/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Download </a:t>
            </a:r>
            <a:r>
              <a:rPr sz="3700" lang="en-US">
                <a:solidFill>
                  <a:srgbClr val="FFFFFF"/>
                </a:solidFill>
              </a:rPr>
              <a:t>GeoNames</a:t>
            </a: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Data</a:t>
            </a:r>
            <a:r>
              <a:rPr sz="3700" lang="en-US">
                <a:solidFill>
                  <a:srgbClr val="FFFFFF"/>
                </a:solidFill>
              </a:rPr>
              <a:t>sets</a:t>
            </a:r>
          </a:p>
          <a:p>
            <a:pPr algn="l" rtl="0" lvl="2" marR="0" indent="-3492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sz="2800" lang="en-US">
                <a:solidFill>
                  <a:srgbClr val="FFFFFF"/>
                </a:solidFill>
              </a:rPr>
              <a:t>ww.geonames.org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ctrTitle"/>
          </p:nvPr>
        </p:nvSpPr>
        <p:spPr>
          <a:xfrm>
            <a:off y="2133600" x="755650"/>
            <a:ext cy="1219199" cx="8437562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5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BooksnStuffNearby</a:t>
            </a:r>
            <a:r>
              <a:rPr strike="noStrike" u="none" b="0" cap="none" baseline="0" sz="4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197" name="Shape 197"/>
          <p:cNvSpPr txBox="1"/>
          <p:nvPr>
            <p:ph idx="1" type="subTitle"/>
          </p:nvPr>
        </p:nvSpPr>
        <p:spPr>
          <a:xfrm>
            <a:off y="3549650" x="1673225"/>
            <a:ext cy="1327149" cx="757713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5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Beta App</a:t>
            </a:r>
          </a:p>
          <a:p>
            <a:r>
              <a:t/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http://www.google.com/search?q=jason+clark+code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ctrTitle"/>
          </p:nvPr>
        </p:nvSpPr>
        <p:spPr>
          <a:xfrm>
            <a:off y="2133600" x="755650"/>
            <a:ext cy="2286000" cx="843915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5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HTML5 Geolocation API, Worldcat Search API, </a:t>
            </a:r>
            <a:r>
              <a:rPr sz="5300" lang="en-US">
                <a:solidFill>
                  <a:srgbClr val="FFFFFF"/>
                </a:solidFill>
              </a:rPr>
              <a:t>Forecast.io</a:t>
            </a:r>
            <a:r>
              <a:rPr strike="noStrike" u="none" b="0" cap="none" baseline="0" sz="5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API, etc.</a:t>
            </a:r>
          </a:p>
        </p:txBody>
      </p:sp>
      <p:sp>
        <p:nvSpPr>
          <p:cNvPr id="203" name="Shape 203"/>
          <p:cNvSpPr txBox="1"/>
          <p:nvPr>
            <p:ph idx="1" type="subTitle"/>
          </p:nvPr>
        </p:nvSpPr>
        <p:spPr>
          <a:xfrm>
            <a:off y="4648200" x="1651000"/>
            <a:ext cy="611187" cx="757713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5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blocks for a service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304800" x="247650"/>
            <a:ext cy="914400" cx="9664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Resources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1522412" x="246062"/>
            <a:ext cy="5716587" cx="9501186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048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</a:rPr>
              <a:t>Symposium on Location-Based Services</a:t>
            </a:r>
          </a:p>
          <a:p>
            <a:pPr algn="l" rtl="0" lvl="2" marR="0" indent="-3111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</a:rPr>
              <a:t>www.lbs2014.org</a:t>
            </a:r>
          </a:p>
          <a:p>
            <a:r>
              <a:t/>
            </a:r>
          </a:p>
          <a:p>
            <a:pPr algn="l" rtl="0" lvl="1" marR="0" indent="-3048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</a:rPr>
              <a:t>Journal of Location-Based Services</a:t>
            </a:r>
          </a:p>
          <a:p>
            <a:pPr algn="l" rtl="0" lvl="2" marR="0" indent="-3111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</a:rPr>
              <a:t>www.tandfonline.com/loi/tlbs20</a:t>
            </a:r>
          </a:p>
          <a:p>
            <a:r>
              <a:t/>
            </a:r>
          </a:p>
          <a:p>
            <a:pPr algn="l" rtl="0" lvl="1" marR="0" indent="-3048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Geolocation API - diveintohtml5</a:t>
            </a:r>
          </a:p>
          <a:p>
            <a:pPr algn="l" rtl="0" lvl="2" marR="0" indent="-3111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diveintohtml5.org/geolocation.html</a:t>
            </a:r>
          </a:p>
          <a:p>
            <a:r>
              <a:t/>
            </a:r>
          </a:p>
          <a:p>
            <a:pPr algn="l" rtl="0" lvl="1" marR="0" indent="-3048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z="3000" lang="en-US">
                <a:solidFill>
                  <a:schemeClr val="lt1"/>
                </a:solidFill>
              </a:rPr>
              <a:t>Leaflet.js - Javascript Geo/Mapping Library</a:t>
            </a:r>
          </a:p>
          <a:p>
            <a:pPr algn="l" rtl="0" lvl="2" marR="0" indent="-3111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sz="3000" lang="en-US">
                <a:solidFill>
                  <a:schemeClr val="lt1"/>
                </a:solidFill>
              </a:rPr>
              <a:t>leafletjs.com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y="304800" x="247650"/>
            <a:ext cy="914400" cx="96648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sz="4800"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Code Examples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1522412" x="246062"/>
            <a:ext cy="5716500" cx="95012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z="3600" lang="en-US">
                <a:solidFill>
                  <a:srgbClr val="FFFFFF"/>
                </a:solidFill>
              </a:rPr>
              <a:t>Google Static Maps + Geolocation</a:t>
            </a:r>
          </a:p>
          <a:p>
            <a:pPr algn="l" rtl="0" lvl="2" marR="0" indent="-3111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</a:rPr>
              <a:t>www.lib.montana.edu/~jason/files/web-services/google-static-maps-geolocate.html</a:t>
            </a:r>
          </a:p>
          <a:p>
            <a:r>
              <a:t/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z="3600" lang="en-US">
                <a:solidFill>
                  <a:srgbClr val="FFFFFF"/>
                </a:solidFill>
              </a:rPr>
              <a:t>OCLC MapFast Subject Headings</a:t>
            </a:r>
          </a:p>
          <a:p>
            <a:pPr algn="l" rtl="0" lvl="2" marR="0" indent="-3111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</a:rPr>
              <a:t>www.lib.montana.edu/~jason/files/web-services/html5-geolocation-mapfast.html</a:t>
            </a:r>
          </a:p>
          <a:p>
            <a:r>
              <a:t/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z="3600" lang="en-US">
                <a:solidFill>
                  <a:srgbClr val="FFFFFF"/>
                </a:solidFill>
              </a:rPr>
              <a:t>re:This Place (aka BooksnStuffNearby)</a:t>
            </a:r>
          </a:p>
          <a:p>
            <a:pPr algn="l" rtl="0" lvl="2" marR="0" indent="-311150" marL="85725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z="3000" lang="en-US">
                <a:solidFill>
                  <a:srgbClr val="FFFFFF"/>
                </a:solidFill>
              </a:rPr>
              <a:t>www.lib.montana.edu/~jason/files/geolocate/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304800" x="247650"/>
            <a:ext cy="914400" cx="9664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Twitter #hashtag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519237" x="246062"/>
            <a:ext cy="4886325" cx="945038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63500" marL="34290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strike="noStrike" u="none" b="0" cap="none" baseline="0" sz="6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6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#libgeoapp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304800" x="247650"/>
            <a:ext cy="914400" cx="96648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pinboard.in URL (get links)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1519225" x="246049"/>
            <a:ext cy="4886400" cx="96648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6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0" cap="none" baseline="0" sz="4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pinboard.in/u:jasonclark/t:libgeoapp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type="ctrTitle"/>
          </p:nvPr>
        </p:nvSpPr>
        <p:spPr>
          <a:xfrm>
            <a:off y="2133600" x="755650"/>
            <a:ext cy="1219199" cx="8437562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5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Questions? </a:t>
            </a:r>
            <a:r>
              <a:rPr strike="noStrike" u="none" b="0" cap="none" baseline="0" sz="4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227" name="Shape 227"/>
          <p:cNvSpPr txBox="1"/>
          <p:nvPr>
            <p:ph idx="1" type="subTitle"/>
          </p:nvPr>
        </p:nvSpPr>
        <p:spPr>
          <a:xfrm>
            <a:off y="3544887" x="1674811"/>
            <a:ext cy="1565274" cx="7916861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5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twitter.com/jaclark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5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www.jasonclark.info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304800" x="247650"/>
            <a:ext cy="914400" cx="9664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pinboard.in URL (get links)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519225" x="246049"/>
            <a:ext cy="4886400" cx="96648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ctr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6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0" cap="none" baseline="0" sz="4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pinboard.in/u:jasonclark/t:libgeoapp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304800" x="247650"/>
            <a:ext cy="914400" cx="966470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519237" x="246062"/>
            <a:ext cy="5567361" cx="945038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Does location matter?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Library Apps and Demos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</a:p>
          <a:p>
            <a:pPr algn="l" rtl="0" lvl="1" marR="0" indent="-342900" marL="4572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strike="noStrike" u="none" b="0" cap="none" baseline="0" sz="37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2127250" x="749300"/>
            <a:ext cy="1231899" cx="845026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idx="1" type="subTitle"/>
          </p:nvPr>
        </p:nvSpPr>
        <p:spPr>
          <a:xfrm>
            <a:off y="3544887" x="1673225"/>
            <a:ext cy="519112" cx="7375524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5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ctrTitle"/>
          </p:nvPr>
        </p:nvSpPr>
        <p:spPr>
          <a:xfrm>
            <a:off y="2133600" x="755650"/>
            <a:ext cy="1219199" cx="8437562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5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“Context is King”</a:t>
            </a:r>
          </a:p>
        </p:txBody>
      </p:sp>
      <p:sp>
        <p:nvSpPr>
          <p:cNvPr id="84" name="Shape 84"/>
          <p:cNvSpPr txBox="1"/>
          <p:nvPr>
            <p:ph idx="1" type="subTitle"/>
          </p:nvPr>
        </p:nvSpPr>
        <p:spPr>
          <a:xfrm>
            <a:off y="3544887" x="1673225"/>
            <a:ext cy="519112" cx="7375524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35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Real?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y="2133600" x="755650"/>
            <a:ext cy="2438399" cx="8362950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5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“About half of the queries on Google have a geographic component.”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y="6705600" x="736600"/>
            <a:ext cy="609599" cx="8305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Andrew Foster, product manager at Google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http://www.guardian.co.uk/technology/2010/jun/16/google-maps-property-finder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y="1086150" x="755650"/>
            <a:ext cy="4638300" cx="83630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4800" lang="en-US" i="0">
                <a:solidFill>
                  <a:srgbClr val="FFFFFF"/>
                </a:solidFill>
              </a:rPr>
              <a:t>“</a:t>
            </a:r>
            <a:r>
              <a:rPr sz="4800" lang="en-US">
                <a:solidFill>
                  <a:srgbClr val="FFFFFF"/>
                </a:solidFill>
              </a:rPr>
              <a:t>74% of adult smartphone owners ages 18 and older say they use their phone to get directions or other information based on their current location.</a:t>
            </a:r>
            <a:r>
              <a:rPr strike="noStrike" u="none" b="0" cap="none" baseline="0" sz="5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y="6705600" x="736600"/>
            <a:ext cy="609599" cx="8305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sz="1800" lang="en-US">
                <a:solidFill>
                  <a:schemeClr val="lt1"/>
                </a:solidFill>
              </a:rPr>
              <a:t>Pew Research Report: Location-Based Services (September 12, 2013)</a:t>
            </a:r>
          </a:p>
          <a:p>
            <a:pPr algn="l" rtl="0" lvl="0" marR="0" indent="0" mar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z="1800" lang="en-US">
                <a:solidFill>
                  <a:schemeClr val="lt1"/>
                </a:solidFill>
              </a:rPr>
              <a:t>http://www.pewinternet.org/2013/09/12/location-based-services/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