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37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11.xml" ContentType="application/vnd.openxmlformats-officedocument.presentationml.slide+xml"/>
  <Override PartName="/ppt/slides/slide42.xml" ContentType="application/vnd.openxmlformats-officedocument.presentationml.slide+xml"/>
  <Override PartName="/ppt/slides/slide53.xml" ContentType="application/vnd.openxmlformats-officedocument.presentationml.slide+xml"/>
  <Override PartName="/ppt/slides/slide40.xml" ContentType="application/vnd.openxmlformats-officedocument.presentationml.slide+xml"/>
  <Override PartName="/ppt/slides/slide1.xml" ContentType="application/vnd.openxmlformats-officedocument.presentationml.slide+xml"/>
  <Override PartName="/ppt/slides/slide44.xml" ContentType="application/vnd.openxmlformats-officedocument.presentationml.slide+xml"/>
  <Override PartName="/ppt/slides/slide46.xml" ContentType="application/vnd.openxmlformats-officedocument.presentationml.slide+xml"/>
  <Override PartName="/ppt/slides/slide3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8.xml" ContentType="application/vnd.openxmlformats-officedocument.presentationml.slide+xml"/>
  <Override PartName="/ppt/slides/slide49.xml" ContentType="application/vnd.openxmlformats-officedocument.presentationml.slide+xml"/>
  <Override PartName="/ppt/slides/slide14.xml" ContentType="application/vnd.openxmlformats-officedocument.presentationml.slide+xml"/>
  <Override PartName="/ppt/slides/slide52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48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54.xml" ContentType="application/vnd.openxmlformats-officedocument.presentationml.slide+xml"/>
  <Override PartName="/ppt/slides/slide17.xml" ContentType="application/vnd.openxmlformats-officedocument.presentationml.slide+xml"/>
  <Override PartName="/ppt/slides/slide23.xml" ContentType="application/vnd.openxmlformats-officedocument.presentationml.slide+xml"/>
  <Override PartName="/ppt/slides/slide34.xml" ContentType="application/vnd.openxmlformats-officedocument.presentationml.slide+xml"/>
  <Override PartName="/ppt/slides/slide10.xml" ContentType="application/vnd.openxmlformats-officedocument.presentationml.slide+xml"/>
  <Override PartName="/ppt/slides/slide51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3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64" r:id="rId4"/>
    <p:sldMasterId id="214748366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</p:sldIdLst>
  <p:sldSz cy="7620000" cx="10160000"/>
  <p:notesSz cy="10160000" cx="7620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33.xml" Type="http://schemas.openxmlformats.org/officeDocument/2006/relationships/slide" Id="rId39"/><Relationship Target="slides/slide32.xml" Type="http://schemas.openxmlformats.org/officeDocument/2006/relationships/slide" Id="rId38"/><Relationship Target="slides/slide31.xml" Type="http://schemas.openxmlformats.org/officeDocument/2006/relationships/slide" Id="rId37"/><Relationship Target="slides/slide30.xml" Type="http://schemas.openxmlformats.org/officeDocument/2006/relationships/slide" Id="rId36"/><Relationship Target="slides/slide24.xml" Type="http://schemas.openxmlformats.org/officeDocument/2006/relationships/slide" Id="rId30"/><Relationship Target="slides/slide25.xml" Type="http://schemas.openxmlformats.org/officeDocument/2006/relationships/slide" Id="rId31"/><Relationship Target="slides/slide28.xml" Type="http://schemas.openxmlformats.org/officeDocument/2006/relationships/slide" Id="rId34"/><Relationship Target="slides/slide29.xml" Type="http://schemas.openxmlformats.org/officeDocument/2006/relationships/slide" Id="rId35"/><Relationship Target="slides/slide26.xml" Type="http://schemas.openxmlformats.org/officeDocument/2006/relationships/slide" Id="rId32"/><Relationship Target="slides/slide27.xml" Type="http://schemas.openxmlformats.org/officeDocument/2006/relationships/slide" Id="rId33"/><Relationship Target="slides/slide42.xml" Type="http://schemas.openxmlformats.org/officeDocument/2006/relationships/slide" Id="rId48"/><Relationship Target="slides/slide41.xml" Type="http://schemas.openxmlformats.org/officeDocument/2006/relationships/slide" Id="rId47"/><Relationship Target="slides/slide43.xml" Type="http://schemas.openxmlformats.org/officeDocument/2006/relationships/slide" Id="rId49"/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34.xml" Type="http://schemas.openxmlformats.org/officeDocument/2006/relationships/slide" Id="rId40"/><Relationship Target="slideMasters/slideMaster1.xml" Type="http://schemas.openxmlformats.org/officeDocument/2006/relationships/slideMaster" Id="rId4"/><Relationship Target="slides/slide35.xml" Type="http://schemas.openxmlformats.org/officeDocument/2006/relationships/slide" Id="rId41"/><Relationship Target="tableStyles.xml" Type="http://schemas.openxmlformats.org/officeDocument/2006/relationships/tableStyles" Id="rId3"/><Relationship Target="slides/slide36.xml" Type="http://schemas.openxmlformats.org/officeDocument/2006/relationships/slide" Id="rId42"/><Relationship Target="slides/slide37.xml" Type="http://schemas.openxmlformats.org/officeDocument/2006/relationships/slide" Id="rId43"/><Relationship Target="slides/slide38.xml" Type="http://schemas.openxmlformats.org/officeDocument/2006/relationships/slide" Id="rId44"/><Relationship Target="slides/slide39.xml" Type="http://schemas.openxmlformats.org/officeDocument/2006/relationships/slide" Id="rId45"/><Relationship Target="slides/slide40.xml" Type="http://schemas.openxmlformats.org/officeDocument/2006/relationships/slide" Id="rId46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Relationship Target="slides/slide52.xml" Type="http://schemas.openxmlformats.org/officeDocument/2006/relationships/slide" Id="rId58"/><Relationship Target="slides/slide53.xml" Type="http://schemas.openxmlformats.org/officeDocument/2006/relationships/slide" Id="rId59"/><Relationship Target="slides/slide13.xml" Type="http://schemas.openxmlformats.org/officeDocument/2006/relationships/slide" Id="rId19"/><Relationship Target="slides/slide12.xml" Type="http://schemas.openxmlformats.org/officeDocument/2006/relationships/slide" Id="rId18"/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slides/slide6.xml" Type="http://schemas.openxmlformats.org/officeDocument/2006/relationships/slide" Id="rId12"/><Relationship Target="slides/slide7.xml" Type="http://schemas.openxmlformats.org/officeDocument/2006/relationships/slide" Id="rId13"/><Relationship Target="slides/slide4.xml" Type="http://schemas.openxmlformats.org/officeDocument/2006/relationships/slide" Id="rId10"/><Relationship Target="slides/slide5.xml" Type="http://schemas.openxmlformats.org/officeDocument/2006/relationships/slide" Id="rId11"/><Relationship Target="slides/slide51.xml" Type="http://schemas.openxmlformats.org/officeDocument/2006/relationships/slide" Id="rId57"/><Relationship Target="slides/slide50.xml" Type="http://schemas.openxmlformats.org/officeDocument/2006/relationships/slide" Id="rId56"/><Relationship Target="slides/slide49.xml" Type="http://schemas.openxmlformats.org/officeDocument/2006/relationships/slide" Id="rId55"/><Relationship Target="slides/slide48.xml" Type="http://schemas.openxmlformats.org/officeDocument/2006/relationships/slide" Id="rId54"/><Relationship Target="slides/slide47.xml" Type="http://schemas.openxmlformats.org/officeDocument/2006/relationships/slide" Id="rId53"/><Relationship Target="slides/slide46.xml" Type="http://schemas.openxmlformats.org/officeDocument/2006/relationships/slide" Id="rId52"/><Relationship Target="slides/slide45.xml" Type="http://schemas.openxmlformats.org/officeDocument/2006/relationships/slide" Id="rId51"/><Relationship Target="slides/slide44.xml" Type="http://schemas.openxmlformats.org/officeDocument/2006/relationships/slide" Id="rId50"/><Relationship Target="slides/slide23.xml" Type="http://schemas.openxmlformats.org/officeDocument/2006/relationships/slide" Id="rId29"/><Relationship Target="slides/slide20.xml" Type="http://schemas.openxmlformats.org/officeDocument/2006/relationships/slide" Id="rId26"/><Relationship Target="slides/slide19.xml" Type="http://schemas.openxmlformats.org/officeDocument/2006/relationships/slide" Id="rId25"/><Relationship Target="slides/slide22.xml" Type="http://schemas.openxmlformats.org/officeDocument/2006/relationships/slide" Id="rId28"/><Relationship Target="slides/slide21.xml" Type="http://schemas.openxmlformats.org/officeDocument/2006/relationships/slide" Id="rId27"/><Relationship Target="slides/slide15.xml" Type="http://schemas.openxmlformats.org/officeDocument/2006/relationships/slide" Id="rId21"/><Relationship Target="slides/slide16.xml" Type="http://schemas.openxmlformats.org/officeDocument/2006/relationships/slide" Id="rId22"/><Relationship Target="slides/slide54.xml" Type="http://schemas.openxmlformats.org/officeDocument/2006/relationships/slide" Id="rId60"/><Relationship Target="slides/slide17.xml" Type="http://schemas.openxmlformats.org/officeDocument/2006/relationships/slide" Id="rId23"/><Relationship Target="slides/slide18.xml" Type="http://schemas.openxmlformats.org/officeDocument/2006/relationships/slide" Id="rId24"/><Relationship Target="slides/slide14.xml" Type="http://schemas.openxmlformats.org/officeDocument/2006/relationships/slide" Id="rId20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y="4560550" x="731500"/>
            <a:ext cy="4320525" cx="585214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y="720075" x="1219425"/>
            <a:ext cy="3600450" cx="4877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8" name="Shape 19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2" name="Shape 2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y="4560550" x="731500"/>
            <a:ext cy="4320525" cx="585214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04" name="Shape 204"/>
          <p:cNvSpPr/>
          <p:nvPr>
            <p:ph idx="2" type="sldImg"/>
          </p:nvPr>
        </p:nvSpPr>
        <p:spPr>
          <a:xfrm>
            <a:off y="720075" x="1219425"/>
            <a:ext cy="3600450" cx="4877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y="4560550" x="731500"/>
            <a:ext cy="4320525" cx="585214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y="720075" x="1219425"/>
            <a:ext cy="3600450" cx="4877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22" name="Shape 22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6" name="Shape 2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2" name="Shape 2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7" name="Shape 7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8" name="Shape 2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4" name="Shape 2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0" name="Shape 2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1" name="Shape 251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6" name="Shape 2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y="4560550" x="731500"/>
            <a:ext cy="4320599" cx="58521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58" name="Shape 258"/>
          <p:cNvSpPr/>
          <p:nvPr>
            <p:ph idx="2" type="sldImg"/>
          </p:nvPr>
        </p:nvSpPr>
        <p:spPr>
          <a:xfrm>
            <a:off y="720075" x="1219425"/>
            <a:ext cy="3600599" cx="48770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2" name="Shape 2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3" name="Shape 263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8" name="Shape 2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9" name="Shape 2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70" name="Shape 27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4" name="Shape 2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5" name="Shape 2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76" name="Shape 27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0" name="Shape 2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1" name="Shape 2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82" name="Shape 2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6" name="Shape 2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7" name="Shape 2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88" name="Shape 28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2" name="Shape 2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3" name="Shape 2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94" name="Shape 29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8" name="Shape 2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9" name="Shape 2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00" name="Shape 30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4" name="Shape 3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5" name="Shape 3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06" name="Shape 3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0" name="Shape 3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1" name="Shape 3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12" name="Shape 31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6" name="Shape 3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7" name="Shape 3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18" name="Shape 31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2" name="Shape 3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3" name="Shape 3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24" name="Shape 32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8" name="Shape 3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9" name="Shape 3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30" name="Shape 33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4" name="Shape 3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5" name="Shape 33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101575" rIns="101575" lIns="101575" tIns="101575" anchor="ctr" anchorCtr="0">
            <a:noAutofit/>
          </a:bodyPr>
          <a:lstStyle/>
          <a:p/>
        </p:txBody>
      </p:sp>
      <p:sp>
        <p:nvSpPr>
          <p:cNvPr id="336" name="Shape 33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0" name="Shape 3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1" name="Shape 34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101575" rIns="101575" lIns="101575" tIns="101575" anchor="ctr" anchorCtr="0">
            <a:noAutofit/>
          </a:bodyPr>
          <a:lstStyle/>
          <a:p/>
        </p:txBody>
      </p:sp>
      <p:sp>
        <p:nvSpPr>
          <p:cNvPr id="342" name="Shape 34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5" name="Shape 3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6" name="Shape 34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101575" rIns="101575" lIns="101575" tIns="101575" anchor="ctr" anchorCtr="0">
            <a:noAutofit/>
          </a:bodyPr>
          <a:lstStyle/>
          <a:p/>
        </p:txBody>
      </p:sp>
      <p:sp>
        <p:nvSpPr>
          <p:cNvPr id="347" name="Shape 347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0" name="Shape 3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1" name="Shape 35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101575" rIns="101575" lIns="101575" tIns="101575" anchor="ctr" anchorCtr="0">
            <a:noAutofit/>
          </a:bodyPr>
          <a:lstStyle/>
          <a:p/>
        </p:txBody>
      </p:sp>
      <p:sp>
        <p:nvSpPr>
          <p:cNvPr id="352" name="Shape 35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6" name="Shape 3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7" name="Shape 3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58" name="Shape 3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2" name="Shape 3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3" name="Shape 3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64" name="Shape 3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7" name="Shape 3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8" name="Shape 368"/>
          <p:cNvSpPr txBox="1"/>
          <p:nvPr>
            <p:ph idx="1" type="body"/>
          </p:nvPr>
        </p:nvSpPr>
        <p:spPr>
          <a:xfrm>
            <a:off y="4560550" x="731500"/>
            <a:ext cy="4320599" cx="58521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69" name="Shape 369"/>
          <p:cNvSpPr/>
          <p:nvPr>
            <p:ph idx="2" type="sldImg"/>
          </p:nvPr>
        </p:nvSpPr>
        <p:spPr>
          <a:xfrm>
            <a:off y="720075" x="1219425"/>
            <a:ext cy="3600599" cx="48770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2" name="Shape 3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3" name="Shape 3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74" name="Shape 37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8" name="Shape 3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9" name="Shape 3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80" name="Shape 38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4560550" x="731500"/>
            <a:ext cy="4320525" cx="585214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y="720075" x="1219425"/>
            <a:ext cy="3600450" cx="4877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" name="Shape 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676275" x="762000"/>
            <a:ext cy="1271587" cx="863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TWO_OBJECTS_WITH_TEXT"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304800" x="508000"/>
            <a:ext cy="1270000" cx="9144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704975" x="508000"/>
            <a:ext cy="711200" cx="44894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Times New Roman"/>
              <a:buNone/>
              <a:defRPr b="1" sz="2400"/>
            </a:lvl1pPr>
            <a:lvl2pPr rtl="0" indent="0" marL="457200">
              <a:buFont typeface="Times New Roman"/>
              <a:buNone/>
              <a:defRPr b="1" sz="2000"/>
            </a:lvl2pPr>
            <a:lvl3pPr rtl="0" indent="0" marL="914400">
              <a:buFont typeface="Times New Roman"/>
              <a:buNone/>
              <a:defRPr b="1" sz="1800"/>
            </a:lvl3pPr>
            <a:lvl4pPr rtl="0" indent="0" marL="1371600">
              <a:buFont typeface="Times New Roman"/>
              <a:buNone/>
              <a:defRPr b="1" sz="1600"/>
            </a:lvl4pPr>
            <a:lvl5pPr rtl="0" indent="0" marL="1828800">
              <a:buFont typeface="Times New Roman"/>
              <a:buNone/>
              <a:defRPr b="1" sz="1600"/>
            </a:lvl5pPr>
            <a:lvl6pPr rtl="0" indent="0" marL="2286000">
              <a:buFont typeface="Times New Roman"/>
              <a:buNone/>
              <a:defRPr b="1" sz="1600"/>
            </a:lvl6pPr>
            <a:lvl7pPr rtl="0" indent="0" marL="2743200">
              <a:buFont typeface="Times New Roman"/>
              <a:buNone/>
              <a:defRPr b="1" sz="1600"/>
            </a:lvl7pPr>
            <a:lvl8pPr rtl="0" indent="0" marL="3200400">
              <a:buFont typeface="Times New Roman"/>
              <a:buNone/>
              <a:defRPr b="1" sz="1600"/>
            </a:lvl8pPr>
            <a:lvl9pPr rtl="0" indent="0" marL="3657600">
              <a:buFont typeface="Times New Roman"/>
              <a:buNone/>
              <a:defRPr b="1" sz="16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y="2416175" x="508000"/>
            <a:ext cy="4391025" cx="44894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45" name="Shape 45"/>
          <p:cNvSpPr txBox="1"/>
          <p:nvPr>
            <p:ph idx="3" type="body"/>
          </p:nvPr>
        </p:nvSpPr>
        <p:spPr>
          <a:xfrm>
            <a:off y="1704975" x="5160962"/>
            <a:ext cy="711200" cx="4491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Times New Roman"/>
              <a:buNone/>
              <a:defRPr b="1" sz="2400"/>
            </a:lvl1pPr>
            <a:lvl2pPr rtl="0" indent="0" marL="457200">
              <a:buFont typeface="Times New Roman"/>
              <a:buNone/>
              <a:defRPr b="1" sz="2000"/>
            </a:lvl2pPr>
            <a:lvl3pPr rtl="0" indent="0" marL="914400">
              <a:buFont typeface="Times New Roman"/>
              <a:buNone/>
              <a:defRPr b="1" sz="1800"/>
            </a:lvl3pPr>
            <a:lvl4pPr rtl="0" indent="0" marL="1371600">
              <a:buFont typeface="Times New Roman"/>
              <a:buNone/>
              <a:defRPr b="1" sz="1600"/>
            </a:lvl4pPr>
            <a:lvl5pPr rtl="0" indent="0" marL="1828800">
              <a:buFont typeface="Times New Roman"/>
              <a:buNone/>
              <a:defRPr b="1" sz="1600"/>
            </a:lvl5pPr>
            <a:lvl6pPr rtl="0" indent="0" marL="2286000">
              <a:buFont typeface="Times New Roman"/>
              <a:buNone/>
              <a:defRPr b="1" sz="1600"/>
            </a:lvl6pPr>
            <a:lvl7pPr rtl="0" indent="0" marL="2743200">
              <a:buFont typeface="Times New Roman"/>
              <a:buNone/>
              <a:defRPr b="1" sz="1600"/>
            </a:lvl7pPr>
            <a:lvl8pPr rtl="0" indent="0" marL="3200400">
              <a:buFont typeface="Times New Roman"/>
              <a:buNone/>
              <a:defRPr b="1" sz="1600"/>
            </a:lvl8pPr>
            <a:lvl9pPr rtl="0" indent="0" marL="3657600">
              <a:buFont typeface="Times New Roman"/>
              <a:buNone/>
              <a:defRPr b="1" sz="1600"/>
            </a:lvl9pPr>
          </a:lstStyle>
          <a:p/>
        </p:txBody>
      </p:sp>
      <p:sp>
        <p:nvSpPr>
          <p:cNvPr id="46" name="Shape 46"/>
          <p:cNvSpPr txBox="1"/>
          <p:nvPr>
            <p:ph idx="4" type="body"/>
          </p:nvPr>
        </p:nvSpPr>
        <p:spPr>
          <a:xfrm>
            <a:off y="2416175" x="5160962"/>
            <a:ext cy="4391025" cx="4491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_OBJECTS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676275" x="762000"/>
            <a:ext cy="1271587" cx="863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2200275" x="762000"/>
            <a:ext cy="4573588" cx="424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y="2200275" x="5156200"/>
            <a:ext cy="4573588" cx="424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_HEADER"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4895850" x="803275"/>
            <a:ext cy="1514474" cx="863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 b="1" cap="small" sz="4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3228975" x="803275"/>
            <a:ext cy="1666875" cx="863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Times New Roman"/>
              <a:buNone/>
              <a:defRPr sz="2000"/>
            </a:lvl1pPr>
            <a:lvl2pPr rtl="0" indent="0" marL="457200">
              <a:buFont typeface="Times New Roman"/>
              <a:buNone/>
              <a:defRPr sz="1800"/>
            </a:lvl2pPr>
            <a:lvl3pPr rtl="0" indent="0" marL="914400">
              <a:buFont typeface="Times New Roman"/>
              <a:buNone/>
              <a:defRPr sz="1600"/>
            </a:lvl3pPr>
            <a:lvl4pPr rtl="0" indent="0" marL="1371600">
              <a:buFont typeface="Times New Roman"/>
              <a:buNone/>
              <a:defRPr sz="1400"/>
            </a:lvl4pPr>
            <a:lvl5pPr rtl="0" indent="0" marL="1828800">
              <a:buFont typeface="Times New Roman"/>
              <a:buNone/>
              <a:defRPr sz="1400"/>
            </a:lvl5pPr>
            <a:lvl6pPr rtl="0" indent="0" marL="2286000">
              <a:buFont typeface="Times New Roman"/>
              <a:buNone/>
              <a:defRPr sz="1400"/>
            </a:lvl6pPr>
            <a:lvl7pPr rtl="0" indent="0" marL="2743200">
              <a:buFont typeface="Times New Roman"/>
              <a:buNone/>
              <a:defRPr sz="1400"/>
            </a:lvl7pPr>
            <a:lvl8pPr rtl="0" indent="0" marL="3200400">
              <a:buFont typeface="Times New Roman"/>
              <a:buNone/>
              <a:defRPr sz="1400"/>
            </a:lvl8pPr>
            <a:lvl9pPr rtl="0" indent="0" marL="3657600">
              <a:buFont typeface="Times New Roman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OBJECT"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676275" x="762000"/>
            <a:ext cy="1271587" cx="863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2200275" x="762000"/>
            <a:ext cy="4573586" cx="863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y="2366963" x="762000"/>
            <a:ext cy="1633536" cx="863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y="4318000" x="1524000"/>
            <a:ext cy="1947862" cx="711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32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4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 marR="0" indent="0" marL="2286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 marR="0" indent="0" marL="2743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 marR="0" indent="0" marL="3200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 marR="0" indent="0" marL="3657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" name="Shape 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" name="Shape 7"/>
          <p:cNvSpPr txBox="1"/>
          <p:nvPr>
            <p:ph type="ctrTitle"/>
          </p:nvPr>
        </p:nvSpPr>
        <p:spPr>
          <a:xfrm>
            <a:off y="3048000" x="914400"/>
            <a:ext cy="1219199" cx="8331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/>
        </p:txBody>
      </p:sp>
      <p:sp>
        <p:nvSpPr>
          <p:cNvPr id="8" name="Shape 8"/>
          <p:cNvSpPr txBox="1"/>
          <p:nvPr>
            <p:ph idx="1" type="subTitle"/>
          </p:nvPr>
        </p:nvSpPr>
        <p:spPr>
          <a:xfrm>
            <a:off y="4572000" x="1828800"/>
            <a:ext cy="914400" cx="6502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9" name="Shape 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y="1828800" x="304800"/>
            <a:ext cy="54863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828800" x="30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  <p:sp>
        <p:nvSpPr>
          <p:cNvPr id="15" name="Shape 15"/>
          <p:cNvSpPr txBox="1"/>
          <p:nvPr>
            <p:ph idx="2" type="body"/>
          </p:nvPr>
        </p:nvSpPr>
        <p:spPr>
          <a:xfrm>
            <a:off y="1828800" x="538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idx="1" type="body"/>
          </p:nvPr>
        </p:nvSpPr>
        <p:spPr>
          <a:xfrm>
            <a:off y="6705600" x="304800"/>
            <a:ext cy="6095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_TITLE_AND_VERTICAL_TEXT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 rot="5400000">
            <a:off y="2645569" x="5269705"/>
            <a:ext cy="2158999" cx="609758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 rot="5400000">
            <a:off y="562768" x="875505"/>
            <a:ext cy="6324600" cx="609758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VERTICAL_TEXT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y="676275" x="762000"/>
            <a:ext cy="1271587" cx="863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 rot="5400000">
            <a:off y="169068" x="2793206"/>
            <a:ext cy="8635999" cx="457358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_WITH_CAPTION_TEXT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5334000" x="1990725"/>
            <a:ext cy="630237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2" name="Shape 32"/>
          <p:cNvSpPr/>
          <p:nvPr>
            <p:ph idx="2" type="pic"/>
          </p:nvPr>
        </p:nvSpPr>
        <p:spPr>
          <a:xfrm>
            <a:off y="681037" x="1990725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buClr>
                <a:schemeClr val="dk1"/>
              </a:buClr>
              <a:buFont typeface="Times New Roman"/>
              <a:buNone/>
              <a:defRPr strike="noStrike" u="none" b="0" cap="none" baseline="0" sz="32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buClr>
                <a:schemeClr val="dk1"/>
              </a:buClr>
              <a:buFont typeface="Times New Roman"/>
              <a:buNone/>
              <a:defRPr strike="noStrike" u="none" b="0" cap="none" baseline="0" sz="2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buClr>
                <a:schemeClr val="dk1"/>
              </a:buClr>
              <a:buFont typeface="Times New Roman"/>
              <a:buNone/>
              <a:defRPr strike="noStrike" u="none" b="0" cap="none" baseline="0" sz="24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5964237" x="1990725"/>
            <a:ext cy="893762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Times New Roman"/>
              <a:buNone/>
              <a:defRPr sz="1400"/>
            </a:lvl1pPr>
            <a:lvl2pPr rtl="0" indent="0" marL="457200">
              <a:buFont typeface="Times New Roman"/>
              <a:buNone/>
              <a:defRPr sz="1200"/>
            </a:lvl2pPr>
            <a:lvl3pPr rtl="0" indent="0" marL="914400">
              <a:buFont typeface="Times New Roman"/>
              <a:buNone/>
              <a:defRPr sz="1000"/>
            </a:lvl3pPr>
            <a:lvl4pPr rtl="0" indent="0" marL="1371600">
              <a:buFont typeface="Times New Roman"/>
              <a:buNone/>
              <a:defRPr sz="900"/>
            </a:lvl4pPr>
            <a:lvl5pPr rtl="0" indent="0" marL="1828800">
              <a:buFont typeface="Times New Roman"/>
              <a:buNone/>
              <a:defRPr sz="900"/>
            </a:lvl5pPr>
            <a:lvl6pPr rtl="0" indent="0" marL="2286000">
              <a:buFont typeface="Times New Roman"/>
              <a:buNone/>
              <a:defRPr sz="900"/>
            </a:lvl6pPr>
            <a:lvl7pPr rtl="0" indent="0" marL="2743200">
              <a:buFont typeface="Times New Roman"/>
              <a:buNone/>
              <a:defRPr sz="900"/>
            </a:lvl7pPr>
            <a:lvl8pPr rtl="0" indent="0" marL="3200400">
              <a:buFont typeface="Times New Roman"/>
              <a:buNone/>
              <a:defRPr sz="900"/>
            </a:lvl8pPr>
            <a:lvl9pPr rtl="0" indent="0" marL="3657600">
              <a:buFont typeface="Times New Roman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JECT_WITH_CAPTION_TEXT"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303212" x="508000"/>
            <a:ext cy="1290636" cx="33432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303212" x="3971925"/>
            <a:ext cy="6503987" cx="56800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y="1593850" x="508000"/>
            <a:ext cy="5213349" cx="33432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Times New Roman"/>
              <a:buNone/>
              <a:defRPr sz="1400"/>
            </a:lvl1pPr>
            <a:lvl2pPr rtl="0" indent="0" marL="457200">
              <a:buFont typeface="Times New Roman"/>
              <a:buNone/>
              <a:defRPr sz="1200"/>
            </a:lvl2pPr>
            <a:lvl3pPr rtl="0" indent="0" marL="914400">
              <a:buFont typeface="Times New Roman"/>
              <a:buNone/>
              <a:defRPr sz="1000"/>
            </a:lvl3pPr>
            <a:lvl4pPr rtl="0" indent="0" marL="1371600">
              <a:buFont typeface="Times New Roman"/>
              <a:buNone/>
              <a:defRPr sz="900"/>
            </a:lvl4pPr>
            <a:lvl5pPr rtl="0" indent="0" marL="1828800">
              <a:buFont typeface="Times New Roman"/>
              <a:buNone/>
              <a:defRPr sz="900"/>
            </a:lvl5pPr>
            <a:lvl6pPr rtl="0" indent="0" marL="2286000">
              <a:buFont typeface="Times New Roman"/>
              <a:buNone/>
              <a:defRPr sz="900"/>
            </a:lvl6pPr>
            <a:lvl7pPr rtl="0" indent="0" marL="2743200">
              <a:buFont typeface="Times New Roman"/>
              <a:buNone/>
              <a:defRPr sz="900"/>
            </a:lvl7pPr>
            <a:lvl8pPr rtl="0" indent="0" marL="3200400">
              <a:buFont typeface="Times New Roman"/>
              <a:buNone/>
              <a:defRPr sz="900"/>
            </a:lvl8pPr>
            <a:lvl9pPr rtl="0" indent="0" marL="3657600">
              <a:buFont typeface="Times New Roman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theme/theme1.xml" Type="http://schemas.openxmlformats.org/officeDocument/2006/relationships/theme" Id="rId6"/><Relationship Target="../slideLayouts/slideLayout5.xml" Type="http://schemas.openxmlformats.org/officeDocument/2006/relationships/slideLayout" Id="rId5"/></Relationships>
</file>

<file path=ppt/slideMasters/_rels/slideMaster2.xml.rels><?xml version="1.0" encoding="UTF-8" standalone="yes"?><Relationships xmlns="http://schemas.openxmlformats.org/package/2006/relationships"><Relationship Target="../theme/theme4.xml" Type="http://schemas.openxmlformats.org/officeDocument/2006/relationships/theme" Id="rId12"/><Relationship Target="../slideLayouts/slideLayout7.xml" Type="http://schemas.openxmlformats.org/officeDocument/2006/relationships/slideLayout" Id="rId2"/><Relationship Target="../slideLayouts/slideLayout6.xml" Type="http://schemas.openxmlformats.org/officeDocument/2006/relationships/slideLayout" Id="rId1"/><Relationship Target="../slideLayouts/slideLayout15.xml" Type="http://schemas.openxmlformats.org/officeDocument/2006/relationships/slideLayout" Id="rId10"/><Relationship Target="../slideLayouts/slideLayout9.xml" Type="http://schemas.openxmlformats.org/officeDocument/2006/relationships/slideLayout" Id="rId4"/><Relationship Target="../slideLayouts/slideLayout16.xml" Type="http://schemas.openxmlformats.org/officeDocument/2006/relationships/slideLayout" Id="rId11"/><Relationship Target="../slideLayouts/slideLayout8.xml" Type="http://schemas.openxmlformats.org/officeDocument/2006/relationships/slideLayout" Id="rId3"/><Relationship Target="../slideLayouts/slideLayout14.xml" Type="http://schemas.openxmlformats.org/officeDocument/2006/relationships/slideLayout" Id="rId9"/><Relationship Target="../slideLayouts/slideLayout11.xml" Type="http://schemas.openxmlformats.org/officeDocument/2006/relationships/slideLayout" Id="rId6"/><Relationship Target="../slideLayouts/slideLayout10.xml" Type="http://schemas.openxmlformats.org/officeDocument/2006/relationships/slideLayout" Id="rId5"/><Relationship Target="../slideLayouts/slideLayout13.xml" Type="http://schemas.openxmlformats.org/officeDocument/2006/relationships/slideLayout" Id="rId8"/><Relationship Target="../slideLayouts/slideLayout12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y="676275" x="762000"/>
            <a:ext cy="1271587" cx="863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y="2200275" x="762000"/>
            <a:ext cy="4573586" cx="863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4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y="6942136" x="762000"/>
            <a:ext cy="509586" cx="21177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y="6942136" x="3470275"/>
            <a:ext cy="509586" cx="32194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6942136" x="7280275"/>
            <a:ext cy="509586" cx="2119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16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5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15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39.xml.rels><?xml version="1.0" encoding="UTF-8" standalone="yes"?><Relationships xmlns="http://schemas.openxmlformats.org/package/2006/relationships"><Relationship Target="../notesSlides/notesSlide39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40.xml.rels><?xml version="1.0" encoding="UTF-8" standalone="yes"?><Relationships xmlns="http://schemas.openxmlformats.org/package/2006/relationships"><Relationship Target="../notesSlides/notesSlide40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41.xml.rels><?xml version="1.0" encoding="UTF-8" standalone="yes"?><Relationships xmlns="http://schemas.openxmlformats.org/package/2006/relationships"><Relationship Target="../notesSlides/notesSlide41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42.xml.rels><?xml version="1.0" encoding="UTF-8" standalone="yes"?><Relationships xmlns="http://schemas.openxmlformats.org/package/2006/relationships"><Relationship Target="../notesSlides/notesSlide42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43.xml.rels><?xml version="1.0" encoding="UTF-8" standalone="yes"?><Relationships xmlns="http://schemas.openxmlformats.org/package/2006/relationships"><Relationship Target="../notesSlides/notesSlide43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44.xml.rels><?xml version="1.0" encoding="UTF-8" standalone="yes"?><Relationships xmlns="http://schemas.openxmlformats.org/package/2006/relationships"><Relationship Target="../notesSlides/notesSlide44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45.xml.rels><?xml version="1.0" encoding="UTF-8" standalone="yes"?><Relationships xmlns="http://schemas.openxmlformats.org/package/2006/relationships"><Relationship Target="../notesSlides/notesSlide45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46.xml.rels><?xml version="1.0" encoding="UTF-8" standalone="yes"?><Relationships xmlns="http://schemas.openxmlformats.org/package/2006/relationships"><Relationship Target="../notesSlides/notesSlide4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47.xml.rels><?xml version="1.0" encoding="UTF-8" standalone="yes"?><Relationships xmlns="http://schemas.openxmlformats.org/package/2006/relationships"><Relationship Target="../notesSlides/notesSlide4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48.xml.rels><?xml version="1.0" encoding="UTF-8" standalone="yes"?><Relationships xmlns="http://schemas.openxmlformats.org/package/2006/relationships"><Relationship Target="../notesSlides/notesSlide48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9.xml.rels><?xml version="1.0" encoding="UTF-8" standalone="yes"?><Relationships xmlns="http://schemas.openxmlformats.org/package/2006/relationships"><Relationship Target="../notesSlides/notesSlide4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50.xml.rels><?xml version="1.0" encoding="UTF-8" standalone="yes"?><Relationships xmlns="http://schemas.openxmlformats.org/package/2006/relationships"><Relationship Target="../notesSlides/notesSlide50.xml" Type="http://schemas.openxmlformats.org/officeDocument/2006/relationships/notesSlide" Id="rId2"/><Relationship Target="../slideLayouts/slideLayout16.xml" Type="http://schemas.openxmlformats.org/officeDocument/2006/relationships/slideLayout" Id="rId1"/></Relationships>
</file>

<file path=ppt/slides/_rels/slide51.xml.rels><?xml version="1.0" encoding="UTF-8" standalone="yes"?><Relationships xmlns="http://schemas.openxmlformats.org/package/2006/relationships"><Relationship Target="../notesSlides/notesSlide51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52.xml.rels><?xml version="1.0" encoding="UTF-8" standalone="yes"?><Relationships xmlns="http://schemas.openxmlformats.org/package/2006/relationships"><Relationship Target="../notesSlides/notesSlide52.xml" Type="http://schemas.openxmlformats.org/officeDocument/2006/relationships/notesSlide" Id="rId2"/><Relationship Target="../slideLayouts/slideLayout15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53.xml.rels><?xml version="1.0" encoding="UTF-8" standalone="yes"?><Relationships xmlns="http://schemas.openxmlformats.org/package/2006/relationships"><Relationship Target="../notesSlides/notesSlide53.xml" Type="http://schemas.openxmlformats.org/officeDocument/2006/relationships/notesSlide" Id="rId2"/><Relationship Target="../slideLayouts/slideLayout16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54.xml.rels><?xml version="1.0" encoding="UTF-8" standalone="yes"?><Relationships xmlns="http://schemas.openxmlformats.org/package/2006/relationships"><Relationship Target="../notesSlides/notesSlide54.xml" Type="http://schemas.openxmlformats.org/officeDocument/2006/relationships/notesSlide" Id="rId2"/><Relationship Target="../slideLayouts/slideLayout16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5.xml" Type="http://schemas.openxmlformats.org/officeDocument/2006/relationships/slideLayout" Id="rId1"/><Relationship Target="../media/image02.png" Type="http://schemas.openxmlformats.org/officeDocument/2006/relationships/image" Id="rId4"/><Relationship Target="../media/image04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y="3048000" x="914400"/>
            <a:ext cy="1295400" cx="84073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/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y="4572000" x="1828800"/>
            <a:ext cy="990599" cx="6578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/>
        </p:txBody>
      </p:sp>
      <p:sp>
        <p:nvSpPr>
          <p:cNvPr id="63" name="Shape 63"/>
          <p:cNvSpPr txBox="1"/>
          <p:nvPr/>
        </p:nvSpPr>
        <p:spPr>
          <a:xfrm>
            <a:off y="403700" x="408350"/>
            <a:ext cy="6875749" cx="92545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sz="4266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
</a:t>
            </a:r>
            <a:r>
              <a:rPr sz="4266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Intro to Web Development</a:t>
            </a:r>
          </a:p>
          <a:p>
            <a:pPr rtl="0">
              <a:lnSpc>
                <a:spcPct val="100000"/>
              </a:lnSpc>
              <a:buNone/>
            </a:pPr>
            <a:r>
              <a:rPr sz="3200" lang="en-US">
                <a:solidFill>
                  <a:srgbClr val="6FA8DC"/>
                </a:solidFill>
                <a:latin typeface="verdana"/>
                <a:ea typeface="verdana"/>
                <a:cs typeface="verdana"/>
                <a:sym typeface="verdana"/>
              </a:rPr>
              <a:t>Building a web site for the desktop, tablet and smartphone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lnSpc>
                <a:spcPct val="100000"/>
              </a:lnSpc>
              <a:buNone/>
            </a:pPr>
            <a:r>
              <a:rPr sz="2400" lang="en-US">
                <a:solidFill>
                  <a:srgbClr val="FFFFFF"/>
                </a:solidFill>
              </a:rPr>
              <a:t>Florida Library Webinars</a:t>
            </a:r>
          </a:p>
          <a:p>
            <a:pPr rtl="0" lvl="0">
              <a:lnSpc>
                <a:spcPct val="100000"/>
              </a:lnSpc>
              <a:buNone/>
            </a:pPr>
            <a:r>
              <a:rPr sz="2400" lang="en-US">
                <a:solidFill>
                  <a:srgbClr val="FFFFFF"/>
                </a:solidFill>
              </a:rPr>
              <a:t>Novare Library Services</a:t>
            </a:r>
          </a:p>
          <a:p>
            <a:pPr rtl="0" lvl="0">
              <a:lnSpc>
                <a:spcPct val="100000"/>
              </a:lnSpc>
              <a:buNone/>
            </a:pPr>
            <a:r>
              <a:rPr sz="2400" lang="en-US">
                <a:solidFill>
                  <a:srgbClr val="FFFFFF"/>
                </a:solidFill>
              </a:rPr>
              <a:t>April 30</a:t>
            </a:r>
            <a:r>
              <a:rPr sz="24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20</a:t>
            </a:r>
            <a:r>
              <a:rPr sz="2400" lang="en-US">
                <a:solidFill>
                  <a:srgbClr val="FFFFFF"/>
                </a:solidFill>
              </a:rPr>
              <a:t>14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rtl="0">
              <a:lnSpc>
                <a:spcPct val="100000"/>
              </a:lnSpc>
              <a:buNone/>
            </a:pPr>
            <a:r>
              <a:rPr sz="24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Jason Clark</a:t>
            </a:r>
          </a:p>
          <a:p>
            <a:pPr rtl="0">
              <a:lnSpc>
                <a:spcPct val="100000"/>
              </a:lnSpc>
              <a:buNone/>
            </a:pPr>
            <a:r>
              <a:rPr sz="24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Head of </a:t>
            </a:r>
            <a:r>
              <a:rPr sz="2400" lang="en-US">
                <a:solidFill>
                  <a:srgbClr val="FFFFFF"/>
                </a:solidFill>
              </a:rPr>
              <a:t>Library Informatics &amp; Computing</a:t>
            </a:r>
          </a:p>
          <a:p>
            <a:pPr rtl="0">
              <a:lnSpc>
                <a:spcPct val="100000"/>
              </a:lnSpc>
              <a:buNone/>
            </a:pPr>
            <a:r>
              <a:rPr sz="24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Montana State University Librar</a:t>
            </a:r>
            <a:r>
              <a:rPr sz="2400" lang="en-US">
                <a:solidFill>
                  <a:srgbClr val="FFFFFF"/>
                </a:solidFill>
              </a:rPr>
              <a:t>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288925" x="231775"/>
            <a:ext cy="909637" cx="965993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z="4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RWD</a:t>
            </a:r>
            <a:r>
              <a:rPr strike="noStrike" u="none" b="0" cap="none" baseline="0" sz="4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Working Examples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522412" x="246062"/>
            <a:ext cy="5643561" cx="971073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1" marR="0" indent="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 Mobile Feed Widget</a:t>
            </a:r>
          </a:p>
          <a:p>
            <a:pPr algn="l" rtl="0" lvl="1" marR="0" indent="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www.lib.montana.edu/~jason/files/html5-mobile-feed/</a:t>
            </a:r>
          </a:p>
          <a:p>
            <a:r>
              <a:t/>
            </a:r>
          </a:p>
          <a:p>
            <a:pPr algn="l" rtl="0" lvl="1" marR="0" indent="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32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Mobilize Your Site with CSS (Responsive Design)</a:t>
            </a:r>
          </a:p>
          <a:p>
            <a:pPr algn="l" rtl="0" lvl="1" marR="0" indent="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3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www.lib.montana.edu/~jason/files/responsive-design/</a:t>
            </a:r>
          </a:p>
          <a:p>
            <a:pPr algn="l" rtl="0" lvl="1" marR="0" indent="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3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www.lib.montana.edu/~jason/files/responsive-design.zip</a:t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000"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strike="noStrike" u="none" b="0" cap="none" baseline="0" sz="3000" lang="en-US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earn more by viewing source</a:t>
            </a:r>
            <a:r>
              <a:rPr sz="3000" lang="en-US"/>
              <a:t> </a:t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b="0" cap="none" baseline="0" sz="3000" lang="en-US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r>
              <a:rPr sz="3000" lang="en-US"/>
              <a:t> </a:t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b="0" cap="none" baseline="0" sz="3000" lang="en-US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Download from jasonclark.info </a:t>
            </a:r>
            <a:r>
              <a:rPr sz="3000"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&amp;</a:t>
            </a:r>
            <a:r>
              <a:rPr strike="noStrike" u="none" b="0" cap="none" baseline="0" sz="3000" lang="en-US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github.com/jasonclark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y="288925" x="231775"/>
            <a:ext cy="909637" cx="965993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Media Queries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1522412" x="246062"/>
            <a:ext cy="5643561" cx="950118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-361950" marL="3429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switch stylesheets based on width and height of viewport</a:t>
            </a:r>
          </a:p>
          <a:p>
            <a:pPr algn="l" rtl="0" lvl="0" marR="0" indent="-361950" marL="3429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same content, new view depending on device</a:t>
            </a:r>
          </a:p>
          <a:p>
            <a:r>
              <a:t/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@media screen and (max-device-width:480px) {… mobile styles here… }</a:t>
            </a:r>
          </a:p>
          <a:p>
            <a:r>
              <a:t/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4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* note “em” measurements based on base sizing of main body font are becoming standard (not pixels)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y="288925" x="231775"/>
            <a:ext cy="909637" cx="965993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Media Queries in Action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1522412" x="246062"/>
            <a:ext cy="5643561" cx="950118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1" marR="0" indent="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&lt;link rel="stylesheet" type="text/css” media="screen and (max-device-width:480px) and (resolution: 163dpi)” href="shetland.css" /&gt;</a:t>
            </a:r>
          </a:p>
          <a:p>
            <a:r>
              <a:t/>
            </a:r>
          </a:p>
          <a:p>
            <a:r>
              <a:t/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Responsive Web Design, Ethan Marcotte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4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http://www.alistapart.com/articles/responsive-web-design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Define the Breakpoints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 major breaks</a:t>
            </a:r>
          </a:p>
          <a:p>
            <a:r>
              <a:t/>
            </a:r>
          </a:p>
          <a:p>
            <a:r>
              <a:t/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480 / 768 / 1024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Define the Breakpoints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 major media query rules</a:t>
            </a:r>
          </a:p>
          <a:p>
            <a:r>
              <a:t/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&lt; 480 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&lt; 768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&gt; 768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 Fluid Grid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Create Flexible Layouts with Relative Sizing</a:t>
            </a:r>
          </a:p>
          <a:p>
            <a:r>
              <a:t/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trike="sngStrike" sz="4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| 200 px | 300 px | 800 px |</a:t>
            </a:r>
          </a:p>
          <a:p>
            <a:r>
              <a:t/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| 15.38% | 23.07% | 61.5384% |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y="288925" x="231775"/>
            <a:ext cy="909637" cx="965993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Box Sizing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1522412" x="246062"/>
            <a:ext cy="5640386" cx="991393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Set how the browser calculates the width of an element to include (or not include) padding, borders, and margins</a:t>
            </a:r>
          </a:p>
          <a:p>
            <a:r>
              <a:t/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div.doc {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width: 200px;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padding: 0 30px;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-webkit-box-sizing: border-box; 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-moz-box-sizing: border-box;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box-sizing: border-box;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Flexible Images &amp; Media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1519975" x="386725"/>
            <a:ext cy="4961099" cx="95448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Adaptive Sizing</a:t>
            </a:r>
          </a:p>
          <a:p>
            <a:r>
              <a:t/>
            </a:r>
          </a:p>
          <a:p>
            <a:r>
              <a:t/>
            </a:r>
          </a:p>
          <a:p>
            <a:pPr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8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img{width:100%;</a:t>
            </a:r>
            <a:r>
              <a:rPr sz="3800" lang="en-U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min-width:250px;</a:t>
            </a:r>
            <a:r>
              <a:rPr sz="38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Flexible Images &amp; Media ...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y="1519975" x="304300"/>
            <a:ext cy="58547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Adaptive Sizing</a:t>
            </a:r>
          </a:p>
          <a:p>
            <a:r>
              <a:t/>
            </a:r>
          </a:p>
          <a:p>
            <a:pPr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2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&lt;div class="video-container"&gt;</a:t>
            </a:r>
          </a:p>
          <a:p>
            <a:pPr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2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&lt;iframe src="http://player.vimeo.com/video/6284199?title=0&amp;byline=0&amp;portrait=0" width="800" height="450" frameborder="0"&gt;&lt;/iframe&gt;</a:t>
            </a:r>
          </a:p>
          <a:p>
            <a:pPr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2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&lt;/div&gt;</a:t>
            </a:r>
          </a:p>
          <a:p>
            <a:r>
              <a:t/>
            </a:r>
          </a:p>
          <a:p>
            <a:pPr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2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.video-container {position:relative;padding-bottom:56.25%;padding-top: 30px;height:0;overflow:hidden;}</a:t>
            </a:r>
          </a:p>
          <a:p>
            <a:pPr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2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.video-container iframe {position:absolute;top:0;left:0;width:100%;height: 100%;}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Ensure Device Screen Size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meta viewport tag in &lt;head&gt;</a:t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&lt;meta name="viewport" content="width=device-width, initial-scale=1"&gt;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First Principles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Responsive Web Design</a:t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</a:rPr>
              <a:t>Search Engine Optimization</a:t>
            </a:r>
          </a:p>
          <a:p>
            <a:pPr rtl="0" lvl="1" marR="0" indent="-465666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900"/>
              <a:buFont typeface="Courier New"/>
              <a:buChar char="o"/>
            </a:pPr>
            <a:r>
              <a:rPr sz="3733" lang="en-US">
                <a:solidFill>
                  <a:srgbClr val="FFFFFF"/>
                </a:solidFill>
              </a:rPr>
              <a:t>Information Architecture</a:t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</a:rPr>
              <a:t>Analytics and Statistics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Linearize Layout for Mobile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Turn all block level elements into full width to create single column layout</a:t>
            </a:r>
          </a:p>
          <a:p>
            <a:r>
              <a:t/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width -&gt; 100%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Hide Non-Essential Content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1519975" x="304300"/>
            <a:ext cy="5782800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 screen sizes shrink, remove elements from view</a:t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Apply a </a:t>
            </a:r>
            <a:r>
              <a:rPr sz="3733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.hide </a:t>
            </a:r>
            <a:r>
              <a:rPr sz="3733" lang="en-US">
                <a:solidFill>
                  <a:srgbClr val="FFFFFF"/>
                </a:solidFill>
              </a:rPr>
              <a:t>class</a:t>
            </a:r>
          </a:p>
          <a:p>
            <a:r>
              <a:t/>
            </a:r>
          </a:p>
          <a:p>
            <a:pPr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@media screen and (max-width:480) {</a:t>
            </a:r>
          </a:p>
          <a:p>
            <a:pPr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.hide {display:none;}</a:t>
            </a:r>
          </a:p>
          <a:p>
            <a:pPr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RWD Gotchas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Hidden page weights</a:t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 lean with your markup</a:t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Minify if performance bottleneck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y="288925" x="231775"/>
            <a:ext cy="909637" cx="965993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Minification + Optimization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y="1522412" x="246062"/>
            <a:ext cy="5643561" cx="950118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Removing unnecessary characters and spacing from code to reduce size, and optimizing the code to improve load times</a:t>
            </a:r>
          </a:p>
          <a:p>
            <a:r>
              <a:t/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Minify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www.cleancss.com</a:t>
            </a:r>
          </a:p>
          <a:p>
            <a:r>
              <a:t/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Optim</a:t>
            </a: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ize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csstidyonline.com</a:t>
            </a:r>
          </a:p>
          <a:p>
            <a:pPr algn="l" rtl="0" lvl="1" marR="0" indent="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stidyonline.com/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y="304800" x="247650"/>
            <a:ext cy="914400" cx="96647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strike="noStrike" u="none" b="0" cap="none" baseline="0" sz="4800" lang="en-US" i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What Type of Support?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y="1519237" x="247650"/>
            <a:ext cy="5414961" cx="968375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99099"/>
              <a:buFont typeface="Arial"/>
              <a:buChar char="•"/>
            </a:pPr>
            <a:r>
              <a:rPr strike="noStrike" u="none" b="0" cap="none" baseline="0" sz="3700" lang="en-US" i="0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see "When can I use…" </a:t>
            </a:r>
          </a:p>
          <a:p>
            <a:pPr algn="l" rtl="0" lvl="2" marR="0" indent="279400" marL="5715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80000"/>
              <a:buFont typeface="Courier New"/>
              <a:buChar char="o"/>
            </a:pPr>
            <a:r>
              <a:rPr strike="noStrike" u="none" b="0" cap="none" baseline="0" sz="3700" lang="en-US" i="0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http://a.deveria.com/caniuse/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99099"/>
              <a:buFont typeface="Arial"/>
              <a:buChar char="•"/>
            </a:pPr>
            <a:r>
              <a:rPr strike="noStrike" u="none" b="0" cap="none" baseline="0" sz="3700" lang="en-US" i="0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Mobile browsers leading the way</a:t>
            </a:r>
          </a:p>
          <a:p>
            <a:r>
              <a:t/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99099"/>
              <a:buFont typeface="Arial"/>
              <a:buChar char="•"/>
            </a:pPr>
            <a:r>
              <a:rPr strike="noStrike" u="none" b="0" cap="none" baseline="0" sz="3700" lang="en-US" i="0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Modernizr</a:t>
            </a:r>
          </a:p>
          <a:p>
            <a:pPr algn="l" rtl="0" lvl="2" marR="0" indent="279400" marL="5715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59722"/>
              <a:buFont typeface="Courier New"/>
              <a:buChar char="o"/>
            </a:pPr>
            <a:r>
              <a:rPr strike="noStrike" u="none" b="0" cap="none" baseline="0" sz="3600" lang="en-US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http://www.modernizr.com/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99099"/>
              <a:buFont typeface="Arial"/>
              <a:buChar char="•"/>
            </a:pPr>
            <a:r>
              <a:rPr strike="noStrike" u="none" b="0" cap="none" baseline="0" sz="3700" lang="en-US" i="0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HTML5 enabling script </a:t>
            </a:r>
          </a:p>
          <a:p>
            <a:pPr algn="l" rtl="0" lvl="2" marR="0" indent="279400" marL="5715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80000"/>
              <a:buFont typeface="Courier New"/>
              <a:buChar char="o"/>
            </a:pPr>
            <a:r>
              <a:rPr strike="noStrike" u="none" b="0" cap="none" baseline="0" sz="3700" lang="en-US" i="0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http://remysharp.com/2009/01/07/html5-enabling-script/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RWD Tools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Twitter Bootstrap</a:t>
            </a:r>
          </a:p>
          <a:p>
            <a:pPr rtl="0" lvl="1" marR="0" indent="-397933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072"/>
              <a:buFont typeface="Courier New"/>
              <a:buChar char="o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twitter.github.io/bootstrap/</a:t>
            </a:r>
          </a:p>
          <a:p>
            <a:r>
              <a:t/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Responsify </a:t>
            </a:r>
          </a:p>
          <a:p>
            <a:pPr rtl="0" lvl="1" marR="0" indent="-397933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072"/>
              <a:buFont typeface="Courier New"/>
              <a:buChar char="o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responsify.it/</a:t>
            </a:r>
          </a:p>
          <a:p>
            <a:r>
              <a:t/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960 Grid System</a:t>
            </a:r>
          </a:p>
          <a:p>
            <a:pPr rtl="0" lvl="1" marR="0" indent="-397933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072"/>
              <a:buFont typeface="Courier New"/>
              <a:buChar char="o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http://960.gs/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y="304800" x="247650"/>
            <a:ext cy="914400" cx="96647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strike="noStrike" u="none" b="0" cap="none" baseline="0" sz="4800" lang="en-US" i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Resources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y="1524000" x="0"/>
            <a:ext cy="5643561" cx="950118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rtl="0" lvl="1" indent="342900" marL="114300">
              <a:lnSpc>
                <a:spcPct val="95000"/>
              </a:lnSpc>
              <a:spcBef>
                <a:spcPts val="0"/>
              </a:spcBef>
              <a:buClr>
                <a:srgbClr val="FFFFFF"/>
              </a:buClr>
              <a:buSzPct val="100877"/>
              <a:buFont typeface="Arial"/>
              <a:buChar char="•"/>
            </a:pPr>
            <a:r>
              <a:rPr sz="3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 &amp; CSS3 Cheat Sheets</a:t>
            </a:r>
          </a:p>
          <a:p>
            <a:pPr rtl="0" lvl="2" indent="279400" marL="571500">
              <a:lnSpc>
                <a:spcPct val="95000"/>
              </a:lnSpc>
              <a:spcBef>
                <a:spcPts val="0"/>
              </a:spcBef>
              <a:buClr>
                <a:srgbClr val="FFFFFF"/>
              </a:buClr>
              <a:buSzPct val="80000"/>
              <a:buFont typeface="Courier New"/>
              <a:buChar char="o"/>
            </a:pPr>
            <a:r>
              <a:rPr sz="32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webresourcesdepot.com/html-5-and-css3-cheat-sheets-collection/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 Boilerplate </a:t>
            </a:r>
          </a:p>
          <a:p>
            <a:pPr algn="l" rtl="0" lvl="2" marR="0" indent="336550" marL="51435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ourier New"/>
              <a:buChar char="o"/>
            </a:pPr>
            <a:r>
              <a:rPr strike="noStrike" u="none" b="0" cap="none" baseline="0" sz="33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http://html5boilerplate.com/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HTML5rocks</a:t>
            </a:r>
          </a:p>
          <a:p>
            <a:pPr algn="l" rtl="0" lvl="2" marR="0" indent="336550" marL="51435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0000"/>
              <a:buFont typeface="Courier New"/>
              <a:buChar char="o"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html5rocks.com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 Please</a:t>
            </a:r>
          </a:p>
          <a:p>
            <a:pPr algn="l" rtl="0" lvl="2" marR="0" indent="336550" marL="51435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0000"/>
              <a:buFont typeface="Courier New"/>
              <a:buChar char="o"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html5please.com/#use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y="288925" x="231775"/>
            <a:ext cy="909637" cx="965993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z="4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Next version of RWD = </a:t>
            </a:r>
            <a:r>
              <a:rPr strike="noStrike" u="none" b="0" cap="none" baseline="0" sz="4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Flexbox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y="1522412" x="246062"/>
            <a:ext cy="5868986" cx="950118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flexible box model?</a:t>
            </a:r>
          </a:p>
          <a:p>
            <a:r>
              <a:t/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body&gt;div#main {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display: -webkit-flexbox; 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display: -moz-flexbox;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display: -ms-flexbox;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display: -o-flexbox;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height: 500px;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padding: 1em;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background-color: gray;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23" name="Shape 2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RWD in Libraries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Matthew Reidsma</a:t>
            </a:r>
          </a:p>
          <a:p>
            <a:pPr rtl="0" lvl="1" marR="0" indent="-397933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072"/>
              <a:buFont typeface="Courier New"/>
              <a:buChar char="o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matthew.reidsrow.com</a:t>
            </a:r>
          </a:p>
          <a:p>
            <a:pPr rtl="0" lvl="1" marR="0" indent="-397933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072"/>
              <a:buFont typeface="Courier New"/>
              <a:buChar char="o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@mreidsma</a:t>
            </a:r>
          </a:p>
          <a:p>
            <a:r>
              <a:t/>
            </a:r>
          </a:p>
          <a:p>
            <a:r>
              <a:t/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Brad Czerniak</a:t>
            </a:r>
          </a:p>
          <a:p>
            <a:pPr rtl="0" lvl="1" marR="0" indent="-397933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072"/>
              <a:buFont typeface="Courier New"/>
              <a:buChar char="o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brad.hawidu.com</a:t>
            </a:r>
          </a:p>
          <a:p>
            <a:pPr rtl="0" lvl="1" marR="0" indent="-397933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072"/>
              <a:buFont typeface="Courier New"/>
              <a:buChar char="o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@ao5357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29" name="Shape 2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0" name="Shape 230"/>
          <p:cNvSpPr txBox="1"/>
          <p:nvPr>
            <p:ph type="ctrTitle"/>
          </p:nvPr>
        </p:nvSpPr>
        <p:spPr>
          <a:xfrm>
            <a:off y="2133600" x="755650"/>
            <a:ext cy="1219199" cx="8437562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z="53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Search Engine Optimization</a:t>
            </a:r>
          </a:p>
        </p:txBody>
      </p:sp>
      <p:sp>
        <p:nvSpPr>
          <p:cNvPr id="231" name="Shape 231"/>
          <p:cNvSpPr txBox="1"/>
          <p:nvPr>
            <p:ph idx="1" type="subTitle"/>
          </p:nvPr>
        </p:nvSpPr>
        <p:spPr>
          <a:xfrm>
            <a:off y="3549650" x="1673225"/>
            <a:ext cy="611187" cx="757713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25000"/>
              <a:buFont typeface="Arial"/>
              <a:buNone/>
            </a:pPr>
            <a:r>
              <a:rPr sz="3500" lang="en-US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Engineering Findability</a:t>
            </a:r>
            <a:r>
              <a:rPr strike="noStrike" u="none" b="0" cap="none" baseline="0" sz="3500" lang="en-US" i="0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74" name="Shape 7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685800" x="952491"/>
            <a:ext cy="6248400" cx="833121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35" name="Shape 2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y="3048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pinboard.in tag</a:t>
            </a:r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y="1519975" x="304300"/>
            <a:ext cy="4961125" cx="94105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52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pinboard.in/u:jasonclark/t:libseo/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41" name="Shape 2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Search Engine Optimization</a:t>
            </a:r>
          </a:p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act of creating indexable and crawlable content for commercial search engine robots</a:t>
            </a:r>
          </a:p>
          <a:p>
            <a:r>
              <a:t/>
            </a:r>
          </a:p>
          <a:p>
            <a:r>
              <a:t/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FFFFFF"/>
                </a:solidFill>
              </a:rPr>
              <a:t>SEO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47" name="Shape 2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8" name="Shape 248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Best Practices and SEO</a:t>
            </a:r>
          </a:p>
        </p:txBody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Approved SEO techniques</a:t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Based on search engine guidelines and documentation for indexing</a:t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Align with user’s expectations for a search result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53" name="Shape 2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4" name="Shape 254"/>
          <p:cNvSpPr txBox="1"/>
          <p:nvPr>
            <p:ph idx="1" type="body"/>
          </p:nvPr>
        </p:nvSpPr>
        <p:spPr>
          <a:xfrm>
            <a:off y="6858000" x="279400"/>
            <a:ext cy="538199" cx="94502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/>
        </p:txBody>
      </p:sp>
      <p:pic>
        <p:nvPicPr>
          <p:cNvPr id="255" name="Shape 25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848250" x="279400"/>
            <a:ext cy="5788074" cx="9618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59" name="Shape 2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0" name="Shape 260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SEO - Baseline Techniques</a:t>
            </a:r>
          </a:p>
        </p:txBody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465666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900"/>
              <a:buFont typeface="arial"/>
              <a:buChar char="●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Keyword analysis</a:t>
            </a:r>
          </a:p>
          <a:p>
            <a:pPr rtl="0" lvl="0" marR="0" indent="-465666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900"/>
              <a:buFont typeface="arial"/>
              <a:buChar char="●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Writing titles and descriptions</a:t>
            </a:r>
          </a:p>
          <a:p>
            <a:pPr rtl="0" lvl="0" marR="0" indent="-465666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900"/>
              <a:buFont typeface="arial"/>
              <a:buChar char="●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Creating indexable content</a:t>
            </a:r>
          </a:p>
          <a:p>
            <a:pPr rtl="0" lvl="1" marR="0" indent="-465666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900"/>
              <a:buFont typeface="arial"/>
              <a:buChar char="○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sitemaps, linked architecture</a:t>
            </a:r>
          </a:p>
          <a:p>
            <a:pPr rtl="0" lvl="0" marR="0" indent="-465666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900"/>
              <a:buFont typeface="arial"/>
              <a:buChar char="●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Reduce noise in the index</a:t>
            </a:r>
          </a:p>
          <a:p>
            <a:pPr rtl="0" lvl="1" marR="0" indent="-465666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900"/>
              <a:buFont typeface="arial"/>
              <a:buChar char="○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rel canonical, noindex nofollow</a:t>
            </a:r>
          </a:p>
          <a:p>
            <a:pPr rtl="0" lvl="0" marR="0" indent="-465666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900"/>
              <a:buFont typeface="arial"/>
              <a:buChar char="●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Introduce semantic markup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65" name="Shape 2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6" name="Shape 266"/>
          <p:cNvSpPr txBox="1"/>
          <p:nvPr>
            <p:ph type="title"/>
          </p:nvPr>
        </p:nvSpPr>
        <p:spPr>
          <a:xfrm>
            <a:off y="288925" x="231775"/>
            <a:ext cy="909637" cx="965993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z="4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Keyword Analysis</a:t>
            </a:r>
          </a:p>
        </p:txBody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y="1522412" x="246062"/>
            <a:ext cy="5643561" cx="950118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-361950" marL="3429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Research your market</a:t>
            </a:r>
          </a:p>
          <a:p>
            <a:pPr algn="l" rtl="0" lvl="0" marR="0" indent="-361950" marL="3429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Write or rewrite your web copy, titles, descriptions based on this research</a:t>
            </a:r>
          </a:p>
          <a:p>
            <a:pPr rtl="0" lvl="0" indent="-361950" marL="342900">
              <a:lnSpc>
                <a:spcPct val="95000"/>
              </a:lnSpc>
              <a:spcBef>
                <a:spcPts val="0"/>
              </a:spcBef>
              <a:buClr>
                <a:srgbClr val="FFFFFF"/>
              </a:buClr>
              <a:buSzPct val="99099"/>
              <a:buFont typeface="Arial"/>
              <a:buChar char="•"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Set up Google Adwords Account</a:t>
            </a:r>
          </a:p>
          <a:p>
            <a:pPr rtl="0" lvl="1" indent="247650" marL="114300">
              <a:lnSpc>
                <a:spcPct val="95000"/>
              </a:lnSpc>
              <a:spcBef>
                <a:spcPts val="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Keyword Planner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71" name="Shape 2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2" name="Shape 272"/>
          <p:cNvSpPr txBox="1"/>
          <p:nvPr>
            <p:ph type="title"/>
          </p:nvPr>
        </p:nvSpPr>
        <p:spPr>
          <a:xfrm>
            <a:off y="288925" x="231775"/>
            <a:ext cy="909637" cx="965993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z="4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Writing Titles and Descriptions</a:t>
            </a:r>
          </a:p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y="1522412" x="246062"/>
            <a:ext cy="5640386" cx="991393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Writing web copy for the robot and the human</a:t>
            </a:r>
          </a:p>
          <a:p>
            <a:r>
              <a:t/>
            </a:r>
          </a:p>
          <a:p>
            <a:r>
              <a:t/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32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&lt;title&gt;&lt;/title&gt;</a:t>
            </a:r>
          </a:p>
          <a:p>
            <a:r>
              <a:t/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32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&lt;meta name=”description” /&gt;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77" name="Shape 2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8" name="Shape 278"/>
          <p:cNvSpPr txBox="1"/>
          <p:nvPr>
            <p:ph type="title"/>
          </p:nvPr>
        </p:nvSpPr>
        <p:spPr>
          <a:xfrm>
            <a:off y="288925" x="231775"/>
            <a:ext cy="909600" cx="96600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z="4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Writing Titles and Descriptions</a:t>
            </a:r>
          </a:p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y="1522412" x="246062"/>
            <a:ext cy="5640300" cx="99138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9729"/>
              <a:buFont typeface="Arial"/>
              <a:buNone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9729"/>
              <a:buFont typeface="Arial"/>
              <a:buNone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"Keyword Phrase | Context"</a:t>
            </a:r>
          </a:p>
          <a:p>
            <a:r>
              <a:t/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9729"/>
              <a:buFont typeface="Arial"/>
              <a:buNone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“Staff Directory and People Listing: Montana State University MSU Library”</a:t>
            </a:r>
          </a:p>
          <a:p>
            <a:r>
              <a:t/>
            </a:r>
          </a:p>
          <a:p>
            <a:r>
              <a:t/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83" name="Shape 2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y="288925" x="231775"/>
            <a:ext cy="909600" cx="96600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z="4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Writing Titles and Descriptions</a:t>
            </a:r>
          </a:p>
        </p:txBody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y="1522412" x="246062"/>
            <a:ext cy="5640300" cx="99138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Description</a:t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short, declarative sentence that incorporates your keywords, as you laid it out in your page title</a:t>
            </a:r>
          </a:p>
          <a:p>
            <a:r>
              <a:t/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"A listing of staff employed at Montana State University MSU Library including library departments, roles, job titles, phone numbers and contact information."</a:t>
            </a:r>
          </a:p>
          <a:p>
            <a:r>
              <a:t/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89" name="Shape 2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y="288925" x="231775"/>
            <a:ext cy="909600" cx="96600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z="4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Creating Indexable Content</a:t>
            </a:r>
          </a:p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y="1522412" x="246062"/>
            <a:ext cy="5643599" cx="95012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-361950" marL="3429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Clear hierarchy and site architecture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Directory in URL shows hierarchy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Breadcrumb links</a:t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“Every page should be reachable from at least one static text link.”</a:t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4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https://support.google.com/webmasters/answer/35769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3048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pinboard.in tag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519975" x="304300"/>
            <a:ext cy="4961125" cx="94105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55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pinboard.in/u:jasonclark/t:rwd/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95" name="Shape 2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y="288925" x="231775"/>
            <a:ext cy="909600" cx="96600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z="4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Creating Indexable Content</a:t>
            </a:r>
          </a:p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y="1522412" x="246062"/>
            <a:ext cy="5643599" cx="95012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-361950" marL="3429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Set up machine-readable sitemap</a:t>
            </a:r>
          </a:p>
          <a:p>
            <a:pPr algn="l" rtl="0" lvl="2" marR="0" indent="-276225" marL="11430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Listing all pages that you want to be indexed and indexing priorities for those pages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9729"/>
              <a:buFont typeface="Arial"/>
              <a:buNone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“Google adheres to Sitemap Protocol 0.9 as defined by sitemaps.org.”</a:t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https://support.google.com/webmasters/answer/156184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301" name="Shape 3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2" name="Shape 302"/>
          <p:cNvSpPr txBox="1"/>
          <p:nvPr>
            <p:ph type="title"/>
          </p:nvPr>
        </p:nvSpPr>
        <p:spPr>
          <a:xfrm>
            <a:off y="288925" x="231775"/>
            <a:ext cy="909600" cx="96600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z="4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Creating Indexable Content</a:t>
            </a:r>
          </a:p>
        </p:txBody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y="1522412" x="246062"/>
            <a:ext cy="5643599" cx="95012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-361950" marL="3429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Set up machine-readable sitemap</a:t>
            </a:r>
          </a:p>
          <a:p>
            <a:pPr algn="l" rtl="0" lvl="2" marR="0" indent="-276225" marL="11430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Listing all pages that you want to be indexed and indexing priorities for those pages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“Google adheres to Sitemap Protocol 0.9 as defined by sitemaps.org.”</a:t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4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https://support.google.com/webmasters/answer/156184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307" name="Shape 3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8" name="Shape 308"/>
          <p:cNvSpPr txBox="1"/>
          <p:nvPr>
            <p:ph type="title"/>
          </p:nvPr>
        </p:nvSpPr>
        <p:spPr>
          <a:xfrm>
            <a:off y="288925" x="231775"/>
            <a:ext cy="909600" cx="96600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z="4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Reduce “Noise” in the Index</a:t>
            </a:r>
          </a:p>
        </p:txBody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y="1522412" x="246062"/>
            <a:ext cy="5643599" cx="95012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-361950" marL="3429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Redundant content </a:t>
            </a:r>
          </a:p>
          <a:p>
            <a:pPr algn="l" rtl="0" lvl="0" marR="0" indent="-361950" marL="3429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Dynamic pages, search result pages</a:t>
            </a:r>
          </a:p>
          <a:p>
            <a:pPr algn="l" rtl="0" lvl="0" marR="0" indent="-361950" marL="3429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Not every page is unique</a:t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Techniques:</a:t>
            </a:r>
          </a:p>
          <a:p>
            <a:pPr algn="l" rtl="0" lvl="0" marR="0" indent="-463550" marL="9144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robots.txt directives</a:t>
            </a:r>
          </a:p>
          <a:p>
            <a:pPr algn="l" rtl="0" lvl="0" marR="0" indent="-463550" marL="9144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link relations and index directive markup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313" name="Shape 3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4" name="Shape 314"/>
          <p:cNvSpPr txBox="1"/>
          <p:nvPr>
            <p:ph type="title"/>
          </p:nvPr>
        </p:nvSpPr>
        <p:spPr>
          <a:xfrm>
            <a:off y="288925" x="231775"/>
            <a:ext cy="909600" cx="96600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z="4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Reduce “Noise” in the Index</a:t>
            </a:r>
          </a:p>
        </p:txBody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y="1522412" x="246062"/>
            <a:ext cy="5643599" cx="95012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robots.txt </a:t>
            </a:r>
          </a:p>
          <a:p>
            <a:pPr algn="l" rtl="0" lvl="0" marR="0" indent="-361950" marL="3429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set of commands in text file at top level of your site</a:t>
            </a:r>
          </a:p>
          <a:p>
            <a:r>
              <a:t/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7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Disallow: /staff/</a:t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9729"/>
              <a:buFont typeface="Arial"/>
              <a:buNone/>
            </a:pPr>
            <a:r>
              <a:rPr sz="37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#allow primary mobile page</a:t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9729"/>
              <a:buFont typeface="Arial"/>
              <a:buNone/>
            </a:pPr>
            <a:r>
              <a:rPr sz="37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Allow: /finding-aids/m/index.php</a:t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9729"/>
              <a:buFont typeface="Arial"/>
              <a:buNone/>
            </a:pPr>
            <a:r>
              <a:rPr sz="37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Allow: /finding-aids/m/$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319" name="Shape 3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0" name="Shape 320"/>
          <p:cNvSpPr txBox="1"/>
          <p:nvPr>
            <p:ph type="title"/>
          </p:nvPr>
        </p:nvSpPr>
        <p:spPr>
          <a:xfrm>
            <a:off y="288925" x="231775"/>
            <a:ext cy="909600" cx="96600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z="4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Reduce “Noise” in the Index</a:t>
            </a:r>
          </a:p>
        </p:txBody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y="1522412" x="246062"/>
            <a:ext cy="5643599" cx="95012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Link relations and index directive markup</a:t>
            </a:r>
          </a:p>
          <a:p>
            <a:pPr algn="l" rtl="0" lvl="0" marR="0" indent="-361950" marL="3429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markup that identifies canonicalization or whether to index a page</a:t>
            </a:r>
          </a:p>
          <a:p>
            <a:r>
              <a:t/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&lt;link rel="canonical" href="http://arc.lib.montana.edu/finding-aids/item/23" /&gt;</a:t>
            </a:r>
          </a:p>
          <a:p>
            <a:r>
              <a:t/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&lt;a rel="nofollow" href="http://arc.lib.montana.edu/finding-aids/item/23"&gt;&lt;/a&gt;</a:t>
            </a:r>
          </a:p>
          <a:p>
            <a:r>
              <a:t/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&lt;meta name="robots" content="nofollow,noindex" /&gt;</a:t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325" name="Shape 3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6" name="Shape 326"/>
          <p:cNvSpPr txBox="1"/>
          <p:nvPr>
            <p:ph type="title"/>
          </p:nvPr>
        </p:nvSpPr>
        <p:spPr>
          <a:xfrm>
            <a:off y="288925" x="231775"/>
            <a:ext cy="909600" cx="96600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z="4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Introducing Semantic Markup</a:t>
            </a:r>
          </a:p>
        </p:txBody>
      </p:sp>
      <p:sp>
        <p:nvSpPr>
          <p:cNvPr id="327" name="Shape 327"/>
          <p:cNvSpPr txBox="1"/>
          <p:nvPr>
            <p:ph idx="1" type="body"/>
          </p:nvPr>
        </p:nvSpPr>
        <p:spPr>
          <a:xfrm>
            <a:off y="1522412" x="246062"/>
            <a:ext cy="5643599" cx="95012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-361950" marL="3429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 semantic tags and microdata that helps classify page types and types of content on the page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9729"/>
              <a:buFont typeface="Arial"/>
              <a:buNone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“If Google understands the content on your pages, we can create rich snippets—detailed information intended to help users with specific queries.”</a:t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https://support.google.com/webmasters/answer/99170?hl=en&amp;ref_topic=1088472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1" name="Shape 3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32" name="Shape 33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69870" x="0"/>
            <a:ext cy="6465868" cx="10160001"/>
          </a:xfrm>
          <a:prstGeom prst="rect">
            <a:avLst/>
          </a:prstGeom>
        </p:spPr>
      </p:pic>
      <p:sp>
        <p:nvSpPr>
          <p:cNvPr id="333" name="Shape 333"/>
          <p:cNvSpPr txBox="1"/>
          <p:nvPr/>
        </p:nvSpPr>
        <p:spPr>
          <a:xfrm>
            <a:off y="7000125" x="0"/>
            <a:ext cy="649751" cx="10160000"/>
          </a:xfrm>
          <a:prstGeom prst="rect">
            <a:avLst/>
          </a:prstGeom>
          <a:noFill/>
          <a:ln>
            <a:noFill/>
          </a:ln>
        </p:spPr>
        <p:txBody>
          <a:bodyPr bIns="50775" rIns="101575" lIns="101575" tIns="50775" anchor="t" anchorCtr="0">
            <a:noAutofit/>
          </a:bodyPr>
          <a:lstStyle/>
          <a:p>
            <a:pPr algn="ctr" rtl="0" lvl="0" marR="0" indent="0" marL="0">
              <a:buSzPct val="25000"/>
              <a:buNone/>
            </a:pPr>
            <a:r>
              <a:rPr strike="noStrike" u="none" b="0" cap="none" baseline="0" sz="3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BM (Before Microdata)</a:t>
            </a: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7" name="Shape 3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38" name="Shape 33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69870" x="0"/>
            <a:ext cy="6465868" cx="10160000"/>
          </a:xfrm>
          <a:prstGeom prst="rect">
            <a:avLst/>
          </a:prstGeom>
        </p:spPr>
      </p:pic>
      <p:sp>
        <p:nvSpPr>
          <p:cNvPr id="339" name="Shape 339"/>
          <p:cNvSpPr txBox="1"/>
          <p:nvPr/>
        </p:nvSpPr>
        <p:spPr>
          <a:xfrm>
            <a:off y="7000125" x="0"/>
            <a:ext cy="649751" cx="10160000"/>
          </a:xfrm>
          <a:prstGeom prst="rect">
            <a:avLst/>
          </a:prstGeom>
          <a:noFill/>
          <a:ln>
            <a:noFill/>
          </a:ln>
        </p:spPr>
        <p:txBody>
          <a:bodyPr bIns="50775" rIns="101575" lIns="101575" tIns="50775" anchor="t" anchorCtr="0">
            <a:noAutofit/>
          </a:bodyPr>
          <a:lstStyle/>
          <a:p>
            <a:pPr algn="ctr" rtl="0" lvl="0" marR="0" indent="0" marL="0">
              <a:buSzPct val="25000"/>
              <a:buNone/>
            </a:pPr>
            <a:r>
              <a:rPr strike="noStrike" u="none" b="0" cap="none" baseline="0" sz="3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 (After Microdata)</a:t>
            </a:r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3" name="Shape 3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4" name="Shape 344"/>
          <p:cNvSpPr/>
          <p:nvPr/>
        </p:nvSpPr>
        <p:spPr>
          <a:xfrm>
            <a:off y="1859906" x="1411055"/>
            <a:ext cy="3864305" cx="8338055"/>
          </a:xfrm>
          <a:prstGeom prst="rect">
            <a:avLst/>
          </a:prstGeom>
          <a:noFill/>
          <a:ln>
            <a:noFill/>
          </a:ln>
        </p:spPr>
        <p:txBody>
          <a:bodyPr bIns="50775" rIns="101575" lIns="101575" tIns="5077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&lt;dl&gt;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&lt;dt&gt;Title&lt;/dt&gt;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&lt;dd&gt;A River Runs Through It and Other Stories&lt;/dd&gt;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&lt;dt&gt;Author&lt;/dt&gt;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&lt;dd&gt;Norman Maclean&lt;/dd&gt;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&lt;dt&gt;Publication date&lt;/dt&gt;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&lt;dd&gt;October 1, 2001&lt;/dd&gt;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&lt;dt&gt;ID&lt;/dt&gt;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&lt;dd&gt;0226500667&lt;/dd&gt;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&lt;/dl&gt;</a:t>
            </a:r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8" name="Shape 3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9" name="Shape 349"/>
          <p:cNvSpPr/>
          <p:nvPr/>
        </p:nvSpPr>
        <p:spPr>
          <a:xfrm>
            <a:off y="2037176" x="913978"/>
            <a:ext cy="3864305" cx="8338055"/>
          </a:xfrm>
          <a:prstGeom prst="rect">
            <a:avLst/>
          </a:prstGeom>
          <a:noFill/>
          <a:ln>
            <a:noFill/>
          </a:ln>
        </p:spPr>
        <p:txBody>
          <a:bodyPr bIns="50775" rIns="101575" lIns="101575" tIns="5077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&lt;dl </a:t>
            </a:r>
            <a:r>
              <a:rPr strike="noStrike" u="none" b="0" cap="none" baseline="0" sz="2200" lang="en-US" i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itemscope itemtype="http://schema.org/Book"</a:t>
            </a: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&lt;dt&gt;Title&lt;/dt&gt;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 </a:t>
            </a:r>
            <a:r>
              <a:rPr strike="noStrike" u="none" b="0" cap="none" baseline="0" sz="2200" lang="en-US" i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itemprop="title"</a:t>
            </a: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&gt;A River Runs Through It and Other Stories&lt;/dd&gt;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&lt;dt&gt;Author&lt;/dt&gt;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 </a:t>
            </a:r>
            <a:r>
              <a:rPr strike="noStrike" u="none" b="0" cap="none" baseline="0" sz="2200" lang="en-US" i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itemprop="author"</a:t>
            </a: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&gt;Norman Maclean&lt;/dd&gt;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&lt;dt&gt;Publication date&lt;/dt&gt;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 </a:t>
            </a:r>
            <a:r>
              <a:rPr strike="noStrike" u="none" b="0" cap="none" baseline="0" sz="2200" lang="en-US" i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itemprop="pubdate"</a:t>
            </a: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&gt;October 1, 2001&lt;/dd&gt;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&lt;dt&gt;ID&lt;/dt&gt;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 </a:t>
            </a:r>
            <a:r>
              <a:rPr strike="noStrike" u="none" b="0" cap="none" baseline="0" sz="2200" lang="en-US" i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itemprop="isbn"</a:t>
            </a: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&gt;0226500667&lt;/dd&gt;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&lt;/dl&gt;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304800" x="247650"/>
            <a:ext cy="914400" cx="96647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strike="noStrike" u="none" b="0" cap="none" baseline="0" sz="4800" lang="en-US" i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twitter </a:t>
            </a: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as channel (#hashtag)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519237" x="246062"/>
            <a:ext cy="4886325" cx="971073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Times New Roman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
</a:t>
            </a:r>
          </a:p>
          <a:p>
            <a:r>
              <a:t/>
            </a:r>
          </a:p>
          <a:p>
            <a:pPr algn="ctr" rtl="0" lvl="1" marR="0" indent="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sz="60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@jaclark</a:t>
            </a:r>
            <a:r>
              <a:rPr strike="noStrike" u="none" b="0" cap="none" baseline="0" sz="6000" lang="en-US" i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#</a:t>
            </a:r>
            <a:r>
              <a:rPr sz="60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rwd</a:t>
            </a: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353" name="Shape 3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4" name="Shape 354"/>
          <p:cNvSpPr txBox="1"/>
          <p:nvPr>
            <p:ph type="ctrTitle"/>
          </p:nvPr>
        </p:nvSpPr>
        <p:spPr>
          <a:xfrm>
            <a:off y="2133600" x="755650"/>
            <a:ext cy="1219199" cx="84375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z="53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Analytics and Statistics</a:t>
            </a:r>
          </a:p>
        </p:txBody>
      </p:sp>
      <p:sp>
        <p:nvSpPr>
          <p:cNvPr id="355" name="Shape 355"/>
          <p:cNvSpPr txBox="1"/>
          <p:nvPr>
            <p:ph idx="1" type="subTitle"/>
          </p:nvPr>
        </p:nvSpPr>
        <p:spPr>
          <a:xfrm>
            <a:off y="3549650" x="1673225"/>
            <a:ext cy="611100" cx="75771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25000"/>
              <a:buFont typeface="Arial"/>
              <a:buNone/>
            </a:pPr>
            <a:r>
              <a:rPr sz="3500" lang="en-US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Know your Users</a:t>
            </a:r>
            <a:r>
              <a:rPr strike="noStrike" u="none" b="0" cap="none" baseline="0" sz="3500" lang="en-US" i="0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</a:p>
        </p:txBody>
      </p:sp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359" name="Shape 3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0" name="Shape 360"/>
          <p:cNvSpPr txBox="1"/>
          <p:nvPr>
            <p:ph type="title"/>
          </p:nvPr>
        </p:nvSpPr>
        <p:spPr>
          <a:xfrm>
            <a:off y="288925" x="231775"/>
            <a:ext cy="909600" cx="96600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z="4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Recording Web site usage</a:t>
            </a:r>
          </a:p>
        </p:txBody>
      </p:sp>
      <p:sp>
        <p:nvSpPr>
          <p:cNvPr id="361" name="Shape 361"/>
          <p:cNvSpPr txBox="1"/>
          <p:nvPr>
            <p:ph idx="1" type="body"/>
          </p:nvPr>
        </p:nvSpPr>
        <p:spPr>
          <a:xfrm>
            <a:off y="1522412" x="246062"/>
            <a:ext cy="5643599" cx="95012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-450850" marL="8001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sz="36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Create a Google Analytics account</a:t>
            </a:r>
          </a:p>
          <a:p>
            <a:pPr algn="l" rtl="0" lvl="0" marR="0" indent="-450850" marL="8001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sz="36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Create a Google Webmaster Tools Account</a:t>
            </a:r>
          </a:p>
          <a:p>
            <a:pPr algn="l" rtl="0" lvl="0" marR="0" indent="-450850" marL="8001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sz="36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Connect the accounts</a:t>
            </a:r>
          </a:p>
          <a:p>
            <a:r>
              <a:t/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6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https://support.google.com/webmasters/answer/1120006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365" name="Shape 3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66" name="Shape 36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957300" x="524575"/>
            <a:ext cy="5429700" cx="911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FEFEF"/>
        </a:solidFill>
      </p:bgPr>
    </p:bg>
    <p:spTree>
      <p:nvGrpSpPr>
        <p:cNvPr id="370" name="Shape 3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71" name="Shape 37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83985" x="2483400"/>
            <a:ext cy="7447991" cx="5175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375" name="Shape 3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6" name="Shape 376"/>
          <p:cNvSpPr txBox="1"/>
          <p:nvPr>
            <p:ph type="ctrTitle"/>
          </p:nvPr>
        </p:nvSpPr>
        <p:spPr>
          <a:xfrm>
            <a:off y="2133600" x="755650"/>
            <a:ext cy="1219199" cx="8437562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53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Questions? </a:t>
            </a:r>
            <a:r>
              <a:rPr strike="noStrike" u="none" b="0" cap="none" baseline="0" sz="4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377" name="Shape 377"/>
          <p:cNvSpPr txBox="1"/>
          <p:nvPr>
            <p:ph idx="1" type="subTitle"/>
          </p:nvPr>
        </p:nvSpPr>
        <p:spPr>
          <a:xfrm>
            <a:off y="3544887" x="1674811"/>
            <a:ext cy="1565274" cx="7916861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25000"/>
              <a:buFont typeface="Arial"/>
              <a:buNone/>
            </a:pPr>
            <a:r>
              <a:rPr strike="noStrike" u="none" b="0" cap="none" baseline="0" sz="3500" lang="en-US" i="0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twitter.com/jaclark</a:t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25000"/>
              <a:buFont typeface="Arial"/>
              <a:buNone/>
            </a:pPr>
            <a:r>
              <a:rPr strike="noStrike" u="none" b="0" cap="none" baseline="0" sz="3500" lang="en-US" i="0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www.lib.montana.edu/~jason/talks.php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3048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Overview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1519975" x="304300"/>
            <a:ext cy="4961125" cx="94105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Responsive Web Design</a:t>
            </a: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</a:rPr>
              <a:t>RWD Principles</a:t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</a:rPr>
              <a:t>Live RWD Redesign</a:t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Getting Started</a:t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Questions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y="3048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Terms: HTML + CSS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1519175" x="304425"/>
            <a:ext cy="5969399" cx="94700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sz="32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Does everybody know what these elements are?</a:t>
            </a:r>
          </a:p>
          <a:p>
            <a:r>
              <a:t/>
            </a:r>
          </a:p>
          <a:p>
            <a:pPr rtl="0">
              <a:lnSpc>
                <a:spcPct val="100000"/>
              </a:lnSpc>
              <a:buNone/>
            </a:pPr>
            <a:r>
              <a:rPr sz="32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CSS </a:t>
            </a:r>
          </a:p>
          <a:p>
            <a:pPr rtl="0">
              <a:lnSpc>
                <a:spcPct val="100000"/>
              </a:lnSpc>
              <a:buNone/>
            </a:pPr>
            <a:r>
              <a:rPr sz="32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style rules for HTML documents</a:t>
            </a:r>
          </a:p>
          <a:p>
            <a:r>
              <a:t/>
            </a:r>
          </a:p>
          <a:p>
            <a:pPr rtl="0">
              <a:lnSpc>
                <a:spcPct val="100000"/>
              </a:lnSpc>
              <a:buNone/>
            </a:pPr>
            <a:r>
              <a:rPr sz="32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</a:t>
            </a:r>
          </a:p>
          <a:p>
            <a:pPr rtl="0">
              <a:lnSpc>
                <a:spcPct val="100000"/>
              </a:lnSpc>
              <a:buNone/>
            </a:pPr>
            <a:r>
              <a:rPr sz="32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markup tags that structure docs</a:t>
            </a:r>
          </a:p>
          <a:p>
            <a:pPr rtl="0" lvl="0">
              <a:lnSpc>
                <a:spcPct val="100000"/>
              </a:lnSpc>
              <a:buNone/>
            </a:pPr>
            <a:r>
              <a:rPr sz="32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browsers read them and display according to rules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y="6858000" x="279400"/>
            <a:ext cy="538161" cx="945038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ctr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2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http://www.w3.org/History/19921103-hypertext/hypertext/WWW/Link.html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114800" x="736600"/>
            <a:ext cy="1392237" cx="8610600"/>
          </a:xfrm>
          <a:prstGeom prst="rect">
            <a:avLst/>
          </a:prstGeom>
        </p:spPr>
      </p:pic>
      <p:pic>
        <p:nvPicPr>
          <p:cNvPr id="105" name="Shape 10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457200" x="736600"/>
            <a:ext cy="2895600" cx="85598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Responsive design = 3 techniques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397933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2072"/>
              <a:buFont typeface="Arial"/>
              <a:buAutoNum type="arabicPeriod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Media Queries</a:t>
            </a:r>
          </a:p>
          <a:p>
            <a:r>
              <a:t/>
            </a:r>
          </a:p>
          <a:p>
            <a:pPr rtl="0" lvl="0" marR="0" indent="-397933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2072"/>
              <a:buFont typeface="Arial"/>
              <a:buAutoNum type="arabicPeriod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Fluid Grid</a:t>
            </a:r>
          </a:p>
          <a:p>
            <a:r>
              <a:t/>
            </a:r>
          </a:p>
          <a:p>
            <a:pPr rtl="0" lvl="0" marR="0" indent="-397933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2072"/>
              <a:buFont typeface="Arial"/>
              <a:buAutoNum type="arabicPeriod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Flexible Images or Media Objects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xmlns:r="http://schemas.openxmlformats.org/officeDocument/2006/relationships" name="Custom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