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47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53.xml" ContentType="application/vnd.openxmlformats-officedocument.presentationml.slide+xml"/>
  <Override PartName="/ppt/slides/slide40.xml" ContentType="application/vnd.openxmlformats-officedocument.presentationml.slide+xml"/>
  <Override PartName="/ppt/slides/slide1.xml" ContentType="application/vnd.openxmlformats-officedocument.presentationml.slide+xml"/>
  <Override PartName="/ppt/slides/slide44.xml" ContentType="application/vnd.openxmlformats-officedocument.presentationml.slide+xml"/>
  <Override PartName="/ppt/slides/slide46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8.xml" ContentType="application/vnd.openxmlformats-officedocument.presentationml.slide+xml"/>
  <Override PartName="/ppt/slides/slide49.xml" ContentType="application/vnd.openxmlformats-officedocument.presentationml.slide+xml"/>
  <Override PartName="/ppt/slides/slide14.xml" ContentType="application/vnd.openxmlformats-officedocument.presentationml.slide+xml"/>
  <Override PartName="/ppt/slides/slide52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48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54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34.xml" ContentType="application/vnd.openxmlformats-officedocument.presentationml.slide+xml"/>
  <Override PartName="/ppt/slides/slide10.xml" ContentType="application/vnd.openxmlformats-officedocument.presentationml.slide+xml"/>
  <Override PartName="/ppt/slides/slide51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38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64" r:id="rId4"/>
    <p:sldMasterId id="214748366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3.xml" Type="http://schemas.openxmlformats.org/officeDocument/2006/relationships/slide" Id="rId39"/><Relationship Target="slides/slide32.xml" Type="http://schemas.openxmlformats.org/officeDocument/2006/relationships/slide" Id="rId38"/><Relationship Target="slides/slide31.xml" Type="http://schemas.openxmlformats.org/officeDocument/2006/relationships/slide" Id="rId37"/><Relationship Target="slides/slide30.xml" Type="http://schemas.openxmlformats.org/officeDocument/2006/relationships/slide" Id="rId36"/><Relationship Target="slides/slide24.xml" Type="http://schemas.openxmlformats.org/officeDocument/2006/relationships/slide" Id="rId30"/><Relationship Target="slides/slide25.xml" Type="http://schemas.openxmlformats.org/officeDocument/2006/relationships/slide" Id="rId31"/><Relationship Target="slides/slide28.xml" Type="http://schemas.openxmlformats.org/officeDocument/2006/relationships/slide" Id="rId34"/><Relationship Target="slides/slide29.xml" Type="http://schemas.openxmlformats.org/officeDocument/2006/relationships/slide" Id="rId35"/><Relationship Target="slides/slide26.xml" Type="http://schemas.openxmlformats.org/officeDocument/2006/relationships/slide" Id="rId32"/><Relationship Target="slides/slide27.xml" Type="http://schemas.openxmlformats.org/officeDocument/2006/relationships/slide" Id="rId33"/><Relationship Target="slides/slide42.xml" Type="http://schemas.openxmlformats.org/officeDocument/2006/relationships/slide" Id="rId48"/><Relationship Target="slides/slide41.xml" Type="http://schemas.openxmlformats.org/officeDocument/2006/relationships/slide" Id="rId47"/><Relationship Target="slides/slide43.xml" Type="http://schemas.openxmlformats.org/officeDocument/2006/relationships/slide" Id="rId49"/><Relationship Target="presProps.xml" Type="http://schemas.openxmlformats.org/officeDocument/2006/relationships/presProps" Id="rId2"/><Relationship Target="theme/theme3.xml" Type="http://schemas.openxmlformats.org/officeDocument/2006/relationships/theme" Id="rId1"/><Relationship Target="slides/slide34.xml" Type="http://schemas.openxmlformats.org/officeDocument/2006/relationships/slide" Id="rId40"/><Relationship Target="slideMasters/slideMaster1.xml" Type="http://schemas.openxmlformats.org/officeDocument/2006/relationships/slideMaster" Id="rId4"/><Relationship Target="slides/slide35.xml" Type="http://schemas.openxmlformats.org/officeDocument/2006/relationships/slide" Id="rId41"/><Relationship Target="tableStyles.xml" Type="http://schemas.openxmlformats.org/officeDocument/2006/relationships/tableStyles" Id="rId3"/><Relationship Target="slides/slide36.xml" Type="http://schemas.openxmlformats.org/officeDocument/2006/relationships/slide" Id="rId42"/><Relationship Target="slides/slide37.xml" Type="http://schemas.openxmlformats.org/officeDocument/2006/relationships/slide" Id="rId43"/><Relationship Target="slides/slide38.xml" Type="http://schemas.openxmlformats.org/officeDocument/2006/relationships/slide" Id="rId44"/><Relationship Target="slides/slide39.xml" Type="http://schemas.openxmlformats.org/officeDocument/2006/relationships/slide" Id="rId45"/><Relationship Target="slides/slide40.xml" Type="http://schemas.openxmlformats.org/officeDocument/2006/relationships/slide" Id="rId46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2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Relationship Target="slides/slide52.xml" Type="http://schemas.openxmlformats.org/officeDocument/2006/relationships/slide" Id="rId58"/><Relationship Target="slides/slide53.xml" Type="http://schemas.openxmlformats.org/officeDocument/2006/relationships/slide" Id="rId59"/><Relationship Target="slides/slide13.xml" Type="http://schemas.openxmlformats.org/officeDocument/2006/relationships/slide" Id="rId19"/><Relationship Target="slides/slide12.xml" Type="http://schemas.openxmlformats.org/officeDocument/2006/relationships/slide" Id="rId18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9.xml" Type="http://schemas.openxmlformats.org/officeDocument/2006/relationships/slide" Id="rId15"/><Relationship Target="slides/slide8.xml" Type="http://schemas.openxmlformats.org/officeDocument/2006/relationships/slide" Id="rId14"/><Relationship Target="slides/slide6.xml" Type="http://schemas.openxmlformats.org/officeDocument/2006/relationships/slide" Id="rId12"/><Relationship Target="slides/slide7.xml" Type="http://schemas.openxmlformats.org/officeDocument/2006/relationships/slide" Id="rId13"/><Relationship Target="slides/slide4.xml" Type="http://schemas.openxmlformats.org/officeDocument/2006/relationships/slide" Id="rId10"/><Relationship Target="slides/slide5.xml" Type="http://schemas.openxmlformats.org/officeDocument/2006/relationships/slide" Id="rId11"/><Relationship Target="slides/slide51.xml" Type="http://schemas.openxmlformats.org/officeDocument/2006/relationships/slide" Id="rId57"/><Relationship Target="slides/slide50.xml" Type="http://schemas.openxmlformats.org/officeDocument/2006/relationships/slide" Id="rId56"/><Relationship Target="slides/slide49.xml" Type="http://schemas.openxmlformats.org/officeDocument/2006/relationships/slide" Id="rId55"/><Relationship Target="slides/slide48.xml" Type="http://schemas.openxmlformats.org/officeDocument/2006/relationships/slide" Id="rId54"/><Relationship Target="slides/slide47.xml" Type="http://schemas.openxmlformats.org/officeDocument/2006/relationships/slide" Id="rId53"/><Relationship Target="slides/slide46.xml" Type="http://schemas.openxmlformats.org/officeDocument/2006/relationships/slide" Id="rId52"/><Relationship Target="slides/slide45.xml" Type="http://schemas.openxmlformats.org/officeDocument/2006/relationships/slide" Id="rId51"/><Relationship Target="slides/slide44.xml" Type="http://schemas.openxmlformats.org/officeDocument/2006/relationships/slide" Id="rId50"/><Relationship Target="slides/slide23.xml" Type="http://schemas.openxmlformats.org/officeDocument/2006/relationships/slide" Id="rId29"/><Relationship Target="slides/slide20.xml" Type="http://schemas.openxmlformats.org/officeDocument/2006/relationships/slide" Id="rId26"/><Relationship Target="slides/slide19.xml" Type="http://schemas.openxmlformats.org/officeDocument/2006/relationships/slide" Id="rId25"/><Relationship Target="slides/slide22.xml" Type="http://schemas.openxmlformats.org/officeDocument/2006/relationships/slide" Id="rId28"/><Relationship Target="slides/slide21.xml" Type="http://schemas.openxmlformats.org/officeDocument/2006/relationships/slide" Id="rId27"/><Relationship Target="slides/slide15.xml" Type="http://schemas.openxmlformats.org/officeDocument/2006/relationships/slide" Id="rId21"/><Relationship Target="slides/slide16.xml" Type="http://schemas.openxmlformats.org/officeDocument/2006/relationships/slide" Id="rId22"/><Relationship Target="slides/slide54.xml" Type="http://schemas.openxmlformats.org/officeDocument/2006/relationships/slide" Id="rId60"/><Relationship Target="slides/slide17.xml" Type="http://schemas.openxmlformats.org/officeDocument/2006/relationships/slide" Id="rId23"/><Relationship Target="slides/slide18.xml" Type="http://schemas.openxmlformats.org/officeDocument/2006/relationships/slide" Id="rId24"/><Relationship Target="slides/slide14.xml" Type="http://schemas.openxmlformats.org/officeDocument/2006/relationships/slide" Id="rId20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0" name="Shape 120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6" name="Shape 12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2" name="Shape 13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6" name="Shape 15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6" name="Shape 1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7" name="Shape 19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8" name="Shape 198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04" name="Shape 204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16" name="Shape 216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22" name="Shape 22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34" name="Shape 23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77" name="Shape 7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8" name="Shape 2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9" name="Shape 239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4" name="Shape 2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5" name="Shape 245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0" name="Shape 2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6" name="Shape 2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7" name="Shape 257"/>
          <p:cNvSpPr txBox="1"/>
          <p:nvPr>
            <p:ph idx="1" type="body"/>
          </p:nvPr>
        </p:nvSpPr>
        <p:spPr>
          <a:xfrm>
            <a:off y="4560550" x="731500"/>
            <a:ext cy="4320599" cx="58521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58" name="Shape 258"/>
          <p:cNvSpPr/>
          <p:nvPr>
            <p:ph idx="2" type="sldImg"/>
          </p:nvPr>
        </p:nvSpPr>
        <p:spPr>
          <a:xfrm>
            <a:off y="720075" x="1219425"/>
            <a:ext cy="3600599" cx="48770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8" name="Shape 2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9" name="Shape 2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0" name="Shape 27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4" name="Shape 2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5" name="Shape 2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76" name="Shape 276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0" name="Shape 2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1" name="Shape 2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2" name="Shape 2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6" name="Shape 2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7" name="Shape 2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88" name="Shape 28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2" name="Shape 2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3" name="Shape 2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294" name="Shape 2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8" name="Shape 2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9" name="Shape 2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0" name="Shape 30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4" name="Shape 3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5" name="Shape 3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06" name="Shape 30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0" name="Shape 3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1" name="Shape 3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12" name="Shape 31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6" name="Shape 3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7" name="Shape 3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18" name="Shape 3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2" name="Shape 3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3" name="Shape 3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24" name="Shape 32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8" name="Shape 3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9" name="Shape 3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30" name="Shape 33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34" name="Shape 3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5" name="Shape 33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336" name="Shape 33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0" name="Shape 3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1" name="Shape 34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342" name="Shape 34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45" name="Shape 3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6" name="Shape 34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347" name="Shape 347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0" name="Shape 3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1" name="Shape 35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352" name="Shape 35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56" name="Shape 3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7" name="Shape 3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58" name="Shape 35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2" name="Shape 3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3" name="Shape 3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64" name="Shape 36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7" name="Shape 3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8" name="Shape 368"/>
          <p:cNvSpPr txBox="1"/>
          <p:nvPr>
            <p:ph idx="1" type="body"/>
          </p:nvPr>
        </p:nvSpPr>
        <p:spPr>
          <a:xfrm>
            <a:off y="4560550" x="731500"/>
            <a:ext cy="4320599" cx="58521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69" name="Shape 369"/>
          <p:cNvSpPr/>
          <p:nvPr>
            <p:ph idx="2" type="sldImg"/>
          </p:nvPr>
        </p:nvSpPr>
        <p:spPr>
          <a:xfrm>
            <a:off y="720075" x="1219425"/>
            <a:ext cy="3600599" cx="48770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2" name="Shape 3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3" name="Shape 37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74" name="Shape 3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8" name="Shape 3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9" name="Shape 37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380" name="Shape 380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3" name="Shape 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4560550" x="731500"/>
            <a:ext cy="4320525" cx="585214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y="720075" x="1219425"/>
            <a:ext cy="3600450" cx="4877024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TWO_OBJECTS_WITH_TEXT"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y="304800" x="508000"/>
            <a:ext cy="1270000" cx="9144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1704975" x="508000"/>
            <a:ext cy="711200" cx="44894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Times New Roman"/>
              <a:buNone/>
              <a:defRPr b="1" sz="2400"/>
            </a:lvl1pPr>
            <a:lvl2pPr rtl="0" indent="0" marL="457200">
              <a:buFont typeface="Times New Roman"/>
              <a:buNone/>
              <a:defRPr b="1" sz="2000"/>
            </a:lvl2pPr>
            <a:lvl3pPr rtl="0" indent="0" marL="914400">
              <a:buFont typeface="Times New Roman"/>
              <a:buNone/>
              <a:defRPr b="1" sz="1800"/>
            </a:lvl3pPr>
            <a:lvl4pPr rtl="0" indent="0" marL="1371600">
              <a:buFont typeface="Times New Roman"/>
              <a:buNone/>
              <a:defRPr b="1" sz="1600"/>
            </a:lvl4pPr>
            <a:lvl5pPr rtl="0" indent="0" marL="1828800">
              <a:buFont typeface="Times New Roman"/>
              <a:buNone/>
              <a:defRPr b="1" sz="1600"/>
            </a:lvl5pPr>
            <a:lvl6pPr rtl="0" indent="0" marL="2286000">
              <a:buFont typeface="Times New Roman"/>
              <a:buNone/>
              <a:defRPr b="1" sz="1600"/>
            </a:lvl6pPr>
            <a:lvl7pPr rtl="0" indent="0" marL="2743200">
              <a:buFont typeface="Times New Roman"/>
              <a:buNone/>
              <a:defRPr b="1" sz="1600"/>
            </a:lvl7pPr>
            <a:lvl8pPr rtl="0" indent="0" marL="3200400">
              <a:buFont typeface="Times New Roman"/>
              <a:buNone/>
              <a:defRPr b="1" sz="1600"/>
            </a:lvl8pPr>
            <a:lvl9pPr rtl="0" indent="0" marL="3657600">
              <a:buFont typeface="Times New Roman"/>
              <a:buNone/>
              <a:defRPr b="1" sz="1600"/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y="2416175" x="508000"/>
            <a:ext cy="4391025" cx="448944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y="1704975" x="5160962"/>
            <a:ext cy="711200" cx="44910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Times New Roman"/>
              <a:buNone/>
              <a:defRPr b="1" sz="2400"/>
            </a:lvl1pPr>
            <a:lvl2pPr rtl="0" indent="0" marL="457200">
              <a:buFont typeface="Times New Roman"/>
              <a:buNone/>
              <a:defRPr b="1" sz="2000"/>
            </a:lvl2pPr>
            <a:lvl3pPr rtl="0" indent="0" marL="914400">
              <a:buFont typeface="Times New Roman"/>
              <a:buNone/>
              <a:defRPr b="1" sz="1800"/>
            </a:lvl3pPr>
            <a:lvl4pPr rtl="0" indent="0" marL="1371600">
              <a:buFont typeface="Times New Roman"/>
              <a:buNone/>
              <a:defRPr b="1" sz="1600"/>
            </a:lvl4pPr>
            <a:lvl5pPr rtl="0" indent="0" marL="1828800">
              <a:buFont typeface="Times New Roman"/>
              <a:buNone/>
              <a:defRPr b="1" sz="1600"/>
            </a:lvl5pPr>
            <a:lvl6pPr rtl="0" indent="0" marL="2286000">
              <a:buFont typeface="Times New Roman"/>
              <a:buNone/>
              <a:defRPr b="1" sz="1600"/>
            </a:lvl6pPr>
            <a:lvl7pPr rtl="0" indent="0" marL="2743200">
              <a:buFont typeface="Times New Roman"/>
              <a:buNone/>
              <a:defRPr b="1" sz="1600"/>
            </a:lvl7pPr>
            <a:lvl8pPr rtl="0" indent="0" marL="3200400">
              <a:buFont typeface="Times New Roman"/>
              <a:buNone/>
              <a:defRPr b="1" sz="1600"/>
            </a:lvl8pPr>
            <a:lvl9pPr rtl="0" indent="0" marL="3657600">
              <a:buFont typeface="Times New Roman"/>
              <a:buNone/>
              <a:defRPr b="1" sz="1600"/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y="2416175" x="5160962"/>
            <a:ext cy="4391025" cx="449103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_OBJECTS"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2200275" x="762000"/>
            <a:ext cy="4573588" cx="424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y="2200275" x="5156200"/>
            <a:ext cy="4573588" cx="4241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_HEADER"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4895850" x="803275"/>
            <a:ext cy="1514474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defRPr b="1" cap="small" sz="4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3228975" x="803275"/>
            <a:ext cy="1666875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buFont typeface="Times New Roman"/>
              <a:buNone/>
              <a:defRPr sz="2000"/>
            </a:lvl1pPr>
            <a:lvl2pPr rtl="0" indent="0" marL="457200">
              <a:buFont typeface="Times New Roman"/>
              <a:buNone/>
              <a:defRPr sz="1800"/>
            </a:lvl2pPr>
            <a:lvl3pPr rtl="0" indent="0" marL="914400">
              <a:buFont typeface="Times New Roman"/>
              <a:buNone/>
              <a:defRPr sz="1600"/>
            </a:lvl3pPr>
            <a:lvl4pPr rtl="0" indent="0" marL="1371600">
              <a:buFont typeface="Times New Roman"/>
              <a:buNone/>
              <a:defRPr sz="1400"/>
            </a:lvl4pPr>
            <a:lvl5pPr rtl="0" indent="0" marL="1828800">
              <a:buFont typeface="Times New Roman"/>
              <a:buNone/>
              <a:defRPr sz="1400"/>
            </a:lvl5pPr>
            <a:lvl6pPr rtl="0" indent="0" marL="2286000">
              <a:buFont typeface="Times New Roman"/>
              <a:buNone/>
              <a:defRPr sz="1400"/>
            </a:lvl6pPr>
            <a:lvl7pPr rtl="0" indent="0" marL="2743200">
              <a:buFont typeface="Times New Roman"/>
              <a:buNone/>
              <a:defRPr sz="1400"/>
            </a:lvl7pPr>
            <a:lvl8pPr rtl="0" indent="0" marL="3200400">
              <a:buFont typeface="Times New Roman"/>
              <a:buNone/>
              <a:defRPr sz="1400"/>
            </a:lvl8pPr>
            <a:lvl9pPr rtl="0" indent="0" marL="3657600">
              <a:buFont typeface="Times New Roman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ECT"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2200275" x="762000"/>
            <a:ext cy="4573586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y="2366963" x="762000"/>
            <a:ext cy="1633536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y="4318000" x="1524000"/>
            <a:ext cy="1947862" cx="7112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marR="0" indent="0" mar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3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 marR="0" indent="0" marL="45720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 marR="0" indent="0" marL="9144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 marR="0" indent="0" marL="1371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 marR="0" indent="0" marL="1828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R="0" indent="0" marL="2286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R="0" indent="0" marL="2743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R="0" indent="0" marL="3200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R="0" indent="0" marL="3657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304800"/>
            <a:ext cy="54863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30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_TITLE_AND_VERTICAL_TEXT">
    <p:spTree>
      <p:nvGrpSpPr>
        <p:cNvPr id="24" name="Shape 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 rot="5400000">
            <a:off y="2645569" x="5269705"/>
            <a:ext cy="2158999" cx="609758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 rot="5400000">
            <a:off y="562768" x="875505"/>
            <a:ext cy="6324600" cx="609758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VERTICAL_TEXT">
    <p:spTree>
      <p:nvGrpSpPr>
        <p:cNvPr id="27" name="Shape 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L="4572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L="9144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L="13716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L="182880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 rot="5400000">
            <a:off y="169068" x="2793206"/>
            <a:ext cy="8635999" cx="457358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_WITH_CAPTION_TEXT">
    <p:spTree>
      <p:nvGrpSpPr>
        <p:cNvPr id="30" name="Shape 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y="5334000" x="1990725"/>
            <a:ext cy="630237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2" name="Shape 32"/>
          <p:cNvSpPr/>
          <p:nvPr>
            <p:ph idx="2" type="pic"/>
          </p:nvPr>
        </p:nvSpPr>
        <p:spPr>
          <a:xfrm>
            <a:off y="681037" x="1990725"/>
            <a:ext cy="4572000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buClr>
                <a:schemeClr val="dk1"/>
              </a:buClr>
              <a:buFont typeface="Times New Roman"/>
              <a:buNone/>
              <a:defRPr strike="noStrike" u="none" b="0" cap="none" baseline="0" sz="3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0" marL="457200">
              <a:buClr>
                <a:schemeClr val="dk1"/>
              </a:buClr>
              <a:buFont typeface="Times New Roman"/>
              <a:buNone/>
              <a:defRPr strike="noStrike" u="none" b="0" cap="none" baseline="0" sz="2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0" marL="914400">
              <a:buClr>
                <a:schemeClr val="dk1"/>
              </a:buClr>
              <a:buFont typeface="Times New Roman"/>
              <a:buNone/>
              <a:defRPr strike="noStrike" u="none" b="0" cap="none" baseline="0" sz="2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0" marL="13716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0" marL="18288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0" marL="22860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0" marL="27432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0" marL="32004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0" marL="3657600">
              <a:buClr>
                <a:schemeClr val="dk1"/>
              </a:buClr>
              <a:buFont typeface="Times New Roman"/>
              <a:buNone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5964237" x="1990725"/>
            <a:ext cy="893762" cx="60960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Times New Roman"/>
              <a:buNone/>
              <a:defRPr sz="1400"/>
            </a:lvl1pPr>
            <a:lvl2pPr rtl="0" indent="0" marL="457200">
              <a:buFont typeface="Times New Roman"/>
              <a:buNone/>
              <a:defRPr sz="1200"/>
            </a:lvl2pPr>
            <a:lvl3pPr rtl="0" indent="0" marL="914400">
              <a:buFont typeface="Times New Roman"/>
              <a:buNone/>
              <a:defRPr sz="1000"/>
            </a:lvl3pPr>
            <a:lvl4pPr rtl="0" indent="0" marL="1371600">
              <a:buFont typeface="Times New Roman"/>
              <a:buNone/>
              <a:defRPr sz="900"/>
            </a:lvl4pPr>
            <a:lvl5pPr rtl="0" indent="0" marL="1828800">
              <a:buFont typeface="Times New Roman"/>
              <a:buNone/>
              <a:defRPr sz="900"/>
            </a:lvl5pPr>
            <a:lvl6pPr rtl="0" indent="0" marL="2286000">
              <a:buFont typeface="Times New Roman"/>
              <a:buNone/>
              <a:defRPr sz="900"/>
            </a:lvl6pPr>
            <a:lvl7pPr rtl="0" indent="0" marL="2743200">
              <a:buFont typeface="Times New Roman"/>
              <a:buNone/>
              <a:defRPr sz="900"/>
            </a:lvl7pPr>
            <a:lvl8pPr rtl="0" indent="0" marL="3200400">
              <a:buFont typeface="Times New Roman"/>
              <a:buNone/>
              <a:defRPr sz="900"/>
            </a:lvl8pPr>
            <a:lvl9pPr rtl="0" indent="0" marL="3657600">
              <a:buFont typeface="Times New Roman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JECT_WITH_CAPTION_TEXT"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y="303212" x="508000"/>
            <a:ext cy="1290636" cx="33432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defRPr b="1" sz="20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303212" x="3971925"/>
            <a:ext cy="6503987" cx="568007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y="1593850" x="508000"/>
            <a:ext cy="5213349" cx="33432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buFont typeface="Times New Roman"/>
              <a:buNone/>
              <a:defRPr sz="1400"/>
            </a:lvl1pPr>
            <a:lvl2pPr rtl="0" indent="0" marL="457200">
              <a:buFont typeface="Times New Roman"/>
              <a:buNone/>
              <a:defRPr sz="1200"/>
            </a:lvl2pPr>
            <a:lvl3pPr rtl="0" indent="0" marL="914400">
              <a:buFont typeface="Times New Roman"/>
              <a:buNone/>
              <a:defRPr sz="1000"/>
            </a:lvl3pPr>
            <a:lvl4pPr rtl="0" indent="0" marL="1371600">
              <a:buFont typeface="Times New Roman"/>
              <a:buNone/>
              <a:defRPr sz="900"/>
            </a:lvl4pPr>
            <a:lvl5pPr rtl="0" indent="0" marL="1828800">
              <a:buFont typeface="Times New Roman"/>
              <a:buNone/>
              <a:defRPr sz="900"/>
            </a:lvl5pPr>
            <a:lvl6pPr rtl="0" indent="0" marL="2286000">
              <a:buFont typeface="Times New Roman"/>
              <a:buNone/>
              <a:defRPr sz="900"/>
            </a:lvl6pPr>
            <a:lvl7pPr rtl="0" indent="0" marL="2743200">
              <a:buFont typeface="Times New Roman"/>
              <a:buNone/>
              <a:defRPr sz="900"/>
            </a:lvl7pPr>
            <a:lvl8pPr rtl="0" indent="0" marL="3200400">
              <a:buFont typeface="Times New Roman"/>
              <a:buNone/>
              <a:defRPr sz="900"/>
            </a:lvl8pPr>
            <a:lvl9pPr rtl="0" indent="0" marL="3657600">
              <a:buFont typeface="Times New Roman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theme/theme1.xml" Type="http://schemas.openxmlformats.org/officeDocument/2006/relationships/theme" Id="rId6"/><Relationship Target="../slideLayouts/slideLayout5.xml" Type="http://schemas.openxmlformats.org/officeDocument/2006/relationships/slideLayout" Id="rId5"/></Relationships>
</file>

<file path=ppt/slideMasters/_rels/slideMaster2.xml.rels><?xml version="1.0" encoding="UTF-8" standalone="yes"?><Relationships xmlns="http://schemas.openxmlformats.org/package/2006/relationships"><Relationship Target="../theme/theme4.xml" Type="http://schemas.openxmlformats.org/officeDocument/2006/relationships/theme" Id="rId12"/><Relationship Target="../slideLayouts/slideLayout7.xml" Type="http://schemas.openxmlformats.org/officeDocument/2006/relationships/slideLayout" Id="rId2"/><Relationship Target="../slideLayouts/slideLayout6.xml" Type="http://schemas.openxmlformats.org/officeDocument/2006/relationships/slideLayout" Id="rId1"/><Relationship Target="../slideLayouts/slideLayout15.xml" Type="http://schemas.openxmlformats.org/officeDocument/2006/relationships/slideLayout" Id="rId10"/><Relationship Target="../slideLayouts/slideLayout9.xml" Type="http://schemas.openxmlformats.org/officeDocument/2006/relationships/slideLayout" Id="rId4"/><Relationship Target="../slideLayouts/slideLayout16.xml" Type="http://schemas.openxmlformats.org/officeDocument/2006/relationships/slideLayout" Id="rId11"/><Relationship Target="../slideLayouts/slideLayout8.xml" Type="http://schemas.openxmlformats.org/officeDocument/2006/relationships/slideLayout" Id="rId3"/><Relationship Target="../slideLayouts/slideLayout14.xml" Type="http://schemas.openxmlformats.org/officeDocument/2006/relationships/slideLayout" Id="rId9"/><Relationship Target="../slideLayouts/slideLayout11.xml" Type="http://schemas.openxmlformats.org/officeDocument/2006/relationships/slideLayout" Id="rId6"/><Relationship Target="../slideLayouts/slideLayout10.xml" Type="http://schemas.openxmlformats.org/officeDocument/2006/relationships/slideLayout" Id="rId5"/><Relationship Target="../slideLayouts/slideLayout13.xml" Type="http://schemas.openxmlformats.org/officeDocument/2006/relationships/slideLayout" Id="rId8"/><Relationship Target="../slideLayouts/slideLayout12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676275" x="762000"/>
            <a:ext cy="1271587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ctr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ctr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ctr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ctr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ctr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440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" type="body"/>
          </p:nvPr>
        </p:nvSpPr>
        <p:spPr>
          <a:xfrm>
            <a:off y="2200275" x="762000"/>
            <a:ext cy="4573586" cx="86359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32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-177800" marL="74295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-136525" marL="114300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trike="noStrike" u="none" b="0" cap="none" baseline="0" sz="20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y="6942136" x="762000"/>
            <a:ext cy="509586" cx="21177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y="6942136" x="3470275"/>
            <a:ext cy="509586" cx="32194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 marR="0" indent="0" marL="457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 marR="0" indent="0" marL="914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 marR="0" indent="0" marL="1371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 marR="0" indent="0" marL="18288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algn="l" rtl="0" marR="0" indent="0" marL="22860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algn="l" rtl="0" marR="0" indent="0" marL="27432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algn="l" rtl="0" marR="0" indent="0" marL="32004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algn="l" rtl="0" marR="0" indent="0" marL="3657600">
              <a:defRPr strike="noStrike" u="none" b="0" cap="none" baseline="0" sz="18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y="6942136" x="7280275"/>
            <a:ext cy="509586" cx="2119312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marR="0" indent="0" marL="0">
              <a:defRPr strike="noStrike" u="none" b="0" cap="none" baseline="0" sz="140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16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5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33.xml.rels><?xml version="1.0" encoding="UTF-8" standalone="yes"?><Relationships xmlns="http://schemas.openxmlformats.org/package/2006/relationships"><Relationship Target="../notesSlides/notesSlide33.xml" Type="http://schemas.openxmlformats.org/officeDocument/2006/relationships/notesSlide" Id="rId2"/><Relationship Target="../slideLayouts/slideLayout15.xml" Type="http://schemas.openxmlformats.org/officeDocument/2006/relationships/slideLayout" Id="rId1"/><Relationship Target="../media/image07.png" Type="http://schemas.openxmlformats.org/officeDocument/2006/relationships/image" Id="rId3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1.xml.rels><?xml version="1.0" encoding="UTF-8" standalone="yes"?><Relationships xmlns="http://schemas.openxmlformats.org/package/2006/relationships"><Relationship Target="../notesSlides/notesSlide41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2.xml.rels><?xml version="1.0" encoding="UTF-8" standalone="yes"?><Relationships xmlns="http://schemas.openxmlformats.org/package/2006/relationships"><Relationship Target="../notesSlides/notesSlide42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3.xml.rels><?xml version="1.0" encoding="UTF-8" standalone="yes"?><Relationships xmlns="http://schemas.openxmlformats.org/package/2006/relationships"><Relationship Target="../notesSlides/notesSlide43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4.xml.rels><?xml version="1.0" encoding="UTF-8" standalone="yes"?><Relationships xmlns="http://schemas.openxmlformats.org/package/2006/relationships"><Relationship Target="../notesSlides/notesSlide44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5.xml.rels><?xml version="1.0" encoding="UTF-8" standalone="yes"?><Relationships xmlns="http://schemas.openxmlformats.org/package/2006/relationships"><Relationship Target="../notesSlides/notesSlide45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46.xml.rels><?xml version="1.0" encoding="UTF-8" standalone="yes"?><Relationships xmlns="http://schemas.openxmlformats.org/package/2006/relationships"><Relationship Target="../notesSlides/notesSlide4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47.xml.rels><?xml version="1.0" encoding="UTF-8" standalone="yes"?><Relationships xmlns="http://schemas.openxmlformats.org/package/2006/relationships"><Relationship Target="../notesSlides/notesSlide4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48.xml.rels><?xml version="1.0" encoding="UTF-8" standalone="yes"?><Relationships xmlns="http://schemas.openxmlformats.org/package/2006/relationships"><Relationship Target="../notesSlides/notesSlide48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49.xml.rels><?xml version="1.0" encoding="UTF-8" standalone="yes"?><Relationships xmlns="http://schemas.openxmlformats.org/package/2006/relationships"><Relationship Target="../notesSlides/notesSlide49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50.xml.rels><?xml version="1.0" encoding="UTF-8" standalone="yes"?><Relationships xmlns="http://schemas.openxmlformats.org/package/2006/relationships"><Relationship Target="../notesSlides/notesSlide50.xml" Type="http://schemas.openxmlformats.org/officeDocument/2006/relationships/notesSlide" Id="rId2"/><Relationship Target="../slideLayouts/slideLayout16.xml" Type="http://schemas.openxmlformats.org/officeDocument/2006/relationships/slideLayout" Id="rId1"/></Relationships>
</file>

<file path=ppt/slides/_rels/slide51.xml.rels><?xml version="1.0" encoding="UTF-8" standalone="yes"?><Relationships xmlns="http://schemas.openxmlformats.org/package/2006/relationships"><Relationship Target="../notesSlides/notesSlide51.xml" Type="http://schemas.openxmlformats.org/officeDocument/2006/relationships/notesSlide" Id="rId2"/><Relationship Target="../slideLayouts/slideLayout15.xml" Type="http://schemas.openxmlformats.org/officeDocument/2006/relationships/slideLayout" Id="rId1"/></Relationships>
</file>

<file path=ppt/slides/_rels/slide52.xml.rels><?xml version="1.0" encoding="UTF-8" standalone="yes"?><Relationships xmlns="http://schemas.openxmlformats.org/package/2006/relationships"><Relationship Target="../notesSlides/notesSlide52.xml" Type="http://schemas.openxmlformats.org/officeDocument/2006/relationships/notesSlide" Id="rId2"/><Relationship Target="../slideLayouts/slideLayout15.xml" Type="http://schemas.openxmlformats.org/officeDocument/2006/relationships/slideLayout" Id="rId1"/><Relationship Target="../media/image08.png" Type="http://schemas.openxmlformats.org/officeDocument/2006/relationships/image" Id="rId3"/></Relationships>
</file>

<file path=ppt/slides/_rels/slide53.xml.rels><?xml version="1.0" encoding="UTF-8" standalone="yes"?><Relationships xmlns="http://schemas.openxmlformats.org/package/2006/relationships"><Relationship Target="../notesSlides/notesSlide53.xml" Type="http://schemas.openxmlformats.org/officeDocument/2006/relationships/notesSlide" Id="rId2"/><Relationship Target="../slideLayouts/slideLayout16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54.xml.rels><?xml version="1.0" encoding="UTF-8" standalone="yes"?><Relationships xmlns="http://schemas.openxmlformats.org/package/2006/relationships"><Relationship Target="../notesSlides/notesSlide54.xml" Type="http://schemas.openxmlformats.org/officeDocument/2006/relationships/notesSlide" Id="rId2"/><Relationship Target="../slideLayouts/slideLayout16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5.xml" Type="http://schemas.openxmlformats.org/officeDocument/2006/relationships/slideLayout" Id="rId1"/><Relationship Target="../media/image02.png" Type="http://schemas.openxmlformats.org/officeDocument/2006/relationships/image" Id="rId4"/><Relationship Target="../media/image04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 txBox="1"/>
          <p:nvPr>
            <p:ph type="ctrTitle"/>
          </p:nvPr>
        </p:nvSpPr>
        <p:spPr>
          <a:xfrm>
            <a:off y="3048000" x="914400"/>
            <a:ext cy="1295400" cx="84073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/>
        </p:txBody>
      </p:sp>
      <p:sp>
        <p:nvSpPr>
          <p:cNvPr id="62" name="Shape 62"/>
          <p:cNvSpPr txBox="1"/>
          <p:nvPr>
            <p:ph idx="1" type="subTitle"/>
          </p:nvPr>
        </p:nvSpPr>
        <p:spPr>
          <a:xfrm>
            <a:off y="4572000" x="1828800"/>
            <a:ext cy="990599" cx="6578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/>
        </p:txBody>
      </p:sp>
      <p:sp>
        <p:nvSpPr>
          <p:cNvPr id="63" name="Shape 63"/>
          <p:cNvSpPr txBox="1"/>
          <p:nvPr/>
        </p:nvSpPr>
        <p:spPr>
          <a:xfrm>
            <a:off y="403700" x="408350"/>
            <a:ext cy="6875749" cx="9254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266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
</a:t>
            </a:r>
            <a:r>
              <a:rPr sz="4266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Intro to Web Development</a:t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6FA8DC"/>
                </a:solidFill>
                <a:latin typeface="verdana"/>
                <a:ea typeface="verdana"/>
                <a:cs typeface="verdana"/>
                <a:sym typeface="verdana"/>
              </a:rPr>
              <a:t>Building a web site for the desktop, tablet and smartphone</a:t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</a:rPr>
              <a:t>Florida Library Webinars</a:t>
            </a:r>
          </a:p>
          <a:p>
            <a:pPr rtl="0" lv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</a:rPr>
              <a:t>Novare Library Services</a:t>
            </a:r>
          </a:p>
          <a:p>
            <a:pPr rtl="0" lv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</a:rPr>
              <a:t>April 30</a:t>
            </a: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, 20</a:t>
            </a:r>
            <a:r>
              <a:rPr sz="2400" lang="en-US">
                <a:solidFill>
                  <a:srgbClr val="FFFFFF"/>
                </a:solidFill>
              </a:rPr>
              <a:t>14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Jason Clark</a:t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of </a:t>
            </a:r>
            <a:r>
              <a:rPr sz="2400" lang="en-US">
                <a:solidFill>
                  <a:srgbClr val="FFFFFF"/>
                </a:solidFill>
              </a:rPr>
              <a:t>Library Informatics &amp; Computing</a:t>
            </a:r>
          </a:p>
          <a:p>
            <a:pPr rtl="0">
              <a:lnSpc>
                <a:spcPct val="100000"/>
              </a:lnSpc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Montana State University Librar</a:t>
            </a:r>
            <a:r>
              <a:rPr sz="2400" lang="en-US">
                <a:solidFill>
                  <a:srgbClr val="FFFFFF"/>
                </a:solidFill>
              </a:rPr>
              <a:t>y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RWD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Working Examples</a:t>
            </a:r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1522412" x="246062"/>
            <a:ext cy="5643561" cx="971073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Mobile Feed Widget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0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www.lib.montana.edu/~jason/files/html5-mobile-feed/</a:t>
            </a:r>
          </a:p>
          <a:p>
            <a:r>
              <a:t/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Mobilize Your Site with CSS (Responsive Design)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www.lib.montana.edu/~jason/files/responsive-design/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www.lib.montana.edu/~jason/files/responsive-design.zip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000"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earn more by viewing source</a:t>
            </a:r>
            <a:r>
              <a:rPr sz="3000" lang="en-US"/>
              <a:t> 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</a:t>
            </a:r>
            <a:r>
              <a:rPr sz="3000" lang="en-US"/>
              <a:t> 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Download from jasonclark.info </a:t>
            </a:r>
            <a:r>
              <a:rPr sz="3000"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r>
              <a:rPr strike="noStrike" u="none" b="0" cap="none" baseline="0" sz="30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github.com/jasonclark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</a:t>
            </a:r>
          </a:p>
        </p:txBody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switch stylesheets based on width and height of viewport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same content, new view depending on device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@media screen and (max-device-width:480px) {… mobile styles here… }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* note “em” measurements based on base sizing of main body font are becoming standard (not pixels)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 in Action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&lt;link rel="stylesheet" type="text/css” media="screen and (max-device-width:480px) and (resolution: 163dpi)” href="shetland.css" /&gt;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Web Design, Ethan Marcotte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4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http://www.alistapart.com/articles/responsive-web-design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Define the Breakpoints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 major breaks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480 / 768 / 1024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Define the Breakpoints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 major media query rules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&lt; 480 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&lt; 768</a:t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&gt; 768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 Fluid Grid</a:t>
            </a:r>
          </a:p>
        </p:txBody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Create Flexible Layouts with Relative Sizing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sngStrike"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| 200 px | 300 px | 800 px |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| 15.38% | 23.07% | 61.5384% |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Box Sizing</a:t>
            </a:r>
          </a:p>
        </p:txBody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1522412" x="246062"/>
            <a:ext cy="5640386" cx="9913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how the browser calculates the width of an element to include (or not include) padding, borders, and margins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div.doc {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width: 200px;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padding: 0 30px;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-webkit-box-sizing: border-box; 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-moz-box-sizing: border-box;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box-sizing: border-box;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Flexible Images &amp; Media</a:t>
            </a:r>
          </a:p>
        </p:txBody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1519975" x="386725"/>
            <a:ext cy="4961099" cx="95448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Adaptive Sizing</a:t>
            </a:r>
          </a:p>
          <a:p>
            <a:r>
              <a:t/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img{width:100%;</a:t>
            </a:r>
            <a:r>
              <a:rPr sz="3800" lang="en-US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min-width:250px;</a:t>
            </a:r>
            <a:r>
              <a:rPr sz="3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Flexible Images &amp; Media ...</a:t>
            </a:r>
          </a:p>
        </p:txBody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y="1519975" x="304300"/>
            <a:ext cy="58547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Adaptive Sizing</a:t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&lt;div class="video-container"&gt;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&lt;iframe src="http://player.vimeo.com/video/6284199?title=0&amp;byline=0&amp;portrait=0" width="800" height="450" frameborder="0"&gt;&lt;/iframe&gt;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&lt;/div&gt;</a:t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.video-container {position:relative;padding-bottom:56.25%;padding-top: 30px;height:0;overflow:hidden;}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.video-container iframe {position:absolute;top:0;left:0;width:100%;height: 100%;}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Ensure Device Screen Size</a:t>
            </a:r>
          </a:p>
        </p:txBody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meta viewport tag in &lt;head&gt;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name="viewport" content="width=device-width, initial-scale=1"&gt;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First Principles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Web Design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</a:rPr>
              <a:t>Search Engine Optimization</a:t>
            </a:r>
          </a:p>
          <a:p>
            <a:pPr rtl="0" lvl="1" marR="0" indent="-465666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900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</a:rPr>
              <a:t>Information Architecture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</a:rPr>
              <a:t>Analytics and Statistics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Linearize Layout for Mobile</a:t>
            </a:r>
          </a:p>
        </p:txBody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Turn all block level elements into full width to create single column layout</a:t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width -&gt; 100%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Hide Non-Essential Content</a:t>
            </a:r>
          </a:p>
        </p:txBody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1519975" x="304300"/>
            <a:ext cy="5782800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 screen sizes shrink, remove elements from view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Apply a </a:t>
            </a:r>
            <a:r>
              <a:rPr sz="3733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.hide </a:t>
            </a:r>
            <a:r>
              <a:rPr sz="3733" lang="en-US">
                <a:solidFill>
                  <a:srgbClr val="FFFFFF"/>
                </a:solidFill>
              </a:rPr>
              <a:t>class</a:t>
            </a:r>
          </a:p>
          <a:p>
            <a:r>
              <a:t/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@media screen and (max-width:480) {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.hide {display:none;}</a:t>
            </a:r>
          </a:p>
          <a:p>
            <a:pPr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48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Gotchas</a:t>
            </a:r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Hidden page weights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 lean with your markup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Minify if performance bottleneck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Minification + Optimization</a:t>
            </a:r>
          </a:p>
        </p:txBody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Removing unnecessary characters and spacing from code to reduce size, and optimizing the code to improve load times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Minify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www.cleancss.com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Optim</a:t>
            </a: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ize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csstidyonline.com</a:t>
            </a:r>
          </a:p>
          <a:p>
            <a:pPr algn="l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/>
              <a:t>stidyonline.com/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99" name="Shape 1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0" name="Shape 200"/>
          <p:cNvSpPr txBox="1"/>
          <p:nvPr>
            <p:ph type="title"/>
          </p:nvPr>
        </p:nvSpPr>
        <p:spPr>
          <a:xfrm>
            <a:off y="304800" x="247650"/>
            <a:ext cy="914400" cx="96647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What Type of Support?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y="1519237" x="247650"/>
            <a:ext cy="5414961" cx="968375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see "When can I use…" </a:t>
            </a:r>
          </a:p>
          <a:p>
            <a:pPr algn="l" rtl="0" lvl="2" marR="0" indent="279400" marL="5715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80000"/>
              <a:buFont typeface="Courier New"/>
              <a:buChar char="o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http://a.deveria.com/caniuse/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Mobile browsers leading the way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Modernizr</a:t>
            </a:r>
          </a:p>
          <a:p>
            <a:pPr algn="l" rtl="0" lvl="2" marR="0" indent="279400" marL="5715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59722"/>
              <a:buFont typeface="Courier New"/>
              <a:buChar char="o"/>
            </a:pPr>
            <a:r>
              <a:rPr strike="noStrike" u="none" b="0" cap="none" baseline="0" sz="3600" lang="en-US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http://www.modernizr.com/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HTML5 enabling script </a:t>
            </a:r>
          </a:p>
          <a:p>
            <a:pPr algn="l" rtl="0" lvl="2" marR="0" indent="279400" marL="5715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EEEEEE"/>
              </a:buClr>
              <a:buSzPct val="80000"/>
              <a:buFont typeface="Courier New"/>
              <a:buChar char="o"/>
            </a:pPr>
            <a:r>
              <a:rPr strike="noStrike" u="none" b="0" cap="none" baseline="0" sz="3700" lang="en-US" i="0">
                <a:solidFill>
                  <a:srgbClr val="EEEEEE"/>
                </a:solidFill>
                <a:latin typeface="Arial"/>
                <a:ea typeface="Arial"/>
                <a:cs typeface="Arial"/>
                <a:sym typeface="Arial"/>
              </a:rPr>
              <a:t>http://remysharp.com/2009/01/07/html5-enabling-script/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Tools</a:t>
            </a:r>
          </a:p>
        </p:txBody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Twitter Bootstrap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twitter.github.io/bootstrap/</a:t>
            </a:r>
          </a:p>
          <a:p>
            <a:r>
              <a:t/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Responsify 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responsify.it/</a:t>
            </a:r>
          </a:p>
          <a:p>
            <a:r>
              <a:t/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960 Grid System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http://960.gs/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 txBox="1"/>
          <p:nvPr>
            <p:ph type="title"/>
          </p:nvPr>
        </p:nvSpPr>
        <p:spPr>
          <a:xfrm>
            <a:off y="304800" x="247650"/>
            <a:ext cy="914400" cx="96647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</a:p>
        </p:txBody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1524000" x="0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rtl="0" lvl="1" indent="342900" marL="11430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100877"/>
              <a:buFont typeface="Arial"/>
              <a:buChar char="•"/>
            </a:pPr>
            <a:r>
              <a:rPr sz="3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&amp; CSS3 Cheat Sheets</a:t>
            </a:r>
          </a:p>
          <a:p>
            <a:pPr rtl="0" lvl="2" indent="279400" marL="57150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80000"/>
              <a:buFont typeface="Courier New"/>
              <a:buChar char="o"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webresourcesdepot.com/html-5-and-css3-cheat-sheets-collection/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Boilerplate </a:t>
            </a:r>
          </a:p>
          <a:p>
            <a:pPr algn="l" rtl="0" lvl="2" marR="0" indent="336550" marL="51435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ourier New"/>
              <a:buChar char="o"/>
            </a:pPr>
            <a:r>
              <a:rPr strike="noStrike" u="none" b="0" cap="none" baseline="0" sz="33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http://html5boilerplate.com/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HTML5rocks</a:t>
            </a:r>
          </a:p>
          <a:p>
            <a:pPr algn="l" rtl="0" lvl="2" marR="0" indent="336550" marL="51435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0000"/>
              <a:buFont typeface="Courier New"/>
              <a:buChar char="o"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html5rocks.com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Please</a:t>
            </a:r>
          </a:p>
          <a:p>
            <a:pPr algn="l" rtl="0" lvl="2" marR="0" indent="336550" marL="51435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80000"/>
              <a:buFont typeface="Courier New"/>
              <a:buChar char="o"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html5please.com/#use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Next version of RWD = 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Flexbox</a:t>
            </a:r>
          </a:p>
        </p:txBody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y="1522412" x="246062"/>
            <a:ext cy="5868986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trike="noStrike" u="none" b="0" cap="none" baseline="0" sz="37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flexible box model?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body&gt;div#main {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-webkit-flexbox; 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-moz-flexbox;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-ms-flexbox;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display: -o-flexbox;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height: 500px;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padding: 1em;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background-color: gray;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8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} 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 in Libraries</a:t>
            </a:r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Matthew Reidsma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matthew.reidsrow.com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@mreidsma</a:t>
            </a:r>
          </a:p>
          <a:p>
            <a:r>
              <a:t/>
            </a:r>
          </a:p>
          <a:p>
            <a:r>
              <a:t/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Brad Czerniak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brad.hawidu.com</a:t>
            </a:r>
          </a:p>
          <a:p>
            <a:pPr rtl="0" lvl="1" marR="0" indent="-397933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2072"/>
              <a:buFont typeface="Courier New"/>
              <a:buChar char="o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@ao5357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 txBox="1"/>
          <p:nvPr>
            <p:ph type="ctrTitle"/>
          </p:nvPr>
        </p:nvSpPr>
        <p:spPr>
          <a:xfrm>
            <a:off y="2133600" x="755650"/>
            <a:ext cy="1219199" cx="8437562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z="53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Search Engine Optimization</a:t>
            </a:r>
          </a:p>
        </p:txBody>
      </p:sp>
      <p:sp>
        <p:nvSpPr>
          <p:cNvPr id="231" name="Shape 231"/>
          <p:cNvSpPr txBox="1"/>
          <p:nvPr>
            <p:ph idx="1" type="subTitle"/>
          </p:nvPr>
        </p:nvSpPr>
        <p:spPr>
          <a:xfrm>
            <a:off y="3549650" x="1673225"/>
            <a:ext cy="611187" cx="757713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z="3500" lang="en-US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Engineering Findability</a:t>
            </a: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74" name="Shape 7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685800" x="952491"/>
            <a:ext cy="6248400" cx="833121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35" name="Shape 2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6" name="Shape 236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pinboard.in tag</a:t>
            </a:r>
          </a:p>
        </p:txBody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y="1519975" x="304300"/>
            <a:ext cy="4961125" cx="9410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5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pinboard.in/u:jasonclark/t:libseo/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41" name="Shape 2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Search Engine Optimization</a:t>
            </a:r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act of creating indexable and crawlable content for commercial search engine robots</a:t>
            </a:r>
          </a:p>
          <a:p>
            <a:r>
              <a:t/>
            </a:r>
          </a:p>
          <a:p>
            <a:r>
              <a:t/>
            </a:r>
          </a:p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FFFFFF"/>
                </a:solidFill>
              </a:rPr>
              <a:t>SEO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47" name="Shape 2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8" name="Shape 248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Best Practices and SEO</a:t>
            </a:r>
          </a:p>
        </p:txBody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Approved SEO techniques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Based on search engine guidelines and documentation for indexing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Align with user’s expectations for a search result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53" name="Shape 2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4" name="Shape 254"/>
          <p:cNvSpPr txBox="1"/>
          <p:nvPr>
            <p:ph idx="1" type="body"/>
          </p:nvPr>
        </p:nvSpPr>
        <p:spPr>
          <a:xfrm>
            <a:off y="6858000" x="279400"/>
            <a:ext cy="538199" cx="9450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/>
        </p:txBody>
      </p:sp>
      <p:pic>
        <p:nvPicPr>
          <p:cNvPr id="255" name="Shape 25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848250" x="279400"/>
            <a:ext cy="5788074" cx="9618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59" name="Shape 2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0" name="Shape 26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SEO - Baseline Techniques</a:t>
            </a:r>
          </a:p>
        </p:txBody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465666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Keyword analysis</a:t>
            </a:r>
          </a:p>
          <a:p>
            <a:pPr rtl="0" lvl="0" marR="0" indent="-465666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  <a:p>
            <a:pPr rtl="0" lvl="0" marR="0" indent="-465666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  <a:p>
            <a:pPr rtl="0" lvl="1" marR="0" indent="-465666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○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sitemaps, linked architecture</a:t>
            </a:r>
          </a:p>
          <a:p>
            <a:pPr rtl="0" lvl="0" marR="0" indent="-465666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noise in the index</a:t>
            </a:r>
          </a:p>
          <a:p>
            <a:pPr rtl="0" lvl="1" marR="0" indent="-465666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○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rel canonical, noindex nofollow</a:t>
            </a:r>
          </a:p>
          <a:p>
            <a:pPr rtl="0" lvl="0" marR="0" indent="-465666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900"/>
              <a:buFont typeface="arial"/>
              <a:buChar char="●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Introduce semantic markup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65" name="Shape 2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6" name="Shape 266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Keyword Analysis</a:t>
            </a:r>
          </a:p>
        </p:txBody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y="1522412" x="246062"/>
            <a:ext cy="5643561" cx="950118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Research your market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Write or rewrite your web copy, titles, descriptions based on this research</a:t>
            </a:r>
          </a:p>
          <a:p>
            <a:pPr rtl="0" lvl="0" indent="-361950" marL="34290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up Google Adwords Account</a:t>
            </a:r>
          </a:p>
          <a:p>
            <a:pPr rtl="0" lvl="1" indent="247650" marL="114300">
              <a:lnSpc>
                <a:spcPct val="95000"/>
              </a:lnSpc>
              <a:spcBef>
                <a:spcPts val="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Keyword Planner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71" name="Shape 2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2" name="Shape 272"/>
          <p:cNvSpPr txBox="1"/>
          <p:nvPr>
            <p:ph type="title"/>
          </p:nvPr>
        </p:nvSpPr>
        <p:spPr>
          <a:xfrm>
            <a:off y="288925" x="231775"/>
            <a:ext cy="909637" cx="9659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</p:txBody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y="1522412" x="246062"/>
            <a:ext cy="5640386" cx="991393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web copy for the robot and the human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&lt;title&gt;&lt;/title&gt;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z="32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name=”description” /&gt;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77" name="Shape 27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y="1522412" x="246062"/>
            <a:ext cy="5640300" cx="99138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"Keyword Phrase | Context"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“Staff Directory and People Listing: Montana State University MSU Library”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83" name="Shape 2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Writing Titles and Descriptions</a:t>
            </a:r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y="1522412" x="246062"/>
            <a:ext cy="5640300" cx="99138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Description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short, declarative sentence that incorporates your keywords, as you laid it out in your page title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"A listing of staff employed at Montana State University MSU Library including library departments, roles, job titles, phone numbers and contact information."</a:t>
            </a:r>
          </a:p>
          <a:p>
            <a:r>
              <a:t/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3200" lang="en-US" i="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89" name="Shape 2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Clear hierarchy and site architecture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Directory in URL shows hierarchy</a:t>
            </a:r>
          </a:p>
          <a:p>
            <a:pPr algn="l" rtl="0" lvl="1" marR="0" indent="34290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Breadcrumb links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“Every page should be reachable from at least one static text link.”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https://support.google.com/webmasters/answer/35769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pinboard.in tag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519975" x="304300"/>
            <a:ext cy="4961125" cx="9410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pPr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55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pinboard.in/u:jasonclark/t:rwd/</a:t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95" name="Shape 2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up machine-readable sitemap</a:t>
            </a:r>
          </a:p>
          <a:p>
            <a:pPr algn="l" rtl="0" lvl="2" marR="0" indent="-276225" marL="11430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Listing all pages that you want to be indexed and indexing priorities for those pages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“Google adheres to Sitemap Protocol 0.9 as defined by sitemaps.org.”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https://support.google.com/webmasters/answer/156184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01" name="Shape 3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2" name="Shape 302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Creating Indexable Content</a:t>
            </a:r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up machine-readable sitemap</a:t>
            </a:r>
          </a:p>
          <a:p>
            <a:pPr algn="l" rtl="0" lvl="2" marR="0" indent="-276225" marL="11430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Listing all pages that you want to be indexed and indexing priorities for those pages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“Google adheres to Sitemap Protocol 0.9 as defined by sitemaps.org.”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https://support.google.com/webmasters/answer/156184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07" name="Shape 3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8" name="Shape 308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“Noise” in the Index</a:t>
            </a:r>
          </a:p>
        </p:txBody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Redundant content 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Dynamic pages, search result pages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Not every page is unique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Techniques:</a:t>
            </a:r>
          </a:p>
          <a:p>
            <a:pPr algn="l" rtl="0" lvl="0" marR="0" indent="-463550" marL="9144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robots.txt directives</a:t>
            </a:r>
          </a:p>
          <a:p>
            <a:pPr algn="l" rtl="0" lvl="0" marR="0" indent="-463550" marL="9144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link relations and index directive markup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13" name="Shape 3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“Noise” in the Index</a:t>
            </a:r>
          </a:p>
        </p:txBody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robots.txt 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set of commands in text file at top level of your site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Disallow: /staff/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#allow primary mobile page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Allow: /finding-aids/m/index.php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Allow: /finding-aids/m/$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19" name="Shape 3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0" name="Shape 320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Reduce “Noise” in the Index</a:t>
            </a:r>
          </a:p>
        </p:txBody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Link relations and index directive markup</a:t>
            </a:r>
          </a:p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markup that identifies canonicalization or whether to index a page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&lt;link rel="canonical" href="http://arc.lib.montana.edu/finding-aids/item/23" /&gt;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&lt;a rel="nofollow" href="http://arc.lib.montana.edu/finding-aids/item/23"&gt;&lt;/a&gt;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45833"/>
              <a:buFont typeface="Arial"/>
              <a:buNone/>
            </a:pPr>
            <a:r>
              <a:rPr sz="2400" lang="en-US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&lt;meta name="robots" content="nofollow,noindex" /&gt;</a:t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25" name="Shape 3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6" name="Shape 326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Introducing Semantic Markup</a:t>
            </a:r>
          </a:p>
        </p:txBody>
      </p:sp>
      <p:sp>
        <p:nvSpPr>
          <p:cNvPr id="327" name="Shape 327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361950" marL="3429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99099"/>
              <a:buFont typeface="Arial"/>
              <a:buChar char="•"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HTML5 semantic tags and microdata that helps classify page types and types of content on the page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9729"/>
              <a:buFont typeface="Arial"/>
              <a:buNone/>
            </a:pPr>
            <a:r>
              <a:rPr sz="37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“If Google understands the content on your pages, we can create rich snippets—detailed information intended to help users with specific queries.”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0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https://support.google.com/webmasters/answer/99170?hl=en&amp;ref_topic=1088472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1" name="Shape 3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32" name="Shape 33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69870" x="0"/>
            <a:ext cy="6465868" cx="10160001"/>
          </a:xfrm>
          <a:prstGeom prst="rect">
            <a:avLst/>
          </a:prstGeom>
        </p:spPr>
      </p:pic>
      <p:sp>
        <p:nvSpPr>
          <p:cNvPr id="333" name="Shape 333"/>
          <p:cNvSpPr txBox="1"/>
          <p:nvPr/>
        </p:nvSpPr>
        <p:spPr>
          <a:xfrm>
            <a:off y="7000125" x="0"/>
            <a:ext cy="649751" cx="10160000"/>
          </a:xfrm>
          <a:prstGeom prst="rect">
            <a:avLst/>
          </a:prstGeom>
          <a:noFill/>
          <a:ln>
            <a:noFill/>
          </a:ln>
        </p:spPr>
        <p:txBody>
          <a:bodyPr bIns="50775" rIns="101575" lIns="101575" tIns="50775" anchor="t" anchorCtr="0">
            <a:noAutofit/>
          </a:bodyPr>
          <a:lstStyle/>
          <a:p>
            <a:pPr algn="ctr" rtl="0" lvl="0" marR="0" indent="0" marL="0">
              <a:buSzPct val="25000"/>
              <a:buNone/>
            </a:pPr>
            <a:r>
              <a:rPr strike="noStrike" u="none" b="0" cap="none" baseline="0" sz="3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BM (Before Microdata)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7" name="Shape 3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38" name="Shape 33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69870" x="0"/>
            <a:ext cy="6465868" cx="10160000"/>
          </a:xfrm>
          <a:prstGeom prst="rect">
            <a:avLst/>
          </a:prstGeom>
        </p:spPr>
      </p:pic>
      <p:sp>
        <p:nvSpPr>
          <p:cNvPr id="339" name="Shape 339"/>
          <p:cNvSpPr txBox="1"/>
          <p:nvPr/>
        </p:nvSpPr>
        <p:spPr>
          <a:xfrm>
            <a:off y="7000125" x="0"/>
            <a:ext cy="649751" cx="10160000"/>
          </a:xfrm>
          <a:prstGeom prst="rect">
            <a:avLst/>
          </a:prstGeom>
          <a:noFill/>
          <a:ln>
            <a:noFill/>
          </a:ln>
        </p:spPr>
        <p:txBody>
          <a:bodyPr bIns="50775" rIns="101575" lIns="101575" tIns="50775" anchor="t" anchorCtr="0">
            <a:noAutofit/>
          </a:bodyPr>
          <a:lstStyle/>
          <a:p>
            <a:pPr algn="ctr" rtl="0" lvl="0" marR="0" indent="0" marL="0">
              <a:buSzPct val="25000"/>
              <a:buNone/>
            </a:pPr>
            <a:r>
              <a:rPr strike="noStrike" u="none" b="0" cap="none" baseline="0" sz="3600" lang="en-US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 (After Microdata)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3" name="Shape 3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4" name="Shape 344"/>
          <p:cNvSpPr/>
          <p:nvPr/>
        </p:nvSpPr>
        <p:spPr>
          <a:xfrm>
            <a:off y="1859906" x="1411055"/>
            <a:ext cy="3864305" cx="8338055"/>
          </a:xfrm>
          <a:prstGeom prst="rect">
            <a:avLst/>
          </a:prstGeom>
          <a:noFill/>
          <a:ln>
            <a:noFill/>
          </a:ln>
        </p:spPr>
        <p:txBody>
          <a:bodyPr bIns="50775" rIns="101575" lIns="101575" tIns="50775" anchor="t" anchorCtr="0">
            <a:noAutofit/>
          </a:bodyPr>
          <a:lstStyle/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&lt;dl&gt;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&lt;dt&gt;Title&lt;/dt&gt;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&lt;dd&gt;A River Runs Through It and Other Stories&lt;/dd&gt;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&lt;dt&gt;Author&lt;/dt&gt;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&lt;dd&gt;Norman Maclean&lt;/dd&gt;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&lt;dt&gt;Publication date&lt;/dt&gt;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&lt;dd&gt;October 1, 2001&lt;/dd&gt;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&lt;dt&gt;ID&lt;/dt&gt;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&lt;dd&gt;0226500667&lt;/dd&gt;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&lt;/dl&gt;</a:t>
            </a:r>
          </a:p>
        </p:txBody>
      </p:sp>
    </p:spTree>
  </p:cSld>
  <p:clrMapOvr>
    <a:masterClrMapping/>
  </p:clrMapOvr>
  <p:transition spd="slow">
    <p:cut/>
  </p:transition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8" name="Shape 3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49" name="Shape 349"/>
          <p:cNvSpPr/>
          <p:nvPr/>
        </p:nvSpPr>
        <p:spPr>
          <a:xfrm>
            <a:off y="2037176" x="913978"/>
            <a:ext cy="3864305" cx="8338055"/>
          </a:xfrm>
          <a:prstGeom prst="rect">
            <a:avLst/>
          </a:prstGeom>
          <a:noFill/>
          <a:ln>
            <a:noFill/>
          </a:ln>
        </p:spPr>
        <p:txBody>
          <a:bodyPr bIns="50775" rIns="101575" lIns="101575" tIns="50775" anchor="t" anchorCtr="0">
            <a:noAutofit/>
          </a:bodyPr>
          <a:lstStyle/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&lt;dl </a:t>
            </a:r>
            <a:r>
              <a:rPr strike="noStrike" u="none" b="0" cap="none" baseline="0" sz="2200" lang="en-US" i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itemscope itemtype="http://schema.org/Book"</a:t>
            </a: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&lt;dt&gt;Title&lt;/dt&gt;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strike="noStrike" u="none" b="0" cap="none" baseline="0" sz="2200" lang="en-US" i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itemprop="title"</a:t>
            </a: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&gt;A River Runs Through It and Other Stories&lt;/dd&gt;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&lt;dt&gt;Author&lt;/dt&gt;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strike="noStrike" u="none" b="0" cap="none" baseline="0" sz="2200" lang="en-US" i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itemprop="author"</a:t>
            </a: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&gt;Norman Maclean&lt;/dd&gt;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&lt;dt&gt;Publication date&lt;/dt&gt;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strike="noStrike" u="none" b="0" cap="none" baseline="0" sz="2200" lang="en-US" i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itemprop="pubdate"</a:t>
            </a: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&gt;October 1, 2001&lt;/dd&gt;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&lt;dt&gt;ID&lt;/dt&gt;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&lt;dd </a:t>
            </a:r>
            <a:r>
              <a:rPr strike="noStrike" u="none" b="0" cap="none" baseline="0" sz="2200" lang="en-US" i="0">
                <a:solidFill>
                  <a:schemeClr val="accent1"/>
                </a:solidFill>
                <a:latin typeface="Courier New"/>
                <a:ea typeface="Courier New"/>
                <a:cs typeface="Courier New"/>
                <a:sym typeface="Courier New"/>
              </a:rPr>
              <a:t>itemprop="isbn"</a:t>
            </a: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&gt;0226500667&lt;/dd&gt;</a:t>
            </a:r>
          </a:p>
          <a:p>
            <a:pPr algn="l" rtl="0" lvl="0" marR="0" indent="0" marL="0">
              <a:buSzPct val="25000"/>
              <a:buNone/>
            </a:pPr>
            <a:r>
              <a:rPr strike="noStrike" u="none" b="0" cap="none" baseline="0" sz="2200" lang="en-US" i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&lt;/dl&gt;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304800" x="247650"/>
            <a:ext cy="914400" cx="96647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Verdana"/>
              <a:buNone/>
            </a:pPr>
            <a:r>
              <a:rPr strike="noStrike" u="none" b="0" cap="none" baseline="0" sz="48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twitter </a:t>
            </a: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as channel (#hashtag)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519237" x="246062"/>
            <a:ext cy="4886325" cx="9710736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222250" marL="34290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59375"/>
              <a:buFont typeface="Times New Roman"/>
              <a:buNone/>
            </a:pPr>
            <a:r>
              <a:rPr strike="noStrike" u="none" b="0" cap="none" baseline="0" sz="3200" lang="en-US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
</a:t>
            </a:r>
          </a:p>
          <a:p>
            <a:r>
              <a:t/>
            </a:r>
          </a:p>
          <a:p>
            <a:pPr algn="ctr" rtl="0" lvl="1" marR="0" indent="0" marL="1143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Verdana"/>
              <a:buNone/>
            </a:pPr>
            <a:r>
              <a:rPr sz="60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@jaclark</a:t>
            </a:r>
            <a:r>
              <a:rPr strike="noStrike" u="none" b="0" cap="none" baseline="0" sz="6000" lang="en-US" i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 #</a:t>
            </a:r>
            <a:r>
              <a:rPr sz="60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rwd</a:t>
            </a:r>
          </a:p>
        </p:txBody>
      </p:sp>
    </p:spTree>
  </p:cSld>
  <p:clrMapOvr>
    <a:masterClrMapping/>
  </p:clrMapOvr>
  <p:transition spd="slow">
    <p:cut/>
  </p:transition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53" name="Shape 3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4" name="Shape 354"/>
          <p:cNvSpPr txBox="1"/>
          <p:nvPr>
            <p:ph type="ctrTitle"/>
          </p:nvPr>
        </p:nvSpPr>
        <p:spPr>
          <a:xfrm>
            <a:off y="2133600" x="755650"/>
            <a:ext cy="1219199" cx="84375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z="53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Analytics and Statistics</a:t>
            </a:r>
          </a:p>
        </p:txBody>
      </p:sp>
      <p:sp>
        <p:nvSpPr>
          <p:cNvPr id="355" name="Shape 355"/>
          <p:cNvSpPr txBox="1"/>
          <p:nvPr>
            <p:ph idx="1" type="subTitle"/>
          </p:nvPr>
        </p:nvSpPr>
        <p:spPr>
          <a:xfrm>
            <a:off y="3549650" x="1673225"/>
            <a:ext cy="611100" cx="75771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z="3500" lang="en-US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Know your Users</a:t>
            </a: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</a:p>
        </p:txBody>
      </p:sp>
    </p:spTree>
  </p:cSld>
  <p:clrMapOvr>
    <a:masterClrMapping/>
  </p:clrMapOvr>
  <p:transition spd="slow">
    <p:cut/>
  </p:transition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59" name="Shape 3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0" name="Shape 360"/>
          <p:cNvSpPr txBox="1"/>
          <p:nvPr>
            <p:ph type="title"/>
          </p:nvPr>
        </p:nvSpPr>
        <p:spPr>
          <a:xfrm>
            <a:off y="288925" x="231775"/>
            <a:ext cy="909600" cx="96600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sz="48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Recording Web site usage</a:t>
            </a:r>
          </a:p>
        </p:txBody>
      </p:sp>
      <p:sp>
        <p:nvSpPr>
          <p:cNvPr id="361" name="Shape 361"/>
          <p:cNvSpPr txBox="1"/>
          <p:nvPr>
            <p:ph idx="1" type="body"/>
          </p:nvPr>
        </p:nvSpPr>
        <p:spPr>
          <a:xfrm>
            <a:off y="1522412" x="246062"/>
            <a:ext cy="5643599" cx="95012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-450850" marL="8001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sz="36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Create a Google Analytics account</a:t>
            </a:r>
          </a:p>
          <a:p>
            <a:pPr algn="l" rtl="0" lvl="0" marR="0" indent="-450850" marL="8001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sz="36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Create a Google Webmaster Tools Account</a:t>
            </a:r>
          </a:p>
          <a:p>
            <a:pPr algn="l" rtl="0" lvl="0" marR="0" indent="-450850" marL="80010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AutoNum type="arabicPeriod"/>
            </a:pPr>
            <a:r>
              <a:rPr sz="36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Connect the accounts</a:t>
            </a:r>
          </a:p>
          <a:p>
            <a:r>
              <a:t/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6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https://support.google.com/webmasters/answer/1120006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65" name="Shape 3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66" name="Shape 36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957300" x="524575"/>
            <a:ext cy="5429700" cx="911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EFEFEF"/>
        </a:solidFill>
      </p:bgPr>
    </p:bg>
    <p:spTree>
      <p:nvGrpSpPr>
        <p:cNvPr id="370" name="Shape 3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pic>
        <p:nvPicPr>
          <p:cNvPr id="371" name="Shape 37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83985" x="2483400"/>
            <a:ext cy="7447991" cx="51751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375" name="Shape 3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6" name="Shape 376"/>
          <p:cNvSpPr txBox="1"/>
          <p:nvPr>
            <p:ph type="ctrTitle"/>
          </p:nvPr>
        </p:nvSpPr>
        <p:spPr>
          <a:xfrm>
            <a:off y="2133600" x="755650"/>
            <a:ext cy="1219199" cx="8437562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Arial"/>
              <a:buNone/>
            </a:pPr>
            <a:r>
              <a:rPr strike="noStrike" u="none" b="0" cap="none" baseline="0" sz="53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Questions? </a:t>
            </a:r>
            <a:r>
              <a:rPr strike="noStrike" u="none" b="0" cap="none" baseline="0" sz="48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</p:txBody>
      </p:sp>
      <p:sp>
        <p:nvSpPr>
          <p:cNvPr id="377" name="Shape 377"/>
          <p:cNvSpPr txBox="1"/>
          <p:nvPr>
            <p:ph idx="1" type="subTitle"/>
          </p:nvPr>
        </p:nvSpPr>
        <p:spPr>
          <a:xfrm>
            <a:off y="3544887" x="1674811"/>
            <a:ext cy="1565274" cx="7916861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twitter.com/jaclark</a:t>
            </a:r>
          </a:p>
          <a:p>
            <a:pPr algn="l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3D85C6"/>
              </a:buClr>
              <a:buSzPct val="25000"/>
              <a:buFont typeface="Arial"/>
              <a:buNone/>
            </a:pPr>
            <a:r>
              <a:rPr strike="noStrike" u="none" b="0" cap="none" baseline="0" sz="3500" lang="en-US" i="0">
                <a:solidFill>
                  <a:srgbClr val="3D85C6"/>
                </a:solidFill>
                <a:latin typeface="Arial"/>
                <a:ea typeface="Arial"/>
                <a:cs typeface="Arial"/>
                <a:sym typeface="Arial"/>
              </a:rPr>
              <a:t>www.lib.montana.edu/~jason/talks.php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0" name="Shape 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Overview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y="1519975" x="304300"/>
            <a:ext cy="4961125" cx="94105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What is Responsive Web Design</a:t>
            </a: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</a:rPr>
              <a:t>RWD Principles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</a:rPr>
              <a:t>Live RWD Redesign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Getting Started</a:t>
            </a:r>
          </a:p>
          <a:p>
            <a:pPr rtl="0" lvl="0" marR="0" indent="-2878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68168"/>
              <a:buFont typeface="Arial"/>
              <a:buChar char="•"/>
            </a:pPr>
            <a:r>
              <a:rPr sz="3733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Questions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800" lang="en-US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Terms: HTML + CSS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1519175" x="304425"/>
            <a:ext cy="5969399" cx="94700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Does everybody know what these elements are?</a:t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CSS </a:t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style rules for HTML documents</a:t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HTML</a:t>
            </a:r>
          </a:p>
          <a:p>
            <a:pPr rt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markup tags that structure docs</a:t>
            </a:r>
          </a:p>
          <a:p>
            <a:pPr rtl="0" lvl="0">
              <a:lnSpc>
                <a:spcPct val="100000"/>
              </a:lnSpc>
              <a:buNone/>
            </a:pPr>
            <a:r>
              <a:rPr sz="32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- browsers read them and display according to rules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y="6858000" x="279400"/>
            <a:ext cy="538161" cx="9450387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ctr" rtl="0" lvl="0" marR="0" indent="0" mar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2200" lang="en-US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http://www.w3.org/History/19921103-hypertext/hypertext/WWW/Link.html</a:t>
            </a:r>
          </a:p>
        </p:txBody>
      </p:sp>
      <p:pic>
        <p:nvPicPr>
          <p:cNvPr id="104" name="Shape 10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4114800" x="736600"/>
            <a:ext cy="1392237" cx="8610600"/>
          </a:xfrm>
          <a:prstGeom prst="rect">
            <a:avLst/>
          </a:prstGeom>
        </p:spPr>
      </p:pic>
      <p:pic>
        <p:nvPicPr>
          <p:cNvPr id="105" name="Shape 105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y="457200" x="736600"/>
            <a:ext cy="2895600" cx="85598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y="304800" x="304800"/>
            <a:ext cy="990599" cx="96266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>
              <a:lnSpc>
                <a:spcPct val="100000"/>
              </a:lnSpc>
              <a:buNone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Responsive design = 3 techniques</a:t>
            </a:r>
          </a:p>
        </p:txBody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1519975" x="304300"/>
            <a:ext cy="4961099" cx="94104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397933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Media Queries</a:t>
            </a:r>
          </a:p>
          <a:p>
            <a:r>
              <a:t/>
            </a:r>
          </a:p>
          <a:p>
            <a:pPr rtl="0" lvl="0" marR="0" indent="-397933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 Fluid Grid</a:t>
            </a:r>
          </a:p>
          <a:p>
            <a:r>
              <a:t/>
            </a:r>
          </a:p>
          <a:p>
            <a:pPr rtl="0" lvl="0" marR="0" indent="-397933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72072"/>
              <a:buFont typeface="Arial"/>
              <a:buAutoNum type="arabicPeriod"/>
            </a:pPr>
            <a:r>
              <a:rPr sz="3733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Flexible Images or Media Objects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