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slides/slide34.xml" Type="http://schemas.openxmlformats.org/officeDocument/2006/relationships/slide" Id="rId40"/><Relationship Target="theme/theme3.xml" Type="http://schemas.openxmlformats.org/officeDocument/2006/relationships/theme" Id="rId1"/><Relationship Target="slides/slide16.xml" Type="http://schemas.openxmlformats.org/officeDocument/2006/relationships/slide" Id="rId22"/><Relationship Target="slides/slide35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101575" rIns="101575" lIns="101575" t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101575" rIns="101575" lIns="101575" t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101575" rIns="101575" lIns="101575" t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101575" rIns="101575" lIns="101575" tIns="101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560550" x="731500"/>
            <a:ext cy="4320599" cx="58521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720075" x="1219425"/>
            <a:ext cy="3600599" cx="48770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304800" x="508000"/>
            <a:ext cy="1270000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704975" x="508000"/>
            <a:ext cy="711200" cx="44894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 b="1" sz="2400"/>
            </a:lvl1pPr>
            <a:lvl2pPr rtl="0" indent="0" marL="457200">
              <a:spcBef>
                <a:spcPts val="0"/>
              </a:spcBef>
              <a:buFont typeface="Times New Roman"/>
              <a:buNone/>
              <a:defRPr b="1" sz="2000"/>
            </a:lvl2pPr>
            <a:lvl3pPr rtl="0" indent="0" marL="914400">
              <a:spcBef>
                <a:spcPts val="0"/>
              </a:spcBef>
              <a:buFont typeface="Times New Roman"/>
              <a:buNone/>
              <a:defRPr b="1" sz="1800"/>
            </a:lvl3pPr>
            <a:lvl4pPr rtl="0" indent="0" marL="1371600">
              <a:spcBef>
                <a:spcPts val="0"/>
              </a:spcBef>
              <a:buFont typeface="Times New Roman"/>
              <a:buNone/>
              <a:defRPr b="1" sz="1600"/>
            </a:lvl4pPr>
            <a:lvl5pPr rtl="0" indent="0" marL="1828800">
              <a:spcBef>
                <a:spcPts val="0"/>
              </a:spcBef>
              <a:buFont typeface="Times New Roman"/>
              <a:buNone/>
              <a:defRPr b="1" sz="1600"/>
            </a:lvl5pPr>
            <a:lvl6pPr rtl="0" indent="0" marL="2286000">
              <a:spcBef>
                <a:spcPts val="0"/>
              </a:spcBef>
              <a:buFont typeface="Times New Roman"/>
              <a:buNone/>
              <a:defRPr b="1" sz="1600"/>
            </a:lvl6pPr>
            <a:lvl7pPr rtl="0" indent="0" marL="2743200">
              <a:spcBef>
                <a:spcPts val="0"/>
              </a:spcBef>
              <a:buFont typeface="Times New Roman"/>
              <a:buNone/>
              <a:defRPr b="1" sz="1600"/>
            </a:lvl7pPr>
            <a:lvl8pPr rtl="0" indent="0" marL="3200400">
              <a:spcBef>
                <a:spcPts val="0"/>
              </a:spcBef>
              <a:buFont typeface="Times New Roman"/>
              <a:buNone/>
              <a:defRPr b="1" sz="1600"/>
            </a:lvl8pPr>
            <a:lvl9pPr rtl="0" indent="0" marL="365760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y="2416175" x="508000"/>
            <a:ext cy="4391025" cx="44894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y="1704975" x="5160962"/>
            <a:ext cy="711200" cx="4491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 b="1" sz="2400"/>
            </a:lvl1pPr>
            <a:lvl2pPr rtl="0" indent="0" marL="457200">
              <a:spcBef>
                <a:spcPts val="0"/>
              </a:spcBef>
              <a:buFont typeface="Times New Roman"/>
              <a:buNone/>
              <a:defRPr b="1" sz="2000"/>
            </a:lvl2pPr>
            <a:lvl3pPr rtl="0" indent="0" marL="914400">
              <a:spcBef>
                <a:spcPts val="0"/>
              </a:spcBef>
              <a:buFont typeface="Times New Roman"/>
              <a:buNone/>
              <a:defRPr b="1" sz="1800"/>
            </a:lvl3pPr>
            <a:lvl4pPr rtl="0" indent="0" marL="1371600">
              <a:spcBef>
                <a:spcPts val="0"/>
              </a:spcBef>
              <a:buFont typeface="Times New Roman"/>
              <a:buNone/>
              <a:defRPr b="1" sz="1600"/>
            </a:lvl4pPr>
            <a:lvl5pPr rtl="0" indent="0" marL="1828800">
              <a:spcBef>
                <a:spcPts val="0"/>
              </a:spcBef>
              <a:buFont typeface="Times New Roman"/>
              <a:buNone/>
              <a:defRPr b="1" sz="1600"/>
            </a:lvl5pPr>
            <a:lvl6pPr rtl="0" indent="0" marL="2286000">
              <a:spcBef>
                <a:spcPts val="0"/>
              </a:spcBef>
              <a:buFont typeface="Times New Roman"/>
              <a:buNone/>
              <a:defRPr b="1" sz="1600"/>
            </a:lvl6pPr>
            <a:lvl7pPr rtl="0" indent="0" marL="2743200">
              <a:spcBef>
                <a:spcPts val="0"/>
              </a:spcBef>
              <a:buFont typeface="Times New Roman"/>
              <a:buNone/>
              <a:defRPr b="1" sz="1600"/>
            </a:lvl7pPr>
            <a:lvl8pPr rtl="0" indent="0" marL="3200400">
              <a:spcBef>
                <a:spcPts val="0"/>
              </a:spcBef>
              <a:buFont typeface="Times New Roman"/>
              <a:buNone/>
              <a:defRPr b="1" sz="1600"/>
            </a:lvl8pPr>
            <a:lvl9pPr rtl="0" indent="0" marL="365760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y="2416175" x="5160962"/>
            <a:ext cy="4391025" cx="4491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2200275" x="762000"/>
            <a:ext cy="4573588" cx="424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y="2200275" x="5156200"/>
            <a:ext cy="4573588" cx="424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_HEADER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4895850" x="803275"/>
            <a:ext cy="1514474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 b="1" cap="small" sz="4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3228975" x="803275"/>
            <a:ext cy="1666875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 sz="2000"/>
            </a:lvl1pPr>
            <a:lvl2pPr rtl="0" indent="0" marL="457200">
              <a:spcBef>
                <a:spcPts val="0"/>
              </a:spcBef>
              <a:buFont typeface="Times New Roman"/>
              <a:buNone/>
              <a:defRPr sz="1800"/>
            </a:lvl2pPr>
            <a:lvl3pPr rtl="0" indent="0" marL="914400">
              <a:spcBef>
                <a:spcPts val="0"/>
              </a:spcBef>
              <a:buFont typeface="Times New Roman"/>
              <a:buNone/>
              <a:defRPr sz="1600"/>
            </a:lvl3pPr>
            <a:lvl4pPr rtl="0" indent="0" marL="1371600">
              <a:spcBef>
                <a:spcPts val="0"/>
              </a:spcBef>
              <a:buFont typeface="Times New Roman"/>
              <a:buNone/>
              <a:defRPr sz="1400"/>
            </a:lvl4pPr>
            <a:lvl5pPr rtl="0" indent="0" marL="1828800">
              <a:spcBef>
                <a:spcPts val="0"/>
              </a:spcBef>
              <a:buFont typeface="Times New Roman"/>
              <a:buNone/>
              <a:defRPr sz="1400"/>
            </a:lvl5pPr>
            <a:lvl6pPr rtl="0" indent="0" marL="2286000">
              <a:spcBef>
                <a:spcPts val="0"/>
              </a:spcBef>
              <a:buFont typeface="Times New Roman"/>
              <a:buNone/>
              <a:defRPr sz="1400"/>
            </a:lvl6pPr>
            <a:lvl7pPr rtl="0" indent="0" marL="2743200">
              <a:spcBef>
                <a:spcPts val="0"/>
              </a:spcBef>
              <a:buFont typeface="Times New Roman"/>
              <a:buNone/>
              <a:defRPr sz="1400"/>
            </a:lvl7pPr>
            <a:lvl8pPr rtl="0" indent="0" marL="3200400">
              <a:spcBef>
                <a:spcPts val="0"/>
              </a:spcBef>
              <a:buFont typeface="Times New Roman"/>
              <a:buNone/>
              <a:defRPr sz="1400"/>
            </a:lvl8pPr>
            <a:lvl9pPr rtl="0" indent="0" marL="3657600">
              <a:spcBef>
                <a:spcPts val="0"/>
              </a:spcBef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2200275" x="762000"/>
            <a:ext cy="4573586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52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52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52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52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y="2366963" x="762000"/>
            <a:ext cy="1633536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y="4318000" x="1524000"/>
            <a:ext cy="1947862" cx="711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3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0" marL="2286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0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0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0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 rot="5400000">
            <a:off y="2645569" x="5269705"/>
            <a:ext cy="2158999" cx="6097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 rot="5400000">
            <a:off y="562768" x="875505"/>
            <a:ext cy="6324600" cx="6097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52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52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52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52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 rot="5400000">
            <a:off y="169068" x="2793206"/>
            <a:ext cy="8635999" cx="45735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52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52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52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52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5334000" x="1990725"/>
            <a:ext cy="630237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/>
          <p:nvPr>
            <p:ph idx="2" type="pic"/>
          </p:nvPr>
        </p:nvSpPr>
        <p:spPr>
          <a:xfrm>
            <a:off y="681037" x="1990725"/>
            <a:ext cy="4572000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trike="noStrike" u="none" b="0" cap="none" baseline="0" sz="3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0" marL="45720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trike="noStrike" u="none" b="0" cap="none" baseline="0" sz="2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0" marL="91440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0" marL="137160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0" marL="182880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28600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0" marL="274320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0" marL="320040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0" marL="365760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5964237" x="1990725"/>
            <a:ext cy="893762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 sz="1400"/>
            </a:lvl1pPr>
            <a:lvl2pPr rtl="0" indent="0" marL="457200">
              <a:spcBef>
                <a:spcPts val="0"/>
              </a:spcBef>
              <a:buFont typeface="Times New Roman"/>
              <a:buNone/>
              <a:defRPr sz="1200"/>
            </a:lvl2pPr>
            <a:lvl3pPr rtl="0" indent="0" marL="914400">
              <a:spcBef>
                <a:spcPts val="0"/>
              </a:spcBef>
              <a:buFont typeface="Times New Roman"/>
              <a:buNone/>
              <a:defRPr sz="1000"/>
            </a:lvl3pPr>
            <a:lvl4pPr rtl="0" indent="0" marL="1371600">
              <a:spcBef>
                <a:spcPts val="0"/>
              </a:spcBef>
              <a:buFont typeface="Times New Roman"/>
              <a:buNone/>
              <a:defRPr sz="900"/>
            </a:lvl4pPr>
            <a:lvl5pPr rtl="0" indent="0" marL="1828800">
              <a:spcBef>
                <a:spcPts val="0"/>
              </a:spcBef>
              <a:buFont typeface="Times New Roman"/>
              <a:buNone/>
              <a:defRPr sz="900"/>
            </a:lvl5pPr>
            <a:lvl6pPr rtl="0" indent="0" marL="2286000">
              <a:spcBef>
                <a:spcPts val="0"/>
              </a:spcBef>
              <a:buFont typeface="Times New Roman"/>
              <a:buNone/>
              <a:defRPr sz="900"/>
            </a:lvl6pPr>
            <a:lvl7pPr rtl="0" indent="0" marL="2743200">
              <a:spcBef>
                <a:spcPts val="0"/>
              </a:spcBef>
              <a:buFont typeface="Times New Roman"/>
              <a:buNone/>
              <a:defRPr sz="900"/>
            </a:lvl7pPr>
            <a:lvl8pPr rtl="0" indent="0" marL="3200400">
              <a:spcBef>
                <a:spcPts val="0"/>
              </a:spcBef>
              <a:buFont typeface="Times New Roman"/>
              <a:buNone/>
              <a:defRPr sz="900"/>
            </a:lvl8pPr>
            <a:lvl9pPr rtl="0" indent="0" marL="365760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303212" x="508000"/>
            <a:ext cy="1290636" cx="33432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303212" x="3971925"/>
            <a:ext cy="6503987" cx="56800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y="1593850" x="508000"/>
            <a:ext cy="5213349" cx="33432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 sz="1400"/>
            </a:lvl1pPr>
            <a:lvl2pPr rtl="0" indent="0" marL="457200">
              <a:spcBef>
                <a:spcPts val="0"/>
              </a:spcBef>
              <a:buFont typeface="Times New Roman"/>
              <a:buNone/>
              <a:defRPr sz="1200"/>
            </a:lvl2pPr>
            <a:lvl3pPr rtl="0" indent="0" marL="914400">
              <a:spcBef>
                <a:spcPts val="0"/>
              </a:spcBef>
              <a:buFont typeface="Times New Roman"/>
              <a:buNone/>
              <a:defRPr sz="1000"/>
            </a:lvl3pPr>
            <a:lvl4pPr rtl="0" indent="0" marL="1371600">
              <a:spcBef>
                <a:spcPts val="0"/>
              </a:spcBef>
              <a:buFont typeface="Times New Roman"/>
              <a:buNone/>
              <a:defRPr sz="900"/>
            </a:lvl4pPr>
            <a:lvl5pPr rtl="0" indent="0" marL="1828800">
              <a:spcBef>
                <a:spcPts val="0"/>
              </a:spcBef>
              <a:buFont typeface="Times New Roman"/>
              <a:buNone/>
              <a:defRPr sz="900"/>
            </a:lvl5pPr>
            <a:lvl6pPr rtl="0" indent="0" marL="2286000">
              <a:spcBef>
                <a:spcPts val="0"/>
              </a:spcBef>
              <a:buFont typeface="Times New Roman"/>
              <a:buNone/>
              <a:defRPr sz="900"/>
            </a:lvl6pPr>
            <a:lvl7pPr rtl="0" indent="0" marL="2743200">
              <a:spcBef>
                <a:spcPts val="0"/>
              </a:spcBef>
              <a:buFont typeface="Times New Roman"/>
              <a:buNone/>
              <a:defRPr sz="900"/>
            </a:lvl7pPr>
            <a:lvl8pPr rtl="0" indent="0" marL="3200400">
              <a:spcBef>
                <a:spcPts val="0"/>
              </a:spcBef>
              <a:buFont typeface="Times New Roman"/>
              <a:buNone/>
              <a:defRPr sz="900"/>
            </a:lvl8pPr>
            <a:lvl9pPr rtl="0" indent="0" marL="365760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1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_rels/slideMaster2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2"/><Relationship Target="../slideLayouts/slideLayout7.xml" Type="http://schemas.openxmlformats.org/officeDocument/2006/relationships/slideLayout" Id="rId2"/><Relationship Target="../slideLayouts/slideLayout6.xml" Type="http://schemas.openxmlformats.org/officeDocument/2006/relationships/slideLayout" Id="rId1"/><Relationship Target="../slideLayouts/slideLayout15.xml" Type="http://schemas.openxmlformats.org/officeDocument/2006/relationships/slideLayout" Id="rId10"/><Relationship Target="../slideLayouts/slideLayout9.xml" Type="http://schemas.openxmlformats.org/officeDocument/2006/relationships/slideLayout" Id="rId4"/><Relationship Target="../slideLayouts/slideLayout16.xml" Type="http://schemas.openxmlformats.org/officeDocument/2006/relationships/slideLayout" Id="rId11"/><Relationship Target="../slideLayouts/slideLayout8.xml" Type="http://schemas.openxmlformats.org/officeDocument/2006/relationships/slideLayout" Id="rId3"/><Relationship Target="../slideLayouts/slideLayout14.xml" Type="http://schemas.openxmlformats.org/officeDocument/2006/relationships/slideLayout" Id="rId9"/><Relationship Target="../slideLayouts/slideLayout11.xml" Type="http://schemas.openxmlformats.org/officeDocument/2006/relationships/slideLayout" Id="rId6"/><Relationship Target="../slideLayouts/slideLayout10.xml" Type="http://schemas.openxmlformats.org/officeDocument/2006/relationships/slideLayout" Id="rId5"/><Relationship Target="../slideLayouts/slideLayout13.xml" Type="http://schemas.openxmlformats.org/officeDocument/2006/relationships/slideLayout" Id="rId8"/><Relationship Target="../slideLayouts/slideLayout12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y="2200275" x="762000"/>
            <a:ext cy="4573586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3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52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152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52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152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y="6942136" x="762000"/>
            <a:ext cy="509586" cx="21177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y="6942136" x="3470275"/>
            <a:ext cy="509586" cx="3219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6942136" x="7280275"/>
            <a:ext cy="509586" cx="2119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3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6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5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http://creativecommons.org/licenses/by-nc-sa/3.0/" Type="http://schemas.openxmlformats.org/officeDocument/2006/relationships/hyperlink" TargetMode="External" Id="rId4"/><Relationship Target="../media/image00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6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y="3048000" x="914400"/>
            <a:ext cy="1295400" cx="84073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y="4572000" x="1828800"/>
            <a:ext cy="990599" cx="6578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y="403700" x="408350"/>
            <a:ext cy="6875749" cx="9254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4266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Why You Should Care About Linked Data and Open Data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6FA8DC"/>
                </a:solidFill>
                <a:latin typeface="verdana"/>
                <a:ea typeface="verdana"/>
                <a:cs typeface="verdana"/>
                <a:sym typeface="verdana"/>
              </a:rPr>
              <a:t>Linked Open Data (LOD) in Libraries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1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2400" lang="en-US">
                <a:solidFill>
                  <a:srgbClr val="FFFFFF"/>
                </a:solidFill>
              </a:rPr>
              <a:t>Florida Library Webinars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2400" lang="en-US">
                <a:solidFill>
                  <a:srgbClr val="FFFFFF"/>
                </a:solidFill>
              </a:rPr>
              <a:t>Novare Library Services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2400" lang="en-US">
                <a:solidFill>
                  <a:srgbClr val="FFFFFF"/>
                </a:solidFill>
              </a:rPr>
              <a:t>May 30</a:t>
            </a: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</a:t>
            </a:r>
            <a:r>
              <a:rPr sz="2400" lang="en-US">
                <a:solidFill>
                  <a:srgbClr val="FFFFFF"/>
                </a:solidFill>
              </a:rPr>
              <a:t>14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Jason Clark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 of </a:t>
            </a:r>
            <a:r>
              <a:rPr sz="2400" lang="en-US">
                <a:solidFill>
                  <a:srgbClr val="FFFFFF"/>
                </a:solidFill>
              </a:rPr>
              <a:t>Library Informatics &amp; Computing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Montana State University Librar</a:t>
            </a:r>
            <a:r>
              <a:rPr sz="2400" lang="en-US">
                <a:solidFill>
                  <a:srgbClr val="FFFFFF"/>
                </a:solidFill>
              </a:rPr>
              <a:t>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LOD in Practice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Expectations for LOD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</a:rPr>
              <a:t>Expressing and Encoding LOD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</a:rPr>
              <a:t>Principles of Publishing LOD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Design Expectations for LOD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519975" x="475775"/>
            <a:ext cy="5162999" cx="92388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444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sz="3400" lang="en-US">
                <a:solidFill>
                  <a:schemeClr val="lt1"/>
                </a:solidFill>
              </a:rPr>
              <a:t>Use URIs as names for things</a:t>
            </a:r>
          </a:p>
          <a:p>
            <a:pPr rtl="0" lvl="0" marR="0" indent="-444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sz="3400" lang="en-US">
                <a:solidFill>
                  <a:schemeClr val="lt1"/>
                </a:solidFill>
              </a:rPr>
              <a:t>Use HTTP URIs so that people can look up those names.</a:t>
            </a:r>
          </a:p>
          <a:p>
            <a:pPr rtl="0" lvl="0" marR="0" indent="-444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sz="3400" lang="en-US">
                <a:solidFill>
                  <a:schemeClr val="lt1"/>
                </a:solidFill>
              </a:rPr>
              <a:t>When someone looks up a URI, provide useful information, using the standards (RDF*, SPARQL)</a:t>
            </a:r>
          </a:p>
          <a:p>
            <a:pPr rtl="0" lvl="0" marR="0" indent="-444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sz="3400" lang="en-US">
                <a:solidFill>
                  <a:schemeClr val="lt1"/>
                </a:solidFill>
              </a:rPr>
              <a:t>Include links to other URIs so that they can discover more things.</a:t>
            </a:r>
          </a:p>
          <a:p>
            <a:pPr rtl="0" lvl="0" marR="0" indent="0" marL="5029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chemeClr val="lt1"/>
                </a:solidFill>
              </a:rPr>
              <a:t>- Tim Berners Lee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</a:rPr>
              <a:t>http://www.w3.org/DesignIssues/LinkedData.html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chemeClr val="lt1"/>
                </a:solidFill>
              </a:rPr>
              <a:t>Expressing and Encoding LOD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Description Framework (RDF)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</a:rPr>
              <a:t>A structured data format for expressing relationships (descriptions) between things (resources).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</a:rPr>
              <a:t>http://www.xml.com/pub/a/2001/01/24/rdf.html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chemeClr val="lt1"/>
                </a:solidFill>
              </a:rPr>
              <a:t>Expressing and Encoding LOD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data model of RDF is based on the idea of a triple.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</a:rPr>
              <a:t>A triple is a simple statement with three distinct parts: </a:t>
            </a:r>
          </a:p>
          <a:p>
            <a:pPr rtl="0" lvl="0" marR="0" indent="-465666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0"/>
              <a:buFont typeface="Arial"/>
              <a:buAutoNum type="arabicPeriod"/>
            </a:pPr>
            <a:r>
              <a:rPr sz="3733" lang="en-US">
                <a:solidFill>
                  <a:schemeClr val="lt1"/>
                </a:solidFill>
              </a:rPr>
              <a:t>a subject</a:t>
            </a:r>
          </a:p>
          <a:p>
            <a:pPr rtl="0" lvl="0" marR="0" indent="-465666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0"/>
              <a:buFont typeface="Arial"/>
              <a:buAutoNum type="arabicPeriod"/>
            </a:pPr>
            <a:r>
              <a:rPr sz="3733" lang="en-US">
                <a:solidFill>
                  <a:schemeClr val="lt1"/>
                </a:solidFill>
              </a:rPr>
              <a:t>a predicate</a:t>
            </a:r>
          </a:p>
          <a:p>
            <a:pPr rtl="0" lvl="0" marR="0" indent="-465666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0"/>
              <a:buFont typeface="Arial"/>
              <a:buAutoNum type="arabicPeriod"/>
            </a:pPr>
            <a:r>
              <a:rPr sz="3733" lang="en-US">
                <a:solidFill>
                  <a:schemeClr val="lt1"/>
                </a:solidFill>
              </a:rPr>
              <a:t>an object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9" name="Shape 1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128837" x="508000"/>
            <a:ext cy="3362325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1519975" x="304300"/>
            <a:ext cy="4961099" cx="96690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00" lang="en-US">
                <a:solidFill>
                  <a:srgbClr val="FFFFFF"/>
                </a:solidFill>
              </a:rPr>
              <a:t>#5			“has ISBN” 			0671776975</a:t>
            </a:r>
            <a:r>
              <a:rPr sz="6000" lang="en-US">
                <a:solidFill>
                  <a:srgbClr val="FFFFFF"/>
                </a:solidFill>
              </a:rPr>
              <a:t>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solidFill>
                  <a:srgbClr val="FFD966"/>
                </a:solidFill>
              </a:rPr>
              <a:t>(subject) 		(predicate) 				     (object)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y="1519975" x="304300"/>
            <a:ext cy="4961099" cx="96690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00" lang="en-US">
                <a:solidFill>
                  <a:srgbClr val="FFFFFF"/>
                </a:solidFill>
              </a:rPr>
              <a:t>#5	 “has author” 	 Norman Maclean</a:t>
            </a:r>
            <a:r>
              <a:rPr sz="6000" lang="en-US">
                <a:solidFill>
                  <a:srgbClr val="FFFFFF"/>
                </a:solidFill>
              </a:rPr>
              <a:t>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solidFill>
                  <a:srgbClr val="FFD966"/>
                </a:solidFill>
              </a:rPr>
              <a:t>(subject) 		(predicate) 				     (object)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 indent="-465666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0"/>
              <a:buFont typeface="arial"/>
              <a:buAutoNum type="arabicPeriod"/>
            </a:pPr>
            <a:r>
              <a:rPr sz="3733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URIs as names for things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y="1519975" x="304300"/>
            <a:ext cy="4961099" cx="96690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sz="3100" lang="en-US">
                <a:solidFill>
                  <a:srgbClr val="FFFFFF"/>
                </a:solidFill>
              </a:rPr>
              <a:t>http://www.worldcat.org/oclc/1733412 </a:t>
            </a:r>
            <a:r>
              <a:rPr sz="3100" lang="en-US">
                <a:solidFill>
                  <a:srgbClr val="FFD966"/>
                </a:solidFill>
              </a:rPr>
              <a:t>(subject)</a:t>
            </a:r>
            <a:r>
              <a:rPr sz="3100" lang="en-US">
                <a:solidFill>
                  <a:srgbClr val="FFFFFF"/>
                </a:solidFill>
              </a:rPr>
              <a:t>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00" lang="en-US">
                <a:solidFill>
                  <a:srgbClr val="FFFFFF"/>
                </a:solidFill>
              </a:rPr>
              <a:t>	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sz="3100" lang="en-US">
                <a:solidFill>
                  <a:srgbClr val="FFFFFF"/>
                </a:solidFill>
              </a:rPr>
              <a:t>http://purl.org/dc/terms/creator </a:t>
            </a:r>
            <a:r>
              <a:rPr sz="3100" lang="en-US">
                <a:solidFill>
                  <a:srgbClr val="FFD966"/>
                </a:solidFill>
              </a:rPr>
              <a:t>(predicate)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00" lang="en-US">
                <a:solidFill>
                  <a:srgbClr val="FFFFFF"/>
                </a:solidFill>
              </a:rPr>
              <a:t>		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sz="3100" lang="en-US">
                <a:solidFill>
                  <a:srgbClr val="FFFFFF"/>
                </a:solidFill>
              </a:rPr>
              <a:t>http://dbpedia.org/page/Norman_Maclean </a:t>
            </a:r>
            <a:r>
              <a:rPr sz="3100" lang="en-US">
                <a:solidFill>
                  <a:srgbClr val="FFD966"/>
                </a:solidFill>
              </a:rPr>
              <a:t>(object)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D966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314800" x="349775"/>
            <a:ext cy="7020300" cx="96233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&lt;?xml version="1.0"?&gt;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&lt;!DOCTYPE rdf:RDF PUBLIC "-//DUBLIN CORE//DCMES DTD 2002/07/31//EN"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"http://dublincore.org/documents/2002/07/31/dcmes-xml/dcmes-xml-dtd.dtd"&gt;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&lt;rdf:RDF xmlns:rdf="http://www.w3.org/1999/02/22-rdf-syntax-ns#"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         xmlns:dc ="</a:t>
            </a:r>
            <a:r>
              <a:rPr sz="2600" lang="en-US">
                <a:solidFill>
                  <a:srgbClr val="FFD966"/>
                </a:solidFill>
              </a:rPr>
              <a:t>http://purl.org/dc/elements/1.1/</a:t>
            </a:r>
            <a:r>
              <a:rPr sz="2600" lang="en-US">
                <a:solidFill>
                  <a:srgbClr val="FFFFFF"/>
                </a:solidFill>
              </a:rPr>
              <a:t>"&gt;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&lt;rdf:Description rdf:about="</a:t>
            </a:r>
            <a:r>
              <a:rPr sz="2600" lang="en-US">
                <a:solidFill>
                  <a:srgbClr val="FFD966"/>
                </a:solidFill>
              </a:rPr>
              <a:t>http://www.worldcat.org/oclc/1733412</a:t>
            </a:r>
            <a:r>
              <a:rPr sz="2600" lang="en-US">
                <a:solidFill>
                  <a:srgbClr val="FFFFFF"/>
                </a:solidFill>
              </a:rPr>
              <a:t>"&gt;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 &lt;dc:creator rdf:resource="</a:t>
            </a:r>
            <a:r>
              <a:rPr sz="2600" lang="en-US">
                <a:solidFill>
                  <a:srgbClr val="FFD966"/>
                </a:solidFill>
              </a:rPr>
              <a:t>http://dbpedia.org/page/Norman_Maclean</a:t>
            </a:r>
            <a:r>
              <a:rPr sz="2600" lang="en-US">
                <a:solidFill>
                  <a:srgbClr val="FFFFFF"/>
                </a:solidFill>
              </a:rPr>
              <a:t>"/&gt;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 &lt;dc:identifier&gt;</a:t>
            </a:r>
            <a:r>
              <a:rPr sz="2600" lang="en-US">
                <a:solidFill>
                  <a:srgbClr val="FFD966"/>
                </a:solidFill>
              </a:rPr>
              <a:t>ISBN 0671776975</a:t>
            </a:r>
            <a:r>
              <a:rPr sz="2600" lang="en-US">
                <a:solidFill>
                  <a:srgbClr val="FFFFFF"/>
                </a:solidFill>
              </a:rPr>
              <a:t>&lt;/dc:identifier&gt;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&lt;/rdf:Description&gt;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sz="2600" lang="en-US">
                <a:solidFill>
                  <a:srgbClr val="FFFFFF"/>
                </a:solidFill>
              </a:rPr>
              <a:t>&lt;/rdf:RDF&gt;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85800" x="952491"/>
            <a:ext cy="6248400" cx="833121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LOD Ontologies &amp; Vocabularies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519975" x="304300"/>
            <a:ext cy="57296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URIs link to: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AutoNum type="arabicPeriod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Reputable machine-readable endpoints</a:t>
            </a:r>
          </a:p>
          <a:p>
            <a:pPr rtl="0" lvl="1" marR="0" indent="-465666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E.g., Worldcat, VIAF, or DbPedia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AutoNum type="arabicPeriod"/>
            </a:pPr>
            <a:r>
              <a:rPr sz="3733" lang="en-US">
                <a:solidFill>
                  <a:srgbClr val="FFFFFF"/>
                </a:solidFill>
              </a:rPr>
              <a:t>Open Ontologies &amp; Vocabularies</a:t>
            </a:r>
          </a:p>
          <a:p>
            <a:pPr rtl="0" lvl="1" marR="0" indent="-465666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sz="3733" lang="en-US">
                <a:solidFill>
                  <a:srgbClr val="FFFFFF"/>
                </a:solidFill>
              </a:rPr>
              <a:t>E.g., Dublin Core Terms, Library of Congress Subject Headings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lang="en-US">
                <a:solidFill>
                  <a:srgbClr val="FFFFFF"/>
                </a:solidFill>
              </a:rPr>
              <a:t>* See Linked Open Vocabularies (LOV) for a list of possible ontologies and vocabularies. http://lov.okfn.org/dataset/lov/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Principles of Publishing LOD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URIs for description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</a:rPr>
              <a:t>Make structured data available on WWW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</a:rPr>
              <a:t>Allow for machine-actionability and sharing through common ontologies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lang="en-US">
                <a:solidFill>
                  <a:srgbClr val="FFFFFF"/>
                </a:solidFill>
              </a:rPr>
              <a:t>* machine-actionable is a term used by Karen Coyle to mean readable and interpretable by computers or software agents. See her Library Technology Report on </a:t>
            </a:r>
            <a:r>
              <a:rPr sz="1800" lang="en-US" i="1">
                <a:solidFill>
                  <a:srgbClr val="FFFFFF"/>
                </a:solidFill>
              </a:rPr>
              <a:t>Understanding the Semantic Web</a:t>
            </a:r>
            <a:r>
              <a:rPr sz="1800" lang="en-US">
                <a:solidFill>
                  <a:srgbClr val="FFFFFF"/>
                </a:solidFill>
              </a:rPr>
              <a:t> at http://www.metapress.com/content/g212v1783607/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 Star Linked Open Data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09700" x="521675"/>
            <a:ext cy="5324849" cx="911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y="6987150" x="12675"/>
            <a:ext cy="561299" cx="1016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400" lang="en-US">
                <a:solidFill>
                  <a:schemeClr val="lt1"/>
                </a:solidFill>
              </a:rPr>
              <a:t>http://5stardata.info/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Build a sample RDF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AutoNum type="arabicPeriod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to Maya Angelou’s Wikipedia page</a:t>
            </a:r>
          </a:p>
          <a:p>
            <a:pPr rtl="0" lvl="1" marR="0" indent="-4191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sz="3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http://en.wikipedia.org/wiki/Maya_angelou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AutoNum type="arabicPeriod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Come up with 2 statements that can expressed as triples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Build a sample RDF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some triples you identified?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Final step: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Place a triple into RDF and test in W3C RDF Validation Service 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Graph Database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series of RDF triples that can be queried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Expressions provide links between triples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Non-hierarchical, arbitrary object relations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6" name="Shape 2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92025" x="1550975"/>
            <a:ext cy="6191250" cx="70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y="7005550" x="-50"/>
            <a:ext cy="343500" cx="1016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400" lang="en-US">
                <a:solidFill>
                  <a:schemeClr val="lt1"/>
                </a:solidFill>
              </a:rPr>
              <a:t>http://www.linkeddatatools.com/introducing-rdf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Why LOD?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Libraries as publishers in Web of Data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Reuse of our data = Significance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 improve findability in search engines (search engine optimization)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Levels of description in LOD enable entirely new applications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/>
        </p:nvSpPr>
        <p:spPr>
          <a:xfrm>
            <a:off y="6987150" x="12675"/>
            <a:ext cy="561299" cx="1016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-US">
                <a:solidFill>
                  <a:schemeClr val="lt1"/>
                </a:solidFill>
              </a:rPr>
              <a:t>https://www.facebook.com/about/graphsearch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908312" x="107950"/>
            <a:ext cy="5324475" cx="99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LOD in Libraries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465666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UNLV Linked Data Project</a:t>
            </a:r>
          </a:p>
          <a:p>
            <a:pPr rtl="0" lvl="1" marR="0" indent="-4191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http://www.library.unlv.edu/linked-data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Worldcat </a:t>
            </a:r>
          </a:p>
          <a:p>
            <a:pPr rtl="0" lvl="1" marR="0" indent="-4191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http://www.oclc.org/data.en.html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Europeana Linked Open Data</a:t>
            </a:r>
          </a:p>
          <a:p>
            <a:pPr rtl="0" lvl="1" marR="0" indent="-4191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http://labs.europeana.eu/api/linked-open-data/introduction/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pinboard.in tag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1519975" x="304300"/>
            <a:ext cy="4961125" cx="9410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5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pinboard.in/u:jasonclark/t:lod/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LOD in Libraries - Use Cases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1519975" x="304300"/>
            <a:ext cy="5351400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465666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 Scale Cataloging</a:t>
            </a:r>
          </a:p>
          <a:p>
            <a:pPr rtl="0" lvl="1" marR="0" indent="-4191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Library of Congress BIBFRAME Initiative </a:t>
            </a:r>
          </a:p>
          <a:p>
            <a:pPr rtl="0" lvl="1" marR="0" indent="-4191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http://www.loc.gov/bibframe/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Annotated Texts and Books</a:t>
            </a:r>
          </a:p>
          <a:p>
            <a:pPr rtl="0" lvl="1" marR="0" indent="-4191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http://arc.lib.montana.edu/book/home-cooking-history-409/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Recommendation Systems</a:t>
            </a:r>
          </a:p>
          <a:p>
            <a:pPr rtl="0" lvl="1" marR="0" indent="-4191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http://linkedjazz.org/network/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y="288925" x="231775"/>
            <a:ext cy="909600" cx="9660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8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Introducing Semantic Markup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1522412" x="246062"/>
            <a:ext cy="5643599" cx="95012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9459"/>
              <a:buFont typeface="Arial"/>
              <a:buChar char="●"/>
            </a:pPr>
            <a:r>
              <a:rPr sz="37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HTML5 semantic tags and RDFa that helps classify page types and types of content on the page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9729"/>
              <a:buFont typeface="Arial"/>
              <a:buNone/>
            </a:pPr>
            <a:r>
              <a:rPr sz="37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“If Google understands the content on your pages, we can create rich snippets—detailed information intended to help users with specific queries.”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https://support.google.com/webmasters/answer/99170?hl=en&amp;ref_topic=1088472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2" name="Shape 2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69870" x="0"/>
            <a:ext cy="6465868" cx="10160001"/>
          </a:xfrm>
          <a:prstGeom prst="rect">
            <a:avLst/>
          </a:prstGeom>
        </p:spPr>
      </p:pic>
      <p:sp>
        <p:nvSpPr>
          <p:cNvPr id="243" name="Shape 243"/>
          <p:cNvSpPr txBox="1"/>
          <p:nvPr/>
        </p:nvSpPr>
        <p:spPr>
          <a:xfrm>
            <a:off y="7000125" x="0"/>
            <a:ext cy="649751" cx="10160000"/>
          </a:xfrm>
          <a:prstGeom prst="rect">
            <a:avLst/>
          </a:prstGeom>
          <a:noFill/>
          <a:ln>
            <a:noFill/>
          </a:ln>
        </p:spPr>
        <p:txBody>
          <a:bodyPr bIns="50775" rIns="101575" lIns="101575" tIns="50775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 (Before Microdata)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8" name="Shape 2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69870" x="0"/>
            <a:ext cy="6465868" cx="10160000"/>
          </a:xfrm>
          <a:prstGeom prst="rect">
            <a:avLst/>
          </a:prstGeom>
        </p:spPr>
      </p:pic>
      <p:sp>
        <p:nvSpPr>
          <p:cNvPr id="249" name="Shape 249"/>
          <p:cNvSpPr txBox="1"/>
          <p:nvPr/>
        </p:nvSpPr>
        <p:spPr>
          <a:xfrm>
            <a:off y="7000125" x="0"/>
            <a:ext cy="649751" cx="10160000"/>
          </a:xfrm>
          <a:prstGeom prst="rect">
            <a:avLst/>
          </a:prstGeom>
          <a:noFill/>
          <a:ln>
            <a:noFill/>
          </a:ln>
        </p:spPr>
        <p:txBody>
          <a:bodyPr bIns="50775" rIns="101575" lIns="101575" tIns="50775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 (After Microdata)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/>
          <p:nvPr/>
        </p:nvSpPr>
        <p:spPr>
          <a:xfrm>
            <a:off y="1859906" x="1411055"/>
            <a:ext cy="3864305" cx="8338055"/>
          </a:xfrm>
          <a:prstGeom prst="rect">
            <a:avLst/>
          </a:prstGeom>
          <a:noFill/>
          <a:ln>
            <a:noFill/>
          </a:ln>
        </p:spPr>
        <p:txBody>
          <a:bodyPr bIns="50775" rIns="101575" lIns="101575" tIns="5077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&lt;dl&gt;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&lt;dt&gt;Title&lt;/dt&gt;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&lt;dd&gt;A River Runs Through It and Other Stories&lt;/dd&gt;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&lt;dt&gt;Author&lt;/dt&gt;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&lt;dd&gt;Norman Maclean&lt;/dd&gt;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&lt;dt&gt;Publication date&lt;/dt&gt;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&lt;dd&gt;October 1, 2001&lt;/dd&gt;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&lt;dt&gt;ID&lt;/dt&gt;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&lt;dd&gt;0226500667&lt;/dd&gt;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&lt;/dl&gt;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/>
          <p:nvPr/>
        </p:nvSpPr>
        <p:spPr>
          <a:xfrm>
            <a:off y="2037176" x="913978"/>
            <a:ext cy="3864305" cx="8338055"/>
          </a:xfrm>
          <a:prstGeom prst="rect">
            <a:avLst/>
          </a:prstGeom>
          <a:noFill/>
          <a:ln>
            <a:noFill/>
          </a:ln>
        </p:spPr>
        <p:txBody>
          <a:bodyPr bIns="50775" rIns="101575" lIns="101575" tIns="5077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&lt;dl </a:t>
            </a:r>
            <a:r>
              <a:rPr strike="noStrike" u="none" b="0" cap="none" baseline="0" sz="2200" lang="en-US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itemscope itemtype="http://schema.org/Book"</a:t>
            </a: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&lt;dt&gt;Title&lt;/dt&gt;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 </a:t>
            </a:r>
            <a:r>
              <a:rPr strike="noStrike" u="none" b="0" cap="none" baseline="0" sz="2200" lang="en-US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itemprop="title"</a:t>
            </a: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&gt;A River Runs Through It and Other Stories&lt;/dd&gt;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&lt;dt&gt;Author&lt;/dt&gt;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 </a:t>
            </a:r>
            <a:r>
              <a:rPr strike="noStrike" u="none" b="0" cap="none" baseline="0" sz="2200" lang="en-US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itemprop="author"</a:t>
            </a: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&gt;Norman Maclean&lt;/dd&gt;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&lt;dt&gt;Publication date&lt;/dt&gt;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 </a:t>
            </a:r>
            <a:r>
              <a:rPr strike="noStrike" u="none" b="0" cap="none" baseline="0" sz="2200" lang="en-US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itemprop="pubdate"</a:t>
            </a: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&gt;October 1, 2001&lt;/dd&gt;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&lt;dt&gt;ID&lt;/dt&gt;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&lt;dd </a:t>
            </a:r>
            <a:r>
              <a:rPr strike="noStrike" u="none" b="0" cap="none" baseline="0" sz="2200" lang="en-US" i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itemprop="isbn"</a:t>
            </a: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&gt;0226500667&lt;/dd&gt;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&lt;/dl&gt;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Resources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519975" x="304300"/>
            <a:ext cy="5530800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Harper, Corey. Library linked data: tuning library metadata for the semantic web. An ALCTS webcast, March 16. 2011. (open access) http://www.ala.org/alcts/confevents/upcoming/webinar/cat/031611</a:t>
            </a:r>
          </a:p>
          <a:p>
            <a:pPr rtl="0" lvl="0" marR="0" indent="-508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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Berners-Lee, Tim. The next web. A TED talk, February 2009. (open access) http://www.ted.com/talks/tim_berners_lee_on_the_next_web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Koster, Lukas (2011) Brief Introduction to Linked Data (open access) https://docs.google.com/document/d/1W6UOCLgxTyM0BlPfd5hs58dh4k6CUdLW354AjjtnJfk/edit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*See also LODLAM - Linked Open Data in Libraries, Archives &amp;amp; Museums at http://lodlam.net/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Acknowledgements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would like to thank Alison Hitchens for her excellent work in explaining and teaching these linked data concepts and definitions. 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http://www.accessola2.com/olita/insideolita/wordpress/?p=60029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She was also gracious enough to distribute her work under the </a:t>
            </a:r>
            <a:r>
              <a:rPr u="sng" sz="2400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Attribution-Noncommercial-Share Alike 3.0 Unported license</a:t>
            </a: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And I am doing the same.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76" name="Shape 2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1000" x="508000"/>
            <a:ext cy="68580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ctrTitle"/>
          </p:nvPr>
        </p:nvSpPr>
        <p:spPr>
          <a:xfrm>
            <a:off y="2133600" x="755650"/>
            <a:ext cy="1219199" cx="8437562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 </a:t>
            </a:r>
            <a:r>
              <a:rPr strike="noStrike" u="none" b="0" cap="none" baseline="0" sz="4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282" name="Shape 282"/>
          <p:cNvSpPr txBox="1"/>
          <p:nvPr>
            <p:ph idx="1" type="subTitle"/>
          </p:nvPr>
        </p:nvSpPr>
        <p:spPr>
          <a:xfrm>
            <a:off y="3544887" x="1674811"/>
            <a:ext cy="1565274" cx="7916861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twitter.com/jaclark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www.lib.montana.edu/~jason/talks.php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304800" x="247650"/>
            <a:ext cy="914400" cx="9664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twitter </a:t>
            </a: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as channel (#hashtag)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1519237" x="246062"/>
            <a:ext cy="4886325" cx="971073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rtl="0" lvl="1" marR="0" indent="0" marL="1143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z="60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@jaclark</a:t>
            </a:r>
            <a:r>
              <a:rPr strike="noStrike" u="none" b="0" cap="none" baseline="0" sz="60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#</a:t>
            </a:r>
            <a:r>
              <a:rPr sz="60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lodlib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/>
        </p:nvSpPr>
        <p:spPr>
          <a:xfrm>
            <a:off y="6987150" x="12675"/>
            <a:ext cy="561299" cx="1016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-US">
                <a:solidFill>
                  <a:schemeClr val="lt1"/>
                </a:solidFill>
              </a:rPr>
              <a:t>http://linkedjazz.org/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739254" x="0"/>
            <a:ext cy="5187239" cx="1015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519975" x="304300"/>
            <a:ext cy="4961125" cx="9410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Linked Open Data (LOD)</a:t>
            </a: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</a:rPr>
              <a:t>LOD in Practice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</a:rPr>
              <a:t>Build a sample RDF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</a:rPr>
              <a:t>LOD in Libraries</a:t>
            </a:r>
          </a:p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What is Linked Open Data?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878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●"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Practice of </a:t>
            </a:r>
            <a:r>
              <a:rPr sz="3733" lang="en-US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publishing structured, machine actionable data</a:t>
            </a:r>
            <a:r>
              <a:rPr sz="3733" lang="en-US">
                <a:solidFill>
                  <a:srgbClr val="FFFFFF"/>
                </a:solidFill>
              </a:rPr>
              <a:t> with an open license for sharing and reuse.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What is Linked Data?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519975" x="304300"/>
            <a:ext cy="5495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“a </a:t>
            </a:r>
            <a:r>
              <a:rPr sz="3200" lang="en-US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method of publishing structured data so that it can be interlinked</a:t>
            </a:r>
            <a:r>
              <a:rPr sz="32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become more useful. It builds upon standard Web technologies such as HTTP, RDF and URIs, but </a:t>
            </a:r>
            <a:r>
              <a:rPr sz="3200" lang="en-US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rather than using them to serve web pages for human readers, it extends them to share information in a way that can be read automatically by computers</a:t>
            </a:r>
            <a:r>
              <a:rPr sz="32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This enables data from different sources to be connected and queried.”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</a:rPr>
              <a:t>http://en.wikipedia.org/wiki/Linked_data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304800" x="304800"/>
            <a:ext cy="990599" cx="9626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What is Open Data?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519975" x="304300"/>
            <a:ext cy="4961099" cx="9410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“A piece of data or content is open if anyone is free to use, reuse, and redistribute it - subject only, at most, to the requirement to attribute and/or share-alike.”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http://opendefinition.org/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