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39.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37.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38.xml" ContentType="application/vnd.openxmlformats-officedocument.presentationml.notesSlide+xml"/>
  <Override PartName="/ppt/notesSlides/notesSlide28.xml" ContentType="application/vnd.openxmlformats-officedocument.presentationml.notesSlide+xml"/>
  <Override PartName="/ppt/notesSlides/notesSlide40.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comments/comment3.xml" ContentType="application/vnd.openxmlformats-officedocument.presentationml.comments+xml"/>
  <Override PartName="/ppt/comments/comment1.xml" ContentType="application/vnd.openxmlformats-officedocument.presentationml.comments+xml"/>
  <Override PartName="/ppt/comments/comment2.xml" ContentType="application/vnd.openxmlformats-officedocument.presentationml.comments+xml"/>
  <Override PartName="/ppt/presentation.xml" ContentType="application/vnd.openxmlformats-officedocument.presentationml.presentation.main+xml"/>
  <Override PartName="/ppt/presProps.xml" ContentType="application/vnd.openxmlformats-officedocument.presentationml.presProps+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1.xml" ContentType="application/vnd.openxmlformats-officedocument.presentationml.slide+xml"/>
  <Override PartName="/ppt/slides/slide40.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Lst>
  <p:sldSz cy="7620000" cx="10160000"/>
  <p:notesSz cy="10160000" cx="7620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id="0" initials="" name="Patrick OBrien" lastIdx="9" clrIdx="0"/>
  <p:cmAuthor id="1" initials="" name="Jason Clark" lastIdx="1"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3.xml" Type="http://schemas.openxmlformats.org/officeDocument/2006/relationships/slide" Id="rId39"/><Relationship Target="slides/slide32.xml" Type="http://schemas.openxmlformats.org/officeDocument/2006/relationships/slide" Id="rId38"/><Relationship Target="slides/slide31.xml" Type="http://schemas.openxmlformats.org/officeDocument/2006/relationships/slide" Id="rId37"/><Relationship Target="slides/slide13.xml" Type="http://schemas.openxmlformats.org/officeDocument/2006/relationships/slide" Id="rId19"/><Relationship Target="slides/slide30.xml" Type="http://schemas.openxmlformats.org/officeDocument/2006/relationships/slide" Id="rId36"/><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24.xml" Type="http://schemas.openxmlformats.org/officeDocument/2006/relationships/slide" Id="rId30"/><Relationship Target="slides/slide6.xml" Type="http://schemas.openxmlformats.org/officeDocument/2006/relationships/slide" Id="rId12"/><Relationship Target="slides/slide25.xml" Type="http://schemas.openxmlformats.org/officeDocument/2006/relationships/slide" Id="rId31"/><Relationship Target="slides/slide7.xml" Type="http://schemas.openxmlformats.org/officeDocument/2006/relationships/slide" Id="rId13"/><Relationship Target="slides/slide4.xml" Type="http://schemas.openxmlformats.org/officeDocument/2006/relationships/slide" Id="rId10"/><Relationship Target="slides/slide5.xml" Type="http://schemas.openxmlformats.org/officeDocument/2006/relationships/slide" Id="rId11"/><Relationship Target="slides/slide28.xml" Type="http://schemas.openxmlformats.org/officeDocument/2006/relationships/slide" Id="rId34"/><Relationship Target="slides/slide29.xml" Type="http://schemas.openxmlformats.org/officeDocument/2006/relationships/slide" Id="rId35"/><Relationship Target="slides/slide26.xml" Type="http://schemas.openxmlformats.org/officeDocument/2006/relationships/slide" Id="rId32"/><Relationship Target="slides/slide27.xml" Type="http://schemas.openxmlformats.org/officeDocument/2006/relationships/slide" Id="rId33"/><Relationship Target="slides/slide23.xml" Type="http://schemas.openxmlformats.org/officeDocument/2006/relationships/slide" Id="rId29"/><Relationship Target="slides/slide20.xml" Type="http://schemas.openxmlformats.org/officeDocument/2006/relationships/slide" Id="rId26"/><Relationship Target="slides/slide19.xml" Type="http://schemas.openxmlformats.org/officeDocument/2006/relationships/slide" Id="rId25"/><Relationship Target="slides/slide22.xml" Type="http://schemas.openxmlformats.org/officeDocument/2006/relationships/slide" Id="rId28"/><Relationship Target="slides/slide21.xml" Type="http://schemas.openxmlformats.org/officeDocument/2006/relationships/slide" Id="rId27"/><Relationship Target="presProps.xml" Type="http://schemas.openxmlformats.org/officeDocument/2006/relationships/presProps" Id="rId2"/><Relationship Target="slides/slide15.xml" Type="http://schemas.openxmlformats.org/officeDocument/2006/relationships/slide" Id="rId21"/><Relationship Target="slides/slide34.xml" Type="http://schemas.openxmlformats.org/officeDocument/2006/relationships/slide" Id="rId40"/><Relationship Target="theme/theme3.xml" Type="http://schemas.openxmlformats.org/officeDocument/2006/relationships/theme" Id="rId1"/><Relationship Target="slides/slide16.xml" Type="http://schemas.openxmlformats.org/officeDocument/2006/relationships/slide" Id="rId22"/><Relationship Target="slides/slide35.xml" Type="http://schemas.openxmlformats.org/officeDocument/2006/relationships/slide" Id="rId41"/><Relationship Target="commentAuthors.xml" Type="http://schemas.openxmlformats.org/officeDocument/2006/relationships/commentAuthors" Id="rId4"/><Relationship Target="slides/slide17.xml" Type="http://schemas.openxmlformats.org/officeDocument/2006/relationships/slide" Id="rId23"/><Relationship Target="slides/slide36.xml" Type="http://schemas.openxmlformats.org/officeDocument/2006/relationships/slide" Id="rId42"/><Relationship Target="tableStyles.xml" Type="http://schemas.openxmlformats.org/officeDocument/2006/relationships/tableStyles" Id="rId3"/><Relationship Target="slides/slide18.xml" Type="http://schemas.openxmlformats.org/officeDocument/2006/relationships/slide" Id="rId24"/><Relationship Target="slides/slide37.xml" Type="http://schemas.openxmlformats.org/officeDocument/2006/relationships/slide" Id="rId43"/><Relationship Target="slides/slide38.xml" Type="http://schemas.openxmlformats.org/officeDocument/2006/relationships/slide" Id="rId44"/><Relationship Target="slides/slide39.xml" Type="http://schemas.openxmlformats.org/officeDocument/2006/relationships/slide" Id="rId45"/><Relationship Target="slides/slide40.xml" Type="http://schemas.openxmlformats.org/officeDocument/2006/relationships/slide" Id="rId46"/><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1.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2" authorId="0">
    <p:pos y="0" x="6000"/>
    <p:text>+jasclark@gmail.com do we need this page?</p:text>
  </p:cm>
  <p:cm idx="3" authorId="0">
    <p:pos y="100" x="6000"/>
    <p:text>+jasclark@gmail.com can we put #libseo on title page and delete this page</p:text>
  </p:cm>
  <p:cm idx="6" authorId="0">
    <p:pos y="200" x="6000"/>
    <p:text>+jasclark@gmail.com not sure we need this slide anymore</p:text>
  </p:cm>
  <p:cm idx="7" authorId="0">
    <p:pos y="300" x="6000"/>
    <p:text>+jasclark@gmail.com not sure we need this slide anymore</p:text>
  </p:cm>
  <p:cm idx="8" authorId="0">
    <p:pos y="400" x="6000"/>
    <p:text>+jasclark@gmail.com Are we going an inch deep and a mile wide or visa versa?  For example, do we general to get started on each area or should we pick one and get into the detail on fully implementing an area?</p:text>
  </p:cm>
  <p:cm idx="9" authorId="0">
    <p:pos y="500" x="6000"/>
    <p:text>+jasclark@gmail.com thanks for getting this started!  Can list some success criteria / value students of the training should receive  given the time and audience?</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4" authorId="0">
    <p:pos y="0" x="6000"/>
    <p:text>+jasclark@gmail.com I think this is more interesting.  This is the highest ranking image for any search incorporating  the concept of "college women  poising on locomotive engine".  MSU remains number 1 while the other images change for the 3 searches below.
 https://www.google.com/search?q=women+locomotive+engine
https://www.google.com/search?q=women+posing+locomotive
https://www.google.com/search?q=college+women+posing+on+locomotive</p:text>
  </p:cm>
  <p:cm idx="5" authorId="0">
    <p:pos y="100" x="6000"/>
    <p:text>+jasclark@gmail.com the before and after microdata slides look the same</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1" authorId="0">
    <p:pos y="0" x="6000"/>
    <p:text>+jasclark@gmail.com can we put on the Research Team Page</p:text>
  </p:cm>
  <p:cm idx="1" authorId="1">
    <p:pos y="100" x="6000"/>
    <p:text>Deleted</p:text>
  </p:cm>
</p:cmLst>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826000" x="762000"/>
            <a:ext cy="4572000" cx="6096000"/>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 name="Shape 19"/>
        <p:cNvGrpSpPr/>
        <p:nvPr/>
      </p:nvGrpSpPr>
      <p:grpSpPr>
        <a:xfrm>
          <a:off y="0" x="0"/>
          <a:ext cy="0" cx="0"/>
          <a:chOff y="0" x="0"/>
          <a:chExt cy="0" cx="0"/>
        </a:xfrm>
      </p:grpSpPr>
      <p:sp>
        <p:nvSpPr>
          <p:cNvPr id="20" name="Shape 20"/>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1" name="Shape 2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3" name="Shape 73"/>
        <p:cNvGrpSpPr/>
        <p:nvPr/>
      </p:nvGrpSpPr>
      <p:grpSpPr>
        <a:xfrm>
          <a:off y="0" x="0"/>
          <a:ext cy="0" cx="0"/>
          <a:chOff y="0" x="0"/>
          <a:chExt cy="0" cx="0"/>
        </a:xfrm>
      </p:grpSpPr>
      <p:sp>
        <p:nvSpPr>
          <p:cNvPr id="74" name="Shape 74"/>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75" name="Shape 75"/>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81" name="Shape 8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5" name="Shape 85"/>
        <p:cNvGrpSpPr/>
        <p:nvPr/>
      </p:nvGrpSpPr>
      <p:grpSpPr>
        <a:xfrm>
          <a:off y="0" x="0"/>
          <a:ext cy="0" cx="0"/>
          <a:chOff y="0" x="0"/>
          <a:chExt cy="0" cx="0"/>
        </a:xfrm>
      </p:grpSpPr>
      <p:sp>
        <p:nvSpPr>
          <p:cNvPr id="86" name="Shape 86"/>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87" name="Shape 87"/>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6" name="Shape 96"/>
        <p:cNvGrpSpPr/>
        <p:nvPr/>
      </p:nvGrpSpPr>
      <p:grpSpPr>
        <a:xfrm>
          <a:off y="0" x="0"/>
          <a:ext cy="0" cx="0"/>
          <a:chOff y="0" x="0"/>
          <a:chExt cy="0" cx="0"/>
        </a:xfrm>
      </p:grpSpPr>
      <p:sp>
        <p:nvSpPr>
          <p:cNvPr id="97" name="Shape 97"/>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98" name="Shape 98"/>
          <p:cNvSpPr txBox="1"/>
          <p:nvPr>
            <p:ph idx="1" type="body"/>
          </p:nvPr>
        </p:nvSpPr>
        <p:spPr>
          <a:xfrm>
            <a:off y="4826000" x="762000"/>
            <a:ext cy="4572000" cx="6096000"/>
          </a:xfrm>
          <a:prstGeom prst="rect">
            <a:avLst/>
          </a:prstGeom>
        </p:spPr>
        <p:txBody>
          <a:bodyPr bIns="91425" rIns="91425" lIns="91425" tIns="91425" anchor="t" anchorCtr="0">
            <a:noAutofit/>
          </a:bodyPr>
          <a:lstStyle/>
          <a:p>
            <a:pPr>
              <a:buNone/>
            </a:pPr>
            <a:r>
              <a:rPr lang="en-US"/>
              <a:t>Patrick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9" name="Shape 109"/>
        <p:cNvGrpSpPr/>
        <p:nvPr/>
      </p:nvGrpSpPr>
      <p:grpSpPr>
        <a:xfrm>
          <a:off y="0" x="0"/>
          <a:ext cy="0" cx="0"/>
          <a:chOff y="0" x="0"/>
          <a:chExt cy="0" cx="0"/>
        </a:xfrm>
      </p:grpSpPr>
      <p:sp>
        <p:nvSpPr>
          <p:cNvPr id="110" name="Shape 110"/>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11" name="Shape 111"/>
          <p:cNvSpPr txBox="1"/>
          <p:nvPr>
            <p:ph idx="1" type="body"/>
          </p:nvPr>
        </p:nvSpPr>
        <p:spPr>
          <a:xfrm>
            <a:off y="4826000" x="762000"/>
            <a:ext cy="4572000" cx="6096000"/>
          </a:xfrm>
          <a:prstGeom prst="rect">
            <a:avLst/>
          </a:prstGeom>
        </p:spPr>
        <p:txBody>
          <a:bodyPr bIns="91425" rIns="91425" lIns="91425" tIns="91425" anchor="t" anchorCtr="0">
            <a:noAutofit/>
          </a:bodyPr>
          <a:lstStyle/>
          <a:p>
            <a:pPr>
              <a:buNone/>
            </a:pPr>
            <a:r>
              <a:rPr lang="en-US"/>
              <a:t>Patrick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5" name="Shape 115"/>
        <p:cNvGrpSpPr/>
        <p:nvPr/>
      </p:nvGrpSpPr>
      <p:grpSpPr>
        <a:xfrm>
          <a:off y="0" x="0"/>
          <a:ext cy="0" cx="0"/>
          <a:chOff y="0" x="0"/>
          <a:chExt cy="0" cx="0"/>
        </a:xfrm>
      </p:grpSpPr>
      <p:sp>
        <p:nvSpPr>
          <p:cNvPr id="116" name="Shape 116"/>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17" name="Shape 117"/>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1" name="Shape 121"/>
        <p:cNvGrpSpPr/>
        <p:nvPr/>
      </p:nvGrpSpPr>
      <p:grpSpPr>
        <a:xfrm>
          <a:off y="0" x="0"/>
          <a:ext cy="0" cx="0"/>
          <a:chOff y="0" x="0"/>
          <a:chExt cy="0" cx="0"/>
        </a:xfrm>
      </p:grpSpPr>
      <p:sp>
        <p:nvSpPr>
          <p:cNvPr id="122" name="Shape 122"/>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23" name="Shape 123"/>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7" name="Shape 127"/>
        <p:cNvGrpSpPr/>
        <p:nvPr/>
      </p:nvGrpSpPr>
      <p:grpSpPr>
        <a:xfrm>
          <a:off y="0" x="0"/>
          <a:ext cy="0" cx="0"/>
          <a:chOff y="0" x="0"/>
          <a:chExt cy="0" cx="0"/>
        </a:xfrm>
      </p:grpSpPr>
      <p:sp>
        <p:nvSpPr>
          <p:cNvPr id="128" name="Shape 128"/>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29" name="Shape 12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3" name="Shape 133"/>
        <p:cNvGrpSpPr/>
        <p:nvPr/>
      </p:nvGrpSpPr>
      <p:grpSpPr>
        <a:xfrm>
          <a:off y="0" x="0"/>
          <a:ext cy="0" cx="0"/>
          <a:chOff y="0" x="0"/>
          <a:chExt cy="0" cx="0"/>
        </a:xfrm>
      </p:grpSpPr>
      <p:sp>
        <p:nvSpPr>
          <p:cNvPr id="134" name="Shape 134"/>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35" name="Shape 13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9" name="Shape 139"/>
        <p:cNvGrpSpPr/>
        <p:nvPr/>
      </p:nvGrpSpPr>
      <p:grpSpPr>
        <a:xfrm>
          <a:off y="0" x="0"/>
          <a:ext cy="0" cx="0"/>
          <a:chOff y="0" x="0"/>
          <a:chExt cy="0" cx="0"/>
        </a:xfrm>
      </p:grpSpPr>
      <p:sp>
        <p:nvSpPr>
          <p:cNvPr id="140" name="Shape 140"/>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1" name="Shape 14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 name="Shape 26"/>
        <p:cNvGrpSpPr/>
        <p:nvPr/>
      </p:nvGrpSpPr>
      <p:grpSpPr>
        <a:xfrm>
          <a:off y="0" x="0"/>
          <a:ext cy="0" cx="0"/>
          <a:chOff y="0" x="0"/>
          <a:chExt cy="0" cx="0"/>
        </a:xfrm>
      </p:grpSpPr>
      <p:sp>
        <p:nvSpPr>
          <p:cNvPr id="27" name="Shape 27"/>
          <p:cNvSpPr txBox="1"/>
          <p:nvPr>
            <p:ph idx="1" type="body"/>
          </p:nvPr>
        </p:nvSpPr>
        <p:spPr>
          <a:xfrm>
            <a:off y="4560550" x="731500"/>
            <a:ext cy="4320599" cx="5852100"/>
          </a:xfrm>
          <a:prstGeom prst="rect">
            <a:avLst/>
          </a:prstGeom>
        </p:spPr>
        <p:txBody>
          <a:bodyPr bIns="91425" rIns="91425" lIns="91425" tIns="91425" anchor="ctr" anchorCtr="0">
            <a:noAutofit/>
          </a:bodyPr>
          <a:lstStyle/>
          <a:p/>
        </p:txBody>
      </p:sp>
      <p:sp>
        <p:nvSpPr>
          <p:cNvPr id="28" name="Shape 28"/>
          <p:cNvSpPr/>
          <p:nvPr>
            <p:ph idx="2" type="sldImg"/>
          </p:nvPr>
        </p:nvSpPr>
        <p:spPr>
          <a:xfrm>
            <a:off y="720075" x="1219425"/>
            <a:ext cy="3600599" cx="48770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5" name="Shape 145"/>
        <p:cNvGrpSpPr/>
        <p:nvPr/>
      </p:nvGrpSpPr>
      <p:grpSpPr>
        <a:xfrm>
          <a:off y="0" x="0"/>
          <a:ext cy="0" cx="0"/>
          <a:chOff y="0" x="0"/>
          <a:chExt cy="0" cx="0"/>
        </a:xfrm>
      </p:grpSpPr>
      <p:sp>
        <p:nvSpPr>
          <p:cNvPr id="146" name="Shape 146"/>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7" name="Shape 14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1" name="Shape 151"/>
        <p:cNvGrpSpPr/>
        <p:nvPr/>
      </p:nvGrpSpPr>
      <p:grpSpPr>
        <a:xfrm>
          <a:off y="0" x="0"/>
          <a:ext cy="0" cx="0"/>
          <a:chOff y="0" x="0"/>
          <a:chExt cy="0" cx="0"/>
        </a:xfrm>
      </p:grpSpPr>
      <p:sp>
        <p:nvSpPr>
          <p:cNvPr id="152" name="Shape 152"/>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53" name="Shape 15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59" name="Shape 159"/>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3" name="Shape 163"/>
        <p:cNvGrpSpPr/>
        <p:nvPr/>
      </p:nvGrpSpPr>
      <p:grpSpPr>
        <a:xfrm>
          <a:off y="0" x="0"/>
          <a:ext cy="0" cx="0"/>
          <a:chOff y="0" x="0"/>
          <a:chExt cy="0" cx="0"/>
        </a:xfrm>
      </p:grpSpPr>
      <p:sp>
        <p:nvSpPr>
          <p:cNvPr id="164" name="Shape 164"/>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65" name="Shape 165"/>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9" name="Shape 169"/>
        <p:cNvGrpSpPr/>
        <p:nvPr/>
      </p:nvGrpSpPr>
      <p:grpSpPr>
        <a:xfrm>
          <a:off y="0" x="0"/>
          <a:ext cy="0" cx="0"/>
          <a:chOff y="0" x="0"/>
          <a:chExt cy="0" cx="0"/>
        </a:xfrm>
      </p:grpSpPr>
      <p:sp>
        <p:nvSpPr>
          <p:cNvPr id="170" name="Shape 170"/>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71" name="Shape 171"/>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5" name="Shape 175"/>
        <p:cNvGrpSpPr/>
        <p:nvPr/>
      </p:nvGrpSpPr>
      <p:grpSpPr>
        <a:xfrm>
          <a:off y="0" x="0"/>
          <a:ext cy="0" cx="0"/>
          <a:chOff y="0" x="0"/>
          <a:chExt cy="0" cx="0"/>
        </a:xfrm>
      </p:grpSpPr>
      <p:sp>
        <p:nvSpPr>
          <p:cNvPr id="176" name="Shape 176"/>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77" name="Shape 177"/>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84" name="Shape 18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9" name="Shape 189"/>
        <p:cNvGrpSpPr/>
        <p:nvPr/>
      </p:nvGrpSpPr>
      <p:grpSpPr>
        <a:xfrm>
          <a:off y="0" x="0"/>
          <a:ext cy="0" cx="0"/>
          <a:chOff y="0" x="0"/>
          <a:chExt cy="0" cx="0"/>
        </a:xfrm>
      </p:grpSpPr>
      <p:sp>
        <p:nvSpPr>
          <p:cNvPr id="190" name="Shape 190"/>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191" name="Shape 19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97" name="Shape 19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1" name="Shape 201"/>
        <p:cNvGrpSpPr/>
        <p:nvPr/>
      </p:nvGrpSpPr>
      <p:grpSpPr>
        <a:xfrm>
          <a:off y="0" x="0"/>
          <a:ext cy="0" cx="0"/>
          <a:chOff y="0" x="0"/>
          <a:chExt cy="0" cx="0"/>
        </a:xfrm>
      </p:grpSpPr>
      <p:sp>
        <p:nvSpPr>
          <p:cNvPr id="202" name="Shape 202"/>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203" name="Shape 20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 name="Shape 32"/>
        <p:cNvGrpSpPr/>
        <p:nvPr/>
      </p:nvGrpSpPr>
      <p:grpSpPr>
        <a:xfrm>
          <a:off y="0" x="0"/>
          <a:ext cy="0" cx="0"/>
          <a:chOff y="0" x="0"/>
          <a:chExt cy="0" cx="0"/>
        </a:xfrm>
      </p:grpSpPr>
      <p:sp>
        <p:nvSpPr>
          <p:cNvPr id="33" name="Shape 3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34" name="Shape 3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7" name="Shape 207"/>
        <p:cNvGrpSpPr/>
        <p:nvPr/>
      </p:nvGrpSpPr>
      <p:grpSpPr>
        <a:xfrm>
          <a:off y="0" x="0"/>
          <a:ext cy="0" cx="0"/>
          <a:chOff y="0" x="0"/>
          <a:chExt cy="0" cx="0"/>
        </a:xfrm>
      </p:grpSpPr>
      <p:sp>
        <p:nvSpPr>
          <p:cNvPr id="208" name="Shape 208"/>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209" name="Shape 209"/>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4" name="Shape 214"/>
        <p:cNvGrpSpPr/>
        <p:nvPr/>
      </p:nvGrpSpPr>
      <p:grpSpPr>
        <a:xfrm>
          <a:off y="0" x="0"/>
          <a:ext cy="0" cx="0"/>
          <a:chOff y="0" x="0"/>
          <a:chExt cy="0" cx="0"/>
        </a:xfrm>
      </p:grpSpPr>
      <p:sp>
        <p:nvSpPr>
          <p:cNvPr id="215" name="Shape 215"/>
          <p:cNvSpPr txBox="1"/>
          <p:nvPr>
            <p:ph idx="1" type="body"/>
          </p:nvPr>
        </p:nvSpPr>
        <p:spPr>
          <a:xfrm>
            <a:off y="4560550" x="731500"/>
            <a:ext cy="4320599" cx="5852100"/>
          </a:xfrm>
          <a:prstGeom prst="rect">
            <a:avLst/>
          </a:prstGeom>
        </p:spPr>
        <p:txBody>
          <a:bodyPr bIns="91425" rIns="91425" lIns="91425" tIns="91425" anchor="ctr" anchorCtr="0">
            <a:noAutofit/>
          </a:bodyPr>
          <a:lstStyle/>
          <a:p/>
        </p:txBody>
      </p:sp>
      <p:sp>
        <p:nvSpPr>
          <p:cNvPr id="216" name="Shape 216"/>
          <p:cNvSpPr/>
          <p:nvPr>
            <p:ph idx="2" type="sldImg"/>
          </p:nvPr>
        </p:nvSpPr>
        <p:spPr>
          <a:xfrm>
            <a:off y="720075" x="1219425"/>
            <a:ext cy="3600599" cx="48770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0" name="Shape 220"/>
        <p:cNvGrpSpPr/>
        <p:nvPr/>
      </p:nvGrpSpPr>
      <p:grpSpPr>
        <a:xfrm>
          <a:off y="0" x="0"/>
          <a:ext cy="0" cx="0"/>
          <a:chOff y="0" x="0"/>
          <a:chExt cy="0" cx="0"/>
        </a:xfrm>
      </p:grpSpPr>
      <p:sp>
        <p:nvSpPr>
          <p:cNvPr id="221" name="Shape 22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222" name="Shape 22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6" name="Shape 226"/>
        <p:cNvGrpSpPr/>
        <p:nvPr/>
      </p:nvGrpSpPr>
      <p:grpSpPr>
        <a:xfrm>
          <a:off y="0" x="0"/>
          <a:ext cy="0" cx="0"/>
          <a:chOff y="0" x="0"/>
          <a:chExt cy="0" cx="0"/>
        </a:xfrm>
      </p:grpSpPr>
      <p:sp>
        <p:nvSpPr>
          <p:cNvPr id="227" name="Shape 227"/>
          <p:cNvSpPr txBox="1"/>
          <p:nvPr>
            <p:ph idx="1" type="body"/>
          </p:nvPr>
        </p:nvSpPr>
        <p:spPr>
          <a:xfrm>
            <a:off y="4826000" x="762000"/>
            <a:ext cy="4572000" cx="6096000"/>
          </a:xfrm>
          <a:prstGeom prst="rect">
            <a:avLst/>
          </a:prstGeom>
        </p:spPr>
        <p:txBody>
          <a:bodyPr bIns="101575" rIns="101575" lIns="101575" tIns="101575" anchor="ctr" anchorCtr="0">
            <a:noAutofit/>
          </a:bodyPr>
          <a:lstStyle/>
          <a:p/>
        </p:txBody>
      </p:sp>
      <p:sp>
        <p:nvSpPr>
          <p:cNvPr id="228" name="Shape 228"/>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2" name="Shape 232"/>
        <p:cNvGrpSpPr/>
        <p:nvPr/>
      </p:nvGrpSpPr>
      <p:grpSpPr>
        <a:xfrm>
          <a:off y="0" x="0"/>
          <a:ext cy="0" cx="0"/>
          <a:chOff y="0" x="0"/>
          <a:chExt cy="0" cx="0"/>
        </a:xfrm>
      </p:grpSpPr>
      <p:sp>
        <p:nvSpPr>
          <p:cNvPr id="233" name="Shape 233"/>
          <p:cNvSpPr txBox="1"/>
          <p:nvPr>
            <p:ph idx="1" type="body"/>
          </p:nvPr>
        </p:nvSpPr>
        <p:spPr>
          <a:xfrm>
            <a:off y="4826000" x="762000"/>
            <a:ext cy="4572000" cx="6096000"/>
          </a:xfrm>
          <a:prstGeom prst="rect">
            <a:avLst/>
          </a:prstGeom>
        </p:spPr>
        <p:txBody>
          <a:bodyPr bIns="101575" rIns="101575" lIns="101575" tIns="101575" anchor="ctr" anchorCtr="0">
            <a:noAutofit/>
          </a:bodyPr>
          <a:lstStyle/>
          <a:p/>
        </p:txBody>
      </p:sp>
      <p:sp>
        <p:nvSpPr>
          <p:cNvPr id="234" name="Shape 234"/>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txBox="1"/>
          <p:nvPr>
            <p:ph idx="1" type="body"/>
          </p:nvPr>
        </p:nvSpPr>
        <p:spPr>
          <a:xfrm>
            <a:off y="4826000" x="762000"/>
            <a:ext cy="4572000" cx="6096000"/>
          </a:xfrm>
          <a:prstGeom prst="rect">
            <a:avLst/>
          </a:prstGeom>
        </p:spPr>
        <p:txBody>
          <a:bodyPr bIns="101575" rIns="101575" lIns="101575" tIns="101575" anchor="ctr" anchorCtr="0">
            <a:noAutofit/>
          </a:bodyPr>
          <a:lstStyle/>
          <a:p/>
        </p:txBody>
      </p:sp>
      <p:sp>
        <p:nvSpPr>
          <p:cNvPr id="239" name="Shape 239"/>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2" name="Shape 242"/>
        <p:cNvGrpSpPr/>
        <p:nvPr/>
      </p:nvGrpSpPr>
      <p:grpSpPr>
        <a:xfrm>
          <a:off y="0" x="0"/>
          <a:ext cy="0" cx="0"/>
          <a:chOff y="0" x="0"/>
          <a:chExt cy="0" cx="0"/>
        </a:xfrm>
      </p:grpSpPr>
      <p:sp>
        <p:nvSpPr>
          <p:cNvPr id="243" name="Shape 243"/>
          <p:cNvSpPr txBox="1"/>
          <p:nvPr>
            <p:ph idx="1" type="body"/>
          </p:nvPr>
        </p:nvSpPr>
        <p:spPr>
          <a:xfrm>
            <a:off y="4826000" x="762000"/>
            <a:ext cy="4572000" cx="6096000"/>
          </a:xfrm>
          <a:prstGeom prst="rect">
            <a:avLst/>
          </a:prstGeom>
        </p:spPr>
        <p:txBody>
          <a:bodyPr bIns="101575" rIns="101575" lIns="101575" tIns="101575" anchor="ctr" anchorCtr="0">
            <a:noAutofit/>
          </a:bodyPr>
          <a:lstStyle/>
          <a:p/>
        </p:txBody>
      </p:sp>
      <p:sp>
        <p:nvSpPr>
          <p:cNvPr id="244" name="Shape 244"/>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7" name="Shape 247"/>
        <p:cNvGrpSpPr/>
        <p:nvPr/>
      </p:nvGrpSpPr>
      <p:grpSpPr>
        <a:xfrm>
          <a:off y="0" x="0"/>
          <a:ext cy="0" cx="0"/>
          <a:chOff y="0" x="0"/>
          <a:chExt cy="0" cx="0"/>
        </a:xfrm>
      </p:grpSpPr>
      <p:sp>
        <p:nvSpPr>
          <p:cNvPr id="248" name="Shape 248"/>
          <p:cNvSpPr txBox="1"/>
          <p:nvPr>
            <p:ph idx="1" type="body"/>
          </p:nvPr>
        </p:nvSpPr>
        <p:spPr>
          <a:xfrm>
            <a:off y="4826000" x="762000"/>
            <a:ext cy="4572000" cx="6096000"/>
          </a:xfrm>
          <a:prstGeom prst="rect">
            <a:avLst/>
          </a:prstGeom>
        </p:spPr>
        <p:txBody>
          <a:bodyPr bIns="101575" rIns="101575" lIns="101575" tIns="101575" anchor="ctr" anchorCtr="0">
            <a:noAutofit/>
          </a:bodyPr>
          <a:lstStyle/>
          <a:p/>
        </p:txBody>
      </p:sp>
      <p:sp>
        <p:nvSpPr>
          <p:cNvPr id="249" name="Shape 249"/>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3" name="Shape 253"/>
        <p:cNvGrpSpPr/>
        <p:nvPr/>
      </p:nvGrpSpPr>
      <p:grpSpPr>
        <a:xfrm>
          <a:off y="0" x="0"/>
          <a:ext cy="0" cx="0"/>
          <a:chOff y="0" x="0"/>
          <a:chExt cy="0" cx="0"/>
        </a:xfrm>
      </p:grpSpPr>
      <p:sp>
        <p:nvSpPr>
          <p:cNvPr id="254" name="Shape 254"/>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255" name="Shape 255"/>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9" name="Shape 259"/>
        <p:cNvGrpSpPr/>
        <p:nvPr/>
      </p:nvGrpSpPr>
      <p:grpSpPr>
        <a:xfrm>
          <a:off y="0" x="0"/>
          <a:ext cy="0" cx="0"/>
          <a:chOff y="0" x="0"/>
          <a:chExt cy="0" cx="0"/>
        </a:xfrm>
      </p:grpSpPr>
      <p:sp>
        <p:nvSpPr>
          <p:cNvPr id="260" name="Shape 260"/>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261" name="Shape 26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 name="Shape 38"/>
        <p:cNvGrpSpPr/>
        <p:nvPr/>
      </p:nvGrpSpPr>
      <p:grpSpPr>
        <a:xfrm>
          <a:off y="0" x="0"/>
          <a:ext cy="0" cx="0"/>
          <a:chOff y="0" x="0"/>
          <a:chExt cy="0" cx="0"/>
        </a:xfrm>
      </p:grpSpPr>
      <p:sp>
        <p:nvSpPr>
          <p:cNvPr id="39" name="Shape 39"/>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40" name="Shape 40"/>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4" name="Shape 264"/>
        <p:cNvGrpSpPr/>
        <p:nvPr/>
      </p:nvGrpSpPr>
      <p:grpSpPr>
        <a:xfrm>
          <a:off y="0" x="0"/>
          <a:ext cy="0" cx="0"/>
          <a:chOff y="0" x="0"/>
          <a:chExt cy="0" cx="0"/>
        </a:xfrm>
      </p:grpSpPr>
      <p:sp>
        <p:nvSpPr>
          <p:cNvPr id="265" name="Shape 265"/>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266" name="Shape 266"/>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 name="Shape 44"/>
        <p:cNvGrpSpPr/>
        <p:nvPr/>
      </p:nvGrpSpPr>
      <p:grpSpPr>
        <a:xfrm>
          <a:off y="0" x="0"/>
          <a:ext cy="0" cx="0"/>
          <a:chOff y="0" x="0"/>
          <a:chExt cy="0" cx="0"/>
        </a:xfrm>
      </p:grpSpPr>
      <p:sp>
        <p:nvSpPr>
          <p:cNvPr id="45" name="Shape 45"/>
          <p:cNvSpPr/>
          <p:nvPr>
            <p:ph idx="2" type="sldImg"/>
          </p:nvPr>
        </p:nvSpPr>
        <p:spPr>
          <a:xfrm>
            <a:off y="762000" x="1270250"/>
            <a:ext cy="3809999" cx="5080200"/>
          </a:xfrm>
          <a:custGeom>
            <a:pathLst>
              <a:path w="120000" extrusionOk="0" h="120000">
                <a:moveTo>
                  <a:pt y="0" x="0"/>
                </a:moveTo>
                <a:lnTo>
                  <a:pt y="0" x="120000"/>
                </a:lnTo>
                <a:lnTo>
                  <a:pt y="120000" x="120000"/>
                </a:lnTo>
                <a:lnTo>
                  <a:pt y="120000" x="0"/>
                </a:lnTo>
                <a:close/>
              </a:path>
            </a:pathLst>
          </a:custGeom>
        </p:spPr>
      </p:sp>
      <p:sp>
        <p:nvSpPr>
          <p:cNvPr id="46" name="Shape 46"/>
          <p:cNvSpPr txBox="1"/>
          <p:nvPr>
            <p:ph idx="1" type="body"/>
          </p:nvPr>
        </p:nvSpPr>
        <p:spPr>
          <a:xfrm>
            <a:off y="4826000" x="762000"/>
            <a:ext cy="4572000" cx="6096000"/>
          </a:xfrm>
          <a:prstGeom prst="rect">
            <a:avLst/>
          </a:prstGeom>
        </p:spPr>
        <p:txBody>
          <a:bodyPr bIns="91425" rIns="91425" lIns="91425" tIns="91425" anchor="t" anchorCtr="0">
            <a:noAutofit/>
          </a:bodyPr>
          <a:lstStyle/>
          <a:p>
            <a:pPr rtl="0" lvl="0">
              <a:buNone/>
            </a:pPr>
            <a:r>
              <a:rPr sz="1466" lang="en-US"/>
              <a:t>Patrick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9" name="Shape 49"/>
        <p:cNvGrpSpPr/>
        <p:nvPr/>
      </p:nvGrpSpPr>
      <p:grpSpPr>
        <a:xfrm>
          <a:off y="0" x="0"/>
          <a:ext cy="0" cx="0"/>
          <a:chOff y="0" x="0"/>
          <a:chExt cy="0" cx="0"/>
        </a:xfrm>
      </p:grpSpPr>
      <p:sp>
        <p:nvSpPr>
          <p:cNvPr id="50" name="Shape 50"/>
          <p:cNvSpPr txBox="1"/>
          <p:nvPr>
            <p:ph idx="1" type="body"/>
          </p:nvPr>
        </p:nvSpPr>
        <p:spPr>
          <a:xfrm>
            <a:off y="4560550" x="731500"/>
            <a:ext cy="4320599" cx="5852100"/>
          </a:xfrm>
          <a:prstGeom prst="rect">
            <a:avLst/>
          </a:prstGeom>
        </p:spPr>
        <p:txBody>
          <a:bodyPr bIns="91425" rIns="91425" lIns="91425" tIns="91425" anchor="ctr" anchorCtr="0">
            <a:noAutofit/>
          </a:bodyPr>
          <a:lstStyle/>
          <a:p>
            <a:pPr rtl="0" lvl="0">
              <a:buNone/>
            </a:pPr>
            <a:r>
              <a:rPr lang="en-US"/>
              <a:t>Patrick</a:t>
            </a:r>
          </a:p>
        </p:txBody>
      </p:sp>
      <p:sp>
        <p:nvSpPr>
          <p:cNvPr id="51" name="Shape 51"/>
          <p:cNvSpPr/>
          <p:nvPr>
            <p:ph idx="2" type="sldImg"/>
          </p:nvPr>
        </p:nvSpPr>
        <p:spPr>
          <a:xfrm>
            <a:off y="720075" x="1219425"/>
            <a:ext cy="3600599" cx="48770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5" name="Shape 55"/>
        <p:cNvGrpSpPr/>
        <p:nvPr/>
      </p:nvGrpSpPr>
      <p:grpSpPr>
        <a:xfrm>
          <a:off y="0" x="0"/>
          <a:ext cy="0" cx="0"/>
          <a:chOff y="0" x="0"/>
          <a:chExt cy="0" cx="0"/>
        </a:xfrm>
      </p:grpSpPr>
      <p:sp>
        <p:nvSpPr>
          <p:cNvPr id="56" name="Shape 56"/>
          <p:cNvSpPr txBox="1"/>
          <p:nvPr>
            <p:ph idx="1" type="body"/>
          </p:nvPr>
        </p:nvSpPr>
        <p:spPr>
          <a:xfrm>
            <a:off y="4560550" x="731500"/>
            <a:ext cy="4320525" cx="5852149"/>
          </a:xfrm>
          <a:prstGeom prst="rect">
            <a:avLst/>
          </a:prstGeom>
        </p:spPr>
        <p:txBody>
          <a:bodyPr bIns="91425" rIns="91425" lIns="91425" tIns="91425" anchor="ctr" anchorCtr="0">
            <a:noAutofit/>
          </a:bodyPr>
          <a:lstStyle/>
          <a:p/>
        </p:txBody>
      </p:sp>
      <p:sp>
        <p:nvSpPr>
          <p:cNvPr id="57" name="Shape 57"/>
          <p:cNvSpPr/>
          <p:nvPr>
            <p:ph idx="2" type="sldImg"/>
          </p:nvPr>
        </p:nvSpPr>
        <p:spPr>
          <a:xfrm>
            <a:off y="720075" x="1219425"/>
            <a:ext cy="3600450" cx="4877024"/>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1" name="Shape 61"/>
        <p:cNvGrpSpPr/>
        <p:nvPr/>
      </p:nvGrpSpPr>
      <p:grpSpPr>
        <a:xfrm>
          <a:off y="0" x="0"/>
          <a:ext cy="0" cx="0"/>
          <a:chOff y="0" x="0"/>
          <a:chExt cy="0" cx="0"/>
        </a:xfrm>
      </p:grpSpPr>
      <p:sp>
        <p:nvSpPr>
          <p:cNvPr id="62" name="Shape 62"/>
          <p:cNvSpPr txBox="1"/>
          <p:nvPr>
            <p:ph idx="1" type="body"/>
          </p:nvPr>
        </p:nvSpPr>
        <p:spPr>
          <a:xfrm>
            <a:off y="4560550" x="731500"/>
            <a:ext cy="4320525" cx="5852149"/>
          </a:xfrm>
          <a:prstGeom prst="rect">
            <a:avLst/>
          </a:prstGeom>
        </p:spPr>
        <p:txBody>
          <a:bodyPr bIns="91425" rIns="91425" lIns="91425" tIns="91425" anchor="ctr" anchorCtr="0">
            <a:noAutofit/>
          </a:bodyPr>
          <a:lstStyle/>
          <a:p/>
        </p:txBody>
      </p:sp>
      <p:sp>
        <p:nvSpPr>
          <p:cNvPr id="63" name="Shape 63"/>
          <p:cNvSpPr/>
          <p:nvPr>
            <p:ph idx="2" type="sldImg"/>
          </p:nvPr>
        </p:nvSpPr>
        <p:spPr>
          <a:xfrm>
            <a:off y="720075" x="1219425"/>
            <a:ext cy="3600450" cx="4877024"/>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7" name="Shape 67"/>
        <p:cNvGrpSpPr/>
        <p:nvPr/>
      </p:nvGrpSpPr>
      <p:grpSpPr>
        <a:xfrm>
          <a:off y="0" x="0"/>
          <a:ext cy="0" cx="0"/>
          <a:chOff y="0" x="0"/>
          <a:chExt cy="0" cx="0"/>
        </a:xfrm>
      </p:grpSpPr>
      <p:sp>
        <p:nvSpPr>
          <p:cNvPr id="68" name="Shape 68"/>
          <p:cNvSpPr txBox="1"/>
          <p:nvPr>
            <p:ph idx="1" type="body"/>
          </p:nvPr>
        </p:nvSpPr>
        <p:spPr>
          <a:xfrm>
            <a:off y="4560550" x="731500"/>
            <a:ext cy="4320599" cx="5852100"/>
          </a:xfrm>
          <a:prstGeom prst="rect">
            <a:avLst/>
          </a:prstGeom>
        </p:spPr>
        <p:txBody>
          <a:bodyPr bIns="91425" rIns="91425" lIns="91425" tIns="91425" anchor="ctr" anchorCtr="0">
            <a:noAutofit/>
          </a:bodyPr>
          <a:lstStyle/>
          <a:p/>
        </p:txBody>
      </p:sp>
      <p:sp>
        <p:nvSpPr>
          <p:cNvPr id="69" name="Shape 69"/>
          <p:cNvSpPr/>
          <p:nvPr>
            <p:ph idx="2" type="sldImg"/>
          </p:nvPr>
        </p:nvSpPr>
        <p:spPr>
          <a:xfrm>
            <a:off y="720075" x="1219425"/>
            <a:ext cy="3600599" cx="48770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 name="Shape 5"/>
        <p:cNvGrpSpPr/>
        <p:nvPr/>
      </p:nvGrpSpPr>
      <p:grpSpPr>
        <a:xfrm>
          <a:off y="0" x="0"/>
          <a:ext cy="0" cx="0"/>
          <a:chOff y="0" x="0"/>
          <a:chExt cy="0" cx="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6" name="Shape 6"/>
        <p:cNvGrpSpPr/>
        <p:nvPr/>
      </p:nvGrpSpPr>
      <p:grpSpPr>
        <a:xfrm>
          <a:off y="0" x="0"/>
          <a:ext cy="0" cx="0"/>
          <a:chOff y="0" x="0"/>
          <a:chExt cy="0" cx="0"/>
        </a:xfrm>
      </p:grpSpPr>
      <p:sp>
        <p:nvSpPr>
          <p:cNvPr id="7" name="Shape 7"/>
          <p:cNvSpPr txBox="1"/>
          <p:nvPr>
            <p:ph type="ctrTitle"/>
          </p:nvPr>
        </p:nvSpPr>
        <p:spPr>
          <a:xfrm>
            <a:off y="3048000" x="914400"/>
            <a:ext cy="1219199" cx="8331300"/>
          </a:xfrm>
          <a:prstGeom prst="rect">
            <a:avLst/>
          </a:prstGeom>
        </p:spPr>
        <p:txBody>
          <a:bodyPr bIns="91425" rIns="91425" lIns="91425" tIns="91425" anchor="t" anchorCtr="0"/>
          <a:lstStyle>
            <a:lvl1pPr algn="ctr" rtl="0">
              <a:buSzPct val="100000"/>
              <a:defRPr sz="4800"/>
            </a:lvl1pPr>
            <a:lvl2pPr algn="ctr" rtl="0">
              <a:buSzPct val="100000"/>
              <a:defRPr sz="4800"/>
            </a:lvl2pPr>
            <a:lvl3pPr algn="ctr" rtl="0">
              <a:buSzPct val="100000"/>
              <a:defRPr sz="4800"/>
            </a:lvl3pPr>
            <a:lvl4pPr algn="ctr" rtl="0">
              <a:buSzPct val="100000"/>
              <a:defRPr sz="4800"/>
            </a:lvl4pPr>
            <a:lvl5pPr algn="ctr" rtl="0">
              <a:buSzPct val="100000"/>
              <a:defRPr sz="4800"/>
            </a:lvl5pPr>
            <a:lvl6pPr algn="ctr" rtl="0">
              <a:buSzPct val="100000"/>
              <a:defRPr sz="4800"/>
            </a:lvl6pPr>
            <a:lvl7pPr algn="ctr" rtl="0">
              <a:buSzPct val="100000"/>
              <a:defRPr sz="4800"/>
            </a:lvl7pPr>
            <a:lvl8pPr algn="ctr" rtl="0">
              <a:buSzPct val="100000"/>
              <a:defRPr sz="4800"/>
            </a:lvl8pPr>
            <a:lvl9pPr algn="ctr" rtl="0">
              <a:buSzPct val="100000"/>
              <a:defRPr sz="4800"/>
            </a:lvl9pPr>
          </a:lstStyle>
          <a:p/>
        </p:txBody>
      </p:sp>
      <p:sp>
        <p:nvSpPr>
          <p:cNvPr id="8" name="Shape 8"/>
          <p:cNvSpPr txBox="1"/>
          <p:nvPr>
            <p:ph idx="1" type="subTitle"/>
          </p:nvPr>
        </p:nvSpPr>
        <p:spPr>
          <a:xfrm>
            <a:off y="4572000" x="1828800"/>
            <a:ext cy="914400" cx="6502500"/>
          </a:xfrm>
          <a:prstGeom prst="rect">
            <a:avLst/>
          </a:prstGeom>
        </p:spPr>
        <p:txBody>
          <a:bodyPr bIns="91425" rIns="91425" lIns="91425" tIns="91425" anchor="t" anchorCtr="0"/>
          <a:lstStyle>
            <a:lvl1pPr algn="ctr" rtl="0">
              <a:buSzPct val="100000"/>
              <a:defRPr sz="3200"/>
            </a:lvl1pPr>
            <a:lvl2pPr algn="ctr" rtl="0">
              <a:buSzPct val="100000"/>
              <a:defRPr sz="3200"/>
            </a:lvl2pPr>
            <a:lvl3pPr algn="ctr" rtl="0">
              <a:buSzPct val="100000"/>
              <a:defRPr sz="3200"/>
            </a:lvl3pPr>
            <a:lvl4pPr algn="ctr" rtl="0">
              <a:buSzPct val="100000"/>
              <a:defRPr sz="3200"/>
            </a:lvl4pPr>
            <a:lvl5pPr algn="ctr" rtl="0">
              <a:buSzPct val="100000"/>
              <a:defRPr sz="3200"/>
            </a:lvl5pPr>
            <a:lvl6pPr algn="ctr" rtl="0">
              <a:buSzPct val="100000"/>
              <a:defRPr sz="3200"/>
            </a:lvl6pPr>
            <a:lvl7pPr algn="ctr" rtl="0">
              <a:buSzPct val="100000"/>
              <a:defRPr sz="3200"/>
            </a:lvl7pPr>
            <a:lvl8pPr algn="ctr" rtl="0">
              <a:buSzPct val="100000"/>
              <a:defRPr sz="3200"/>
            </a:lvl8pPr>
            <a:lvl9pPr algn="ctr" rtl="0">
              <a:buSzPct val="100000"/>
              <a:defRPr sz="3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SEO">
    <p:spTree>
      <p:nvGrpSpPr>
        <p:cNvPr id="9" name="Shape 9"/>
        <p:cNvGrpSpPr/>
        <p:nvPr/>
      </p:nvGrpSpPr>
      <p:grpSpPr>
        <a:xfrm>
          <a:off y="0" x="0"/>
          <a:ext cy="0" cx="0"/>
          <a:chOff y="0" x="0"/>
          <a:chExt cy="0" cx="0"/>
        </a:xfrm>
      </p:grpSpPr>
      <p:sp>
        <p:nvSpPr>
          <p:cNvPr id="10" name="Shape 10"/>
          <p:cNvSpPr txBox="1"/>
          <p:nvPr>
            <p:ph type="title"/>
          </p:nvPr>
        </p:nvSpPr>
        <p:spPr>
          <a:xfrm>
            <a:off y="304800" x="304800"/>
            <a:ext cy="914400" cx="9550500"/>
          </a:xfrm>
          <a:prstGeom prst="rect">
            <a:avLst/>
          </a:prstGeom>
        </p:spPr>
        <p:txBody>
          <a:bodyPr bIns="91425" rIns="91425" lIns="91425" tIns="91425" anchor="t" anchorCtr="0"/>
          <a:lstStyle>
            <a:lvl1pPr rtl="0">
              <a:buSzPct val="100000"/>
              <a:buAutoNum type="arabicPeriod"/>
              <a:defRPr sz="4200"/>
            </a:lvl1pPr>
            <a:lvl2pPr rtl="0">
              <a:buSzPct val="99224"/>
              <a:buAutoNum type="alphaLcPeriod"/>
              <a:defRPr sz="4266"/>
            </a:lvl2pPr>
            <a:lvl3pPr rtl="0">
              <a:buSzPct val="99224"/>
              <a:buAutoNum type="romanLcPeriod"/>
              <a:defRPr sz="4266"/>
            </a:lvl3pPr>
            <a:lvl4pPr rtl="0">
              <a:buSzPct val="99224"/>
              <a:buAutoNum type="arabicPeriod"/>
              <a:defRPr sz="4266"/>
            </a:lvl4pPr>
            <a:lvl5pPr rtl="0">
              <a:buSzPct val="99224"/>
              <a:buAutoNum type="alphaLcPeriod"/>
              <a:defRPr sz="4266"/>
            </a:lvl5pPr>
            <a:lvl6pPr rtl="0">
              <a:buSzPct val="99224"/>
              <a:buAutoNum type="romanLcPeriod"/>
              <a:defRPr sz="4266"/>
            </a:lvl6pPr>
            <a:lvl7pPr rtl="0">
              <a:buSzPct val="99224"/>
              <a:buAutoNum type="arabicPeriod"/>
              <a:defRPr sz="4266"/>
            </a:lvl7pPr>
            <a:lvl8pPr rtl="0">
              <a:buSzPct val="99224"/>
              <a:buAutoNum type="alphaLcPeriod"/>
              <a:defRPr sz="4266"/>
            </a:lvl8pPr>
            <a:lvl9pPr rtl="0">
              <a:buSzPct val="99224"/>
              <a:buAutoNum type="romanLcPeriod"/>
              <a:defRPr sz="4266"/>
            </a:lvl9pPr>
          </a:lstStyle>
          <a:p/>
        </p:txBody>
      </p:sp>
      <p:sp>
        <p:nvSpPr>
          <p:cNvPr id="11" name="Shape 11"/>
          <p:cNvSpPr txBox="1"/>
          <p:nvPr>
            <p:ph idx="1" type="body"/>
          </p:nvPr>
        </p:nvSpPr>
        <p:spPr>
          <a:xfrm>
            <a:off y="1828800" x="304800"/>
            <a:ext cy="5486399" cx="9550500"/>
          </a:xfrm>
          <a:prstGeom prst="rect">
            <a:avLst/>
          </a:prstGeom>
        </p:spPr>
        <p:txBody>
          <a:bodyPr bIns="91425" rIns="91425" lIns="91425" tIns="91425" anchor="t" anchorCtr="0"/>
          <a:lstStyle>
            <a:lvl1pPr rtl="0">
              <a:buSzPct val="100000"/>
              <a:buChar char="●"/>
              <a:defRPr sz="2600"/>
            </a:lvl1pPr>
            <a:lvl2pPr rtl="0">
              <a:buSzPct val="100000"/>
              <a:buChar char="○"/>
              <a:defRPr sz="2400"/>
            </a:lvl2pPr>
            <a:lvl3pPr rtl="0">
              <a:buSzPct val="100000"/>
              <a:buChar char="■"/>
              <a:defRPr sz="1800"/>
            </a:lvl3pPr>
            <a:lvl4pPr rtl="0">
              <a:buSzPct val="98765"/>
              <a:buChar char="●"/>
              <a:defRPr sz="2666"/>
            </a:lvl4pPr>
            <a:lvl5pPr rtl="0">
              <a:buSzPct val="98765"/>
              <a:buChar char="○"/>
              <a:defRPr sz="2666"/>
            </a:lvl5pPr>
            <a:lvl6pPr rtl="0">
              <a:buSzPct val="98765"/>
              <a:buChar char="■"/>
              <a:defRPr sz="2666"/>
            </a:lvl6pPr>
            <a:lvl7pPr rtl="0">
              <a:buSzPct val="98765"/>
              <a:buChar char="●"/>
              <a:defRPr sz="2666"/>
            </a:lvl7pPr>
            <a:lvl8pPr rtl="0">
              <a:buSzPct val="98765"/>
              <a:buChar char="○"/>
              <a:defRPr sz="2666"/>
            </a:lvl8pPr>
            <a:lvl9pPr rtl="0">
              <a:buSzPct val="98765"/>
              <a:buChar char="■"/>
              <a:defRPr sz="2666"/>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Change">
    <p:spTree>
      <p:nvGrpSpPr>
        <p:cNvPr id="12" name="Shape 12"/>
        <p:cNvGrpSpPr/>
        <p:nvPr/>
      </p:nvGrpSpPr>
      <p:grpSpPr>
        <a:xfrm>
          <a:off y="0" x="0"/>
          <a:ext cy="0" cx="0"/>
          <a:chOff y="0" x="0"/>
          <a:chExt cy="0" cx="0"/>
        </a:xfrm>
      </p:grpSpPr>
      <p:sp>
        <p:nvSpPr>
          <p:cNvPr id="13" name="Shape 13"/>
          <p:cNvSpPr txBox="1"/>
          <p:nvPr>
            <p:ph type="title"/>
          </p:nvPr>
        </p:nvSpPr>
        <p:spPr>
          <a:xfrm>
            <a:off y="676275" x="762000"/>
            <a:ext cy="1271700" cx="8636100"/>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
        <p:nvSpPr>
          <p:cNvPr id="14" name="Shape 14"/>
          <p:cNvSpPr txBox="1"/>
          <p:nvPr>
            <p:ph idx="1" type="body"/>
          </p:nvPr>
        </p:nvSpPr>
        <p:spPr>
          <a:xfrm>
            <a:off y="2200275" x="762000"/>
            <a:ext cy="4573500" cx="8636100"/>
          </a:xfrm>
          <a:prstGeom prst="rect">
            <a:avLst/>
          </a:prstGeom>
          <a:noFill/>
          <a:ln>
            <a:noFill/>
          </a:ln>
        </p:spPr>
        <p:txBody>
          <a:bodyPr bIns="91425" rIns="91425" lIns="91425" tIns="91425" anchor="t" anchorCtr="0"/>
          <a:lstStyle>
            <a:lvl1pPr algn="l" rtl="0" indent="-222250" marL="34290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algn="l" rtl="0" indent="-177800" marL="74295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algn="l" rtl="0" indent="-136525" marL="114300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algn="l" rtl="0" indent="-152400" marL="1600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algn="l" rtl="0" indent="-152400" marL="20574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algn="l" rtl="0" indent="-152400" marL="25146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algn="l" rtl="0" indent="-152400" marL="29718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algn="l" rtl="0" indent="-152400" marL="34290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algn="l" rtl="0" indent="-152400" marL="3886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theme/theme1.xml" Type="http://schemas.openxmlformats.org/officeDocument/2006/relationships/theme" Id="rId5"/></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4" name="Shape 4"/>
        <p:cNvGrpSpPr/>
        <p:nvPr/>
      </p:nvGrpSpPr>
      <p:grpSpPr>
        <a:xfrm>
          <a:off y="0" x="0"/>
          <a:ext cy="0" cx="0"/>
          <a:chOff y="0" x="0"/>
          <a:chExt cy="0" cx="0"/>
        </a:xfrm>
      </p:grpSpPr>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comments/comment1.xml" Type="http://schemas.openxmlformats.org/officeDocument/2006/relationships/comments" Id="rId3"/><Relationship Target="https://plus.google.com/u/0/104314385656386770844?rel=author" Type="http://schemas.openxmlformats.org/officeDocument/2006/relationships/hyperlink" TargetMode="External" Id="rId5"/></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3.xml" Type="http://schemas.openxmlformats.org/officeDocument/2006/relationships/slideLayout" Id="rId1"/><Relationship Target="../media/image07.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3.xml" Type="http://schemas.openxmlformats.org/officeDocument/2006/relationships/slideLayout" Id="rId1"/><Relationship Target="../media/image09.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3.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3.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4.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4.xml" Type="http://schemas.openxmlformats.org/officeDocument/2006/relationships/slideLayout" Id="rId1"/><Relationship Target="../media/image01.png" Type="http://schemas.openxmlformats.org/officeDocument/2006/relationships/image" Id="rId4"/><Relationship Target="https://plus.google.com/u/0/104314385656386770844?rel=author" Type="http://schemas.openxmlformats.org/officeDocument/2006/relationships/hyperlink" TargetMode="External"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4.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4.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3.xml" Type="http://schemas.openxmlformats.org/officeDocument/2006/relationships/slideLayout" Id="rId1"/><Relationship Target="../media/image05.png" Type="http://schemas.openxmlformats.org/officeDocument/2006/relationships/image" Id="rId4"/><Relationship Target="../media/image00.pn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3.xml" Type="http://schemas.openxmlformats.org/officeDocument/2006/relationships/slideLayout" Id="rId1"/><Relationship Target="../media/image03.png" Type="http://schemas.openxmlformats.org/officeDocument/2006/relationships/image" Id="rId4"/><Relationship Target="../media/image00.png" Type="http://schemas.openxmlformats.org/officeDocument/2006/relationships/image" Id="rId3"/></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4.xml" Type="http://schemas.openxmlformats.org/officeDocument/2006/relationships/slideLayout" Id="rId1"/></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4.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4.xml" Type="http://schemas.openxmlformats.org/officeDocument/2006/relationships/slideLayout" Id="rId1"/><Relationship Target="../media/image04.png" Type="http://schemas.openxmlformats.org/officeDocument/2006/relationships/image" Id="rId4"/><Relationship Target="../media/image06.png" Type="http://schemas.openxmlformats.org/officeDocument/2006/relationships/image" Id="rId3"/></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4.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1.xml" Type="http://schemas.openxmlformats.org/officeDocument/2006/relationships/slideLayout" Id="rId1"/><Relationship Target="../media/image10.jpg" Type="http://schemas.openxmlformats.org/officeDocument/2006/relationships/image" Id="rId3"/></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1.xml" Type="http://schemas.openxmlformats.org/officeDocument/2006/relationships/slideLayout" Id="rId1"/><Relationship Target="../media/image10.jpg" Type="http://schemas.openxmlformats.org/officeDocument/2006/relationships/image" Id="rId4"/><Relationship Target="../comments/comment2.xml" Type="http://schemas.openxmlformats.org/officeDocument/2006/relationships/comments" Id="rId3"/></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1.xml" Type="http://schemas.openxmlformats.org/officeDocument/2006/relationships/slideLayout" Id="rId1"/></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1.xml" Type="http://schemas.openxmlformats.org/officeDocument/2006/relationships/slideLayout" Id="rId1"/></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1.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3.xml" Type="http://schemas.openxmlformats.org/officeDocument/2006/relationships/slideLayout" Id="rId1"/><Relationship Target="http://www.alastore.ala.org/detail.aspx?ID=4256" Type="http://schemas.openxmlformats.org/officeDocument/2006/relationships/hyperlink" TargetMode="External" Id="rId4"/><Relationship Target="../media/image00.png" Type="http://schemas.openxmlformats.org/officeDocument/2006/relationships/image" Id="rId3"/><Relationship Target="http://www.emeraldinsight.com/journals.htm?articleid=17020806" Type="http://schemas.openxmlformats.org/officeDocument/2006/relationships/hyperlink" TargetMode="External" Id="rId5"/></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2.xml" Type="http://schemas.openxmlformats.org/officeDocument/2006/relationships/slideLayout" Id="rId1"/><Relationship Target="../comments/comment3.xml" Type="http://schemas.openxmlformats.org/officeDocument/2006/relationships/comments"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4.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3.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4.xml" Type="http://schemas.openxmlformats.org/officeDocument/2006/relationships/slideLayout" Id="rId1"/><Relationship Target="../media/image08.pn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4.xml" Type="http://schemas.openxmlformats.org/officeDocument/2006/relationships/slideLayout" Id="rId1"/><Relationship Target="https://en.wikipedia.org/wiki/Clark_Stanley" Type="http://schemas.openxmlformats.org/officeDocument/2006/relationships/hyperlink" TargetMode="External" Id="rId4"/><Relationship Target="http://www.flickr.com/photos/22245459@N06/2386354917" Type="http://schemas.openxmlformats.org/officeDocument/2006/relationships/hyperlink" TargetMode="External" Id="rId3"/><Relationship Target="../media/image02.jpg" Type="http://schemas.openxmlformats.org/officeDocument/2006/relationships/image" Id="rId5"/></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4"/>
          <a:stretch>
            <a:fillRect/>
          </a:stretch>
        </a:blipFill>
      </p:bgPr>
    </p:bg>
    <p:spTree>
      <p:nvGrpSpPr>
        <p:cNvPr id="15" name="Shape 15"/>
        <p:cNvGrpSpPr/>
        <p:nvPr/>
      </p:nvGrpSpPr>
      <p:grpSpPr>
        <a:xfrm>
          <a:off y="0" x="0"/>
          <a:ext cy="0" cx="0"/>
          <a:chOff y="0" x="0"/>
          <a:chExt cy="0" cx="0"/>
        </a:xfrm>
      </p:grpSpPr>
      <p:sp>
        <p:nvSpPr>
          <p:cNvPr id="16" name="Shape 16"/>
          <p:cNvSpPr txBox="1"/>
          <p:nvPr>
            <p:ph type="ctrTitle"/>
          </p:nvPr>
        </p:nvSpPr>
        <p:spPr>
          <a:xfrm>
            <a:off y="3048000" x="914400"/>
            <a:ext cy="1295400" cx="8407399"/>
          </a:xfrm>
          <a:prstGeom prst="rect">
            <a:avLst/>
          </a:prstGeom>
        </p:spPr>
        <p:txBody>
          <a:bodyPr bIns="38100" rIns="38100" lIns="38100" tIns="38100" anchor="t" anchorCtr="0">
            <a:noAutofit/>
          </a:bodyPr>
          <a:lstStyle/>
          <a:p/>
        </p:txBody>
      </p:sp>
      <p:sp>
        <p:nvSpPr>
          <p:cNvPr id="17" name="Shape 17"/>
          <p:cNvSpPr txBox="1"/>
          <p:nvPr>
            <p:ph idx="1" type="subTitle"/>
          </p:nvPr>
        </p:nvSpPr>
        <p:spPr>
          <a:xfrm>
            <a:off y="4572000" x="1828800"/>
            <a:ext cy="990599" cx="6578599"/>
          </a:xfrm>
          <a:prstGeom prst="rect">
            <a:avLst/>
          </a:prstGeom>
        </p:spPr>
        <p:txBody>
          <a:bodyPr bIns="38100" rIns="38100" lIns="38100" tIns="38100" anchor="t" anchorCtr="0">
            <a:noAutofit/>
          </a:bodyPr>
          <a:lstStyle/>
          <a:p/>
        </p:txBody>
      </p:sp>
      <p:sp>
        <p:nvSpPr>
          <p:cNvPr id="18" name="Shape 18"/>
          <p:cNvSpPr txBox="1"/>
          <p:nvPr/>
        </p:nvSpPr>
        <p:spPr>
          <a:xfrm>
            <a:off y="403700" x="408350"/>
            <a:ext cy="6875749" cx="9254525"/>
          </a:xfrm>
          <a:prstGeom prst="rect">
            <a:avLst/>
          </a:prstGeom>
        </p:spPr>
        <p:txBody>
          <a:bodyPr bIns="38100" rIns="38100" lIns="38100" tIns="38100" anchor="t" anchorCtr="0">
            <a:noAutofit/>
          </a:bodyPr>
          <a:lstStyle/>
          <a:p>
            <a:pPr rtl="0" lvl="0">
              <a:buClr>
                <a:srgbClr val="000000"/>
              </a:buClr>
              <a:buSzPct val="25581"/>
              <a:buFont typeface="Arial"/>
              <a:buNone/>
            </a:pPr>
            <a:r>
              <a:rPr sz="4266" lang="en-US">
                <a:solidFill>
                  <a:srgbClr val="FFFFFF"/>
                </a:solidFill>
                <a:latin typeface="verdana"/>
                <a:ea typeface="verdana"/>
                <a:cs typeface="verdana"/>
                <a:sym typeface="verdana"/>
              </a:rPr>
              <a:t>
</a:t>
            </a:r>
            <a:r>
              <a:rPr sz="4300" lang="en-US">
                <a:solidFill>
                  <a:srgbClr val="FFFFFF"/>
                </a:solidFill>
                <a:latin typeface="Verdana"/>
                <a:ea typeface="Verdana"/>
                <a:cs typeface="Verdana"/>
                <a:sym typeface="Verdana"/>
              </a:rPr>
              <a:t>Libraries in Search Engines</a:t>
            </a:r>
          </a:p>
          <a:p>
            <a:pPr rtl="0" lvl="0">
              <a:buClr>
                <a:srgbClr val="000000"/>
              </a:buClr>
              <a:buSzPct val="34375"/>
              <a:buFont typeface="Arial"/>
              <a:buNone/>
            </a:pPr>
            <a:r>
              <a:rPr sz="3200" lang="en-US">
                <a:solidFill>
                  <a:srgbClr val="6FA8DC"/>
                </a:solidFill>
                <a:latin typeface="Verdana"/>
                <a:ea typeface="Verdana"/>
                <a:cs typeface="Verdana"/>
                <a:sym typeface="Verdana"/>
              </a:rPr>
              <a:t>Search Engine Optimization (SEO) for Libraries</a:t>
            </a:r>
          </a:p>
          <a:p>
            <a:r>
              <a:t/>
            </a:r>
          </a:p>
          <a:p>
            <a:pPr rtl="0" lvl="0">
              <a:buClr>
                <a:srgbClr val="000000"/>
              </a:buClr>
              <a:buSzPct val="45833"/>
              <a:buFont typeface="Arial"/>
              <a:buNone/>
            </a:pPr>
            <a:r>
              <a:rPr sz="2400" lang="en-US">
                <a:solidFill>
                  <a:srgbClr val="FFFFFF"/>
                </a:solidFill>
              </a:rPr>
              <a:t>Florida Library Webinars</a:t>
            </a:r>
          </a:p>
          <a:p>
            <a:pPr rtl="0" lvl="0">
              <a:buClr>
                <a:srgbClr val="000000"/>
              </a:buClr>
              <a:buSzPct val="45833"/>
              <a:buFont typeface="Arial"/>
              <a:buNone/>
            </a:pPr>
            <a:r>
              <a:rPr sz="2400" lang="en-US">
                <a:solidFill>
                  <a:srgbClr val="FFFFFF"/>
                </a:solidFill>
              </a:rPr>
              <a:t>Novare Library Services</a:t>
            </a:r>
          </a:p>
          <a:p>
            <a:pPr rtl="0" lvl="0">
              <a:buClr>
                <a:srgbClr val="000000"/>
              </a:buClr>
              <a:buSzPct val="45833"/>
              <a:buFont typeface="Arial"/>
              <a:buNone/>
            </a:pPr>
            <a:r>
              <a:rPr sz="2400" lang="en-US">
                <a:solidFill>
                  <a:srgbClr val="FFFFFF"/>
                </a:solidFill>
              </a:rPr>
              <a:t>April 2, 2014</a:t>
            </a:r>
          </a:p>
          <a:p>
            <a:r>
              <a:t/>
            </a:r>
          </a:p>
          <a:p>
            <a:pPr rtl="0" lvl="0">
              <a:lnSpc>
                <a:spcPct val="100000"/>
              </a:lnSpc>
              <a:buClr>
                <a:schemeClr val="dk1"/>
              </a:buClr>
              <a:buSzPct val="55000"/>
              <a:buFont typeface="Arial"/>
              <a:buNone/>
            </a:pPr>
            <a:r>
              <a:rPr sz="2000" lang="en-US">
                <a:solidFill>
                  <a:srgbClr val="FFFFFF"/>
                </a:solidFill>
                <a:hlinkClick r:id="rId5"/>
              </a:rPr>
              <a:t>Patrick OBrien+</a:t>
            </a:r>
          </a:p>
          <a:p>
            <a:pPr rtl="0" lvl="0">
              <a:lnSpc>
                <a:spcPct val="100000"/>
              </a:lnSpc>
              <a:buClr>
                <a:schemeClr val="dk1"/>
              </a:buClr>
              <a:buSzPct val="55000"/>
              <a:buFont typeface="Arial"/>
              <a:buNone/>
            </a:pPr>
            <a:r>
              <a:rPr sz="2000" lang="en-US">
                <a:solidFill>
                  <a:srgbClr val="FFFFFF"/>
                </a:solidFill>
              </a:rPr>
              <a:t>Semantic Web Research Director</a:t>
            </a:r>
          </a:p>
          <a:p>
            <a:pPr rtl="0" lvl="0">
              <a:lnSpc>
                <a:spcPct val="100000"/>
              </a:lnSpc>
              <a:buClr>
                <a:schemeClr val="dk1"/>
              </a:buClr>
              <a:buSzPct val="55000"/>
              <a:buFont typeface="Arial"/>
              <a:buNone/>
            </a:pPr>
            <a:r>
              <a:rPr sz="2000" lang="en-US">
                <a:solidFill>
                  <a:srgbClr val="FFFFFF"/>
                </a:solidFill>
              </a:rPr>
              <a:t>Montana State University Library</a:t>
            </a:r>
          </a:p>
          <a:p>
            <a:r>
              <a:t/>
            </a:r>
          </a:p>
          <a:p>
            <a:pPr rtl="0" lvl="0">
              <a:buClr>
                <a:srgbClr val="000000"/>
              </a:buClr>
              <a:buSzPct val="55000"/>
              <a:buFont typeface="Arial"/>
              <a:buNone/>
            </a:pPr>
            <a:r>
              <a:rPr sz="2000" lang="en-US">
                <a:solidFill>
                  <a:srgbClr val="FFFFFF"/>
                </a:solidFill>
              </a:rPr>
              <a:t>Jason Clark</a:t>
            </a:r>
          </a:p>
          <a:p>
            <a:pPr rtl="0" lvl="0">
              <a:buClr>
                <a:srgbClr val="000000"/>
              </a:buClr>
              <a:buSzPct val="55000"/>
              <a:buFont typeface="Arial"/>
              <a:buNone/>
            </a:pPr>
            <a:r>
              <a:rPr sz="2000" lang="en-US">
                <a:solidFill>
                  <a:srgbClr val="FFFFFF"/>
                </a:solidFill>
              </a:rPr>
              <a:t>Head of Library Informatics &amp; Computing</a:t>
            </a:r>
          </a:p>
          <a:p>
            <a:pPr rtl="0" lvl="0">
              <a:lnSpc>
                <a:spcPct val="100000"/>
              </a:lnSpc>
              <a:buNone/>
            </a:pPr>
            <a:r>
              <a:rPr sz="2000" lang="en-US">
                <a:solidFill>
                  <a:srgbClr val="FFFFFF"/>
                </a:solidFill>
              </a:rPr>
              <a:t>Montana State University Library</a:t>
            </a:r>
          </a:p>
          <a:p>
            <a:pPr rtl="0" lvl="0">
              <a:lnSpc>
                <a:spcPct val="100000"/>
              </a:lnSpc>
              <a:buNone/>
            </a:pPr>
            <a:r>
              <a:rPr u="sng" b="1" sz="2000" lang="en-US">
                <a:solidFill>
                  <a:srgbClr val="FFFFFF"/>
                </a:solidFill>
              </a:rPr>
              <a:t>@jaclark #libseo</a:t>
            </a:r>
          </a:p>
          <a:p>
            <a:r>
              <a:t/>
            </a:r>
          </a:p>
          <a:p>
            <a:r>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70" name="Shape 70"/>
        <p:cNvGrpSpPr/>
        <p:nvPr/>
      </p:nvGrpSpPr>
      <p:grpSpPr>
        <a:xfrm>
          <a:off y="0" x="0"/>
          <a:ext cy="0" cx="0"/>
          <a:chOff y="0" x="0"/>
          <a:chExt cy="0" cx="0"/>
        </a:xfrm>
      </p:grpSpPr>
      <p:sp>
        <p:nvSpPr>
          <p:cNvPr id="71" name="Shape 71"/>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Black Hat SEO = Banned</a:t>
            </a:r>
          </a:p>
        </p:txBody>
      </p:sp>
      <p:sp>
        <p:nvSpPr>
          <p:cNvPr id="72" name="Shape 72"/>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chemeClr val="lt1"/>
                </a:solidFill>
                <a:latin typeface="arial"/>
                <a:ea typeface="arial"/>
                <a:cs typeface="arial"/>
                <a:sym typeface="arial"/>
              </a:rPr>
              <a:t>Using deceptive redirects </a:t>
            </a:r>
          </a:p>
          <a:p>
            <a:pPr rtl="0" lvl="1" marR="0" indent="-406400" marL="914400">
              <a:lnSpc>
                <a:spcPct val="100000"/>
              </a:lnSpc>
              <a:spcBef>
                <a:spcPts val="0"/>
              </a:spcBef>
              <a:spcAft>
                <a:spcPts val="0"/>
              </a:spcAft>
              <a:buClr>
                <a:srgbClr val="000000"/>
              </a:buClr>
              <a:buSzPct val="100000"/>
              <a:buFont typeface="Arial"/>
              <a:buChar char="○"/>
            </a:pPr>
            <a:r>
              <a:rPr sz="2800" lang="en-US">
                <a:solidFill>
                  <a:schemeClr val="lt1"/>
                </a:solidFill>
                <a:latin typeface="arial"/>
                <a:ea typeface="arial"/>
                <a:cs typeface="arial"/>
                <a:sym typeface="arial"/>
              </a:rPr>
              <a:t>"Cloaking"</a:t>
            </a:r>
          </a:p>
          <a:p>
            <a:pPr rtl="0" lvl="1" marR="0" indent="-406400" marL="914400">
              <a:lnSpc>
                <a:spcPct val="100000"/>
              </a:lnSpc>
              <a:spcBef>
                <a:spcPts val="0"/>
              </a:spcBef>
              <a:spcAft>
                <a:spcPts val="0"/>
              </a:spcAft>
              <a:buClr>
                <a:srgbClr val="000000"/>
              </a:buClr>
              <a:buSzPct val="100000"/>
              <a:buFont typeface="Arial"/>
              <a:buChar char="○"/>
            </a:pPr>
            <a:r>
              <a:rPr sz="2800" lang="en-US">
                <a:solidFill>
                  <a:srgbClr val="FFFFFF"/>
                </a:solidFill>
                <a:latin typeface="arial"/>
                <a:ea typeface="arial"/>
                <a:cs typeface="arial"/>
                <a:sym typeface="arial"/>
              </a:rPr>
              <a:t>"Shadow" domains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Multiple "Doorway Pages" with poor content optimized for different keywords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"Link Schemes" trying to game the SE</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"Hidden" text or links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Anything "sneaky" or untrustworthy</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0" end="0"/>
                                            </p:txEl>
                                          </p:spTgt>
                                        </p:tgtEl>
                                        <p:attrNameLst>
                                          <p:attrName>style.visibility</p:attrName>
                                        </p:attrNameLst>
                                      </p:cBhvr>
                                      <p:to>
                                        <p:strVal val="visible"/>
                                      </p:to>
                                    </p:set>
                                    <p:animEffect transition="in" filter="fade">
                                      <p:cBhvr>
                                        <p:cTn dur="1000"/>
                                        <p:tgtEl>
                                          <p:spTgt spid="72">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1" end="1"/>
                                            </p:txEl>
                                          </p:spTgt>
                                        </p:tgtEl>
                                        <p:attrNameLst>
                                          <p:attrName>style.visibility</p:attrName>
                                        </p:attrNameLst>
                                      </p:cBhvr>
                                      <p:to>
                                        <p:strVal val="visible"/>
                                      </p:to>
                                    </p:set>
                                    <p:animEffect transition="in" filter="fade">
                                      <p:cBhvr>
                                        <p:cTn dur="1000"/>
                                        <p:tgtEl>
                                          <p:spTgt spid="72">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2" end="2"/>
                                            </p:txEl>
                                          </p:spTgt>
                                        </p:tgtEl>
                                        <p:attrNameLst>
                                          <p:attrName>style.visibility</p:attrName>
                                        </p:attrNameLst>
                                      </p:cBhvr>
                                      <p:to>
                                        <p:strVal val="visible"/>
                                      </p:to>
                                    </p:set>
                                    <p:animEffect transition="in" filter="fade">
                                      <p:cBhvr>
                                        <p:cTn dur="1000"/>
                                        <p:tgtEl>
                                          <p:spTgt spid="72">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3" end="3"/>
                                            </p:txEl>
                                          </p:spTgt>
                                        </p:tgtEl>
                                        <p:attrNameLst>
                                          <p:attrName>style.visibility</p:attrName>
                                        </p:attrNameLst>
                                      </p:cBhvr>
                                      <p:to>
                                        <p:strVal val="visible"/>
                                      </p:to>
                                    </p:set>
                                    <p:animEffect transition="in" filter="fade">
                                      <p:cBhvr>
                                        <p:cTn dur="1000"/>
                                        <p:tgtEl>
                                          <p:spTgt spid="72">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4" end="4"/>
                                            </p:txEl>
                                          </p:spTgt>
                                        </p:tgtEl>
                                        <p:attrNameLst>
                                          <p:attrName>style.visibility</p:attrName>
                                        </p:attrNameLst>
                                      </p:cBhvr>
                                      <p:to>
                                        <p:strVal val="visible"/>
                                      </p:to>
                                    </p:set>
                                    <p:animEffect transition="in" filter="fade">
                                      <p:cBhvr>
                                        <p:cTn dur="1000"/>
                                        <p:tgtEl>
                                          <p:spTgt spid="72">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5" end="5"/>
                                            </p:txEl>
                                          </p:spTgt>
                                        </p:tgtEl>
                                        <p:attrNameLst>
                                          <p:attrName>style.visibility</p:attrName>
                                        </p:attrNameLst>
                                      </p:cBhvr>
                                      <p:to>
                                        <p:strVal val="visible"/>
                                      </p:to>
                                    </p:set>
                                    <p:animEffect transition="in" filter="fade">
                                      <p:cBhvr>
                                        <p:cTn dur="1000"/>
                                        <p:tgtEl>
                                          <p:spTgt spid="72">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6" end="6"/>
                                            </p:txEl>
                                          </p:spTgt>
                                        </p:tgtEl>
                                        <p:attrNameLst>
                                          <p:attrName>style.visibility</p:attrName>
                                        </p:attrNameLst>
                                      </p:cBhvr>
                                      <p:to>
                                        <p:strVal val="visible"/>
                                      </p:to>
                                    </p:set>
                                    <p:animEffect transition="in" filter="fade">
                                      <p:cBhvr>
                                        <p:cTn dur="1000"/>
                                        <p:tgtEl>
                                          <p:spTgt spid="72">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7" end="7"/>
                                            </p:txEl>
                                          </p:spTgt>
                                        </p:tgtEl>
                                        <p:attrNameLst>
                                          <p:attrName>style.visibility</p:attrName>
                                        </p:attrNameLst>
                                      </p:cBhvr>
                                      <p:to>
                                        <p:strVal val="visible"/>
                                      </p:to>
                                    </p:set>
                                    <p:animEffect transition="in" filter="fade">
                                      <p:cBhvr>
                                        <p:cTn dur="1000"/>
                                        <p:tgtEl>
                                          <p:spTgt spid="72">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xEl>
                                              <p:pRg st="8" end="8"/>
                                            </p:txEl>
                                          </p:spTgt>
                                        </p:tgtEl>
                                        <p:attrNameLst>
                                          <p:attrName>style.visibility</p:attrName>
                                        </p:attrNameLst>
                                      </p:cBhvr>
                                      <p:to>
                                        <p:strVal val="visible"/>
                                      </p:to>
                                    </p:set>
                                    <p:animEffect transition="in" filter="fade">
                                      <p:cBhvr>
                                        <p:cTn dur="1000"/>
                                        <p:tgtEl>
                                          <p:spTgt spid="72">
                                            <p:txEl>
                                              <p:pRg st="8" end="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76" name="Shape 76"/>
        <p:cNvGrpSpPr/>
        <p:nvPr/>
      </p:nvGrpSpPr>
      <p:grpSpPr>
        <a:xfrm>
          <a:off y="0" x="0"/>
          <a:ext cy="0" cx="0"/>
          <a:chOff y="0" x="0"/>
          <a:chExt cy="0" cx="0"/>
        </a:xfrm>
      </p:grpSpPr>
      <p:sp>
        <p:nvSpPr>
          <p:cNvPr id="77" name="Shape 77"/>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White Hat SEO</a:t>
            </a:r>
          </a:p>
        </p:txBody>
      </p:sp>
      <p:sp>
        <p:nvSpPr>
          <p:cNvPr id="78" name="Shape 78"/>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79400" marL="381000">
              <a:lnSpc>
                <a:spcPct val="100000"/>
              </a:lnSpc>
              <a:spcBef>
                <a:spcPts val="0"/>
              </a:spcBef>
              <a:spcAft>
                <a:spcPts val="1000"/>
              </a:spcAft>
              <a:buClr>
                <a:srgbClr val="FFFFFF"/>
              </a:buClr>
              <a:buSzPct val="166666"/>
              <a:buFont typeface="Arial"/>
              <a:buChar char="•"/>
            </a:pPr>
            <a:r>
              <a:rPr sz="3600" lang="en-US">
                <a:solidFill>
                  <a:schemeClr val="lt1"/>
                </a:solidFill>
                <a:latin typeface="arial"/>
                <a:ea typeface="arial"/>
                <a:cs typeface="arial"/>
                <a:sym typeface="arial"/>
              </a:rPr>
              <a:t>SE </a:t>
            </a:r>
            <a:r>
              <a:rPr sz="3600" lang="en-US">
                <a:solidFill>
                  <a:srgbClr val="FFFFFF"/>
                </a:solidFill>
                <a:latin typeface="arial"/>
                <a:ea typeface="arial"/>
                <a:cs typeface="arial"/>
                <a:sym typeface="arial"/>
              </a:rPr>
              <a:t>approved "Webmaster Guidelines" </a:t>
            </a:r>
          </a:p>
          <a:p>
            <a:pPr rtl="0" lvl="0" marR="0" indent="-279400" marL="381000">
              <a:lnSpc>
                <a:spcPct val="100000"/>
              </a:lnSpc>
              <a:spcBef>
                <a:spcPts val="0"/>
              </a:spcBef>
              <a:spcAft>
                <a:spcPts val="1000"/>
              </a:spcAft>
              <a:buClr>
                <a:srgbClr val="FFFFFF"/>
              </a:buClr>
              <a:buSzPct val="166666"/>
              <a:buFont typeface="Arial"/>
              <a:buChar char="•"/>
            </a:pPr>
            <a:r>
              <a:rPr sz="3600" lang="en-US">
                <a:solidFill>
                  <a:srgbClr val="FFFFFF"/>
                </a:solidFill>
                <a:latin typeface="arial"/>
                <a:ea typeface="arial"/>
                <a:cs typeface="arial"/>
                <a:sym typeface="arial"/>
              </a:rPr>
              <a:t>Focus on improving user experience</a:t>
            </a:r>
          </a:p>
          <a:p>
            <a:pPr rtl="0" lvl="1" marR="0" indent="-431800" marL="914400">
              <a:lnSpc>
                <a:spcPct val="100000"/>
              </a:lnSpc>
              <a:spcBef>
                <a:spcPts val="0"/>
              </a:spcBef>
              <a:spcAft>
                <a:spcPts val="0"/>
              </a:spcAft>
              <a:buClr>
                <a:srgbClr val="FFFFFF"/>
              </a:buClr>
              <a:buSzPct val="100000"/>
              <a:buFont typeface="arial"/>
              <a:buChar char="○"/>
            </a:pPr>
            <a:r>
              <a:rPr sz="3200" lang="en-US">
                <a:solidFill>
                  <a:srgbClr val="FFFFFF"/>
                </a:solidFill>
                <a:latin typeface="arial"/>
                <a:ea typeface="arial"/>
                <a:cs typeface="arial"/>
                <a:sym typeface="arial"/>
              </a:rPr>
              <a:t>Unique &amp; accurate content </a:t>
            </a:r>
          </a:p>
          <a:p>
            <a:pPr rtl="0" lvl="1" marR="0" indent="-431800" marL="914400">
              <a:lnSpc>
                <a:spcPct val="100000"/>
              </a:lnSpc>
              <a:spcBef>
                <a:spcPts val="0"/>
              </a:spcBef>
              <a:spcAft>
                <a:spcPts val="0"/>
              </a:spcAft>
              <a:buClr>
                <a:srgbClr val="FFFFFF"/>
              </a:buClr>
              <a:buSzPct val="100000"/>
              <a:buFont typeface="arial"/>
              <a:buChar char="○"/>
            </a:pPr>
            <a:r>
              <a:rPr sz="3200" lang="en-US">
                <a:solidFill>
                  <a:srgbClr val="FFFFFF"/>
                </a:solidFill>
                <a:latin typeface="arial"/>
                <a:ea typeface="arial"/>
                <a:cs typeface="arial"/>
                <a:sym typeface="arial"/>
              </a:rPr>
              <a:t>User relevant vocabulary &amp; keywords</a:t>
            </a:r>
          </a:p>
          <a:p>
            <a:pPr rtl="0" lvl="1" marR="0" indent="-431800" marL="914400">
              <a:lnSpc>
                <a:spcPct val="100000"/>
              </a:lnSpc>
              <a:spcBef>
                <a:spcPts val="0"/>
              </a:spcBef>
              <a:spcAft>
                <a:spcPts val="0"/>
              </a:spcAft>
              <a:buClr>
                <a:srgbClr val="FFFFFF"/>
              </a:buClr>
              <a:buSzPct val="100000"/>
              <a:buFont typeface="arial"/>
              <a:buChar char="○"/>
            </a:pPr>
            <a:r>
              <a:rPr sz="3200" lang="en-US">
                <a:solidFill>
                  <a:srgbClr val="FFFFFF"/>
                </a:solidFill>
                <a:latin typeface="arial"/>
                <a:ea typeface="arial"/>
                <a:cs typeface="arial"/>
                <a:sym typeface="arial"/>
              </a:rPr>
              <a:t>Intuitive site architecture</a:t>
            </a:r>
          </a:p>
          <a:p>
            <a:pPr algn="l" rtl="0" lvl="0" marR="0" indent="-254000" marL="381000">
              <a:lnSpc>
                <a:spcPct val="100000"/>
              </a:lnSpc>
              <a:spcBef>
                <a:spcPts val="1000"/>
              </a:spcBef>
              <a:spcAft>
                <a:spcPts val="0"/>
              </a:spcAft>
              <a:buClr>
                <a:srgbClr val="FFFFFF"/>
              </a:buClr>
              <a:buSzPct val="148148"/>
              <a:buFont typeface="Arial"/>
              <a:buChar char="•"/>
            </a:pPr>
            <a:r>
              <a:rPr sz="3600" lang="en-US">
                <a:solidFill>
                  <a:srgbClr val="FFFFFF"/>
                </a:solidFill>
                <a:latin typeface="arial"/>
                <a:ea typeface="arial"/>
                <a:cs typeface="arial"/>
                <a:sym typeface="arial"/>
              </a:rPr>
              <a:t>Build Stability &amp; Trust</a:t>
            </a:r>
          </a:p>
          <a:p>
            <a:r>
              <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0" end="0"/>
                                            </p:txEl>
                                          </p:spTgt>
                                        </p:tgtEl>
                                        <p:attrNameLst>
                                          <p:attrName>style.visibility</p:attrName>
                                        </p:attrNameLst>
                                      </p:cBhvr>
                                      <p:to>
                                        <p:strVal val="visible"/>
                                      </p:to>
                                    </p:set>
                                    <p:animEffect transition="in" filter="fade">
                                      <p:cBhvr>
                                        <p:cTn dur="1000"/>
                                        <p:tgtEl>
                                          <p:spTgt spid="78">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1" end="1"/>
                                            </p:txEl>
                                          </p:spTgt>
                                        </p:tgtEl>
                                        <p:attrNameLst>
                                          <p:attrName>style.visibility</p:attrName>
                                        </p:attrNameLst>
                                      </p:cBhvr>
                                      <p:to>
                                        <p:strVal val="visible"/>
                                      </p:to>
                                    </p:set>
                                    <p:animEffect transition="in" filter="fade">
                                      <p:cBhvr>
                                        <p:cTn dur="1000"/>
                                        <p:tgtEl>
                                          <p:spTgt spid="78">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2" end="2"/>
                                            </p:txEl>
                                          </p:spTgt>
                                        </p:tgtEl>
                                        <p:attrNameLst>
                                          <p:attrName>style.visibility</p:attrName>
                                        </p:attrNameLst>
                                      </p:cBhvr>
                                      <p:to>
                                        <p:strVal val="visible"/>
                                      </p:to>
                                    </p:set>
                                    <p:animEffect transition="in" filter="fade">
                                      <p:cBhvr>
                                        <p:cTn dur="1000"/>
                                        <p:tgtEl>
                                          <p:spTgt spid="78">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3" end="3"/>
                                            </p:txEl>
                                          </p:spTgt>
                                        </p:tgtEl>
                                        <p:attrNameLst>
                                          <p:attrName>style.visibility</p:attrName>
                                        </p:attrNameLst>
                                      </p:cBhvr>
                                      <p:to>
                                        <p:strVal val="visible"/>
                                      </p:to>
                                    </p:set>
                                    <p:animEffect transition="in" filter="fade">
                                      <p:cBhvr>
                                        <p:cTn dur="1000"/>
                                        <p:tgtEl>
                                          <p:spTgt spid="78">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4" end="4"/>
                                            </p:txEl>
                                          </p:spTgt>
                                        </p:tgtEl>
                                        <p:attrNameLst>
                                          <p:attrName>style.visibility</p:attrName>
                                        </p:attrNameLst>
                                      </p:cBhvr>
                                      <p:to>
                                        <p:strVal val="visible"/>
                                      </p:to>
                                    </p:set>
                                    <p:animEffect transition="in" filter="fade">
                                      <p:cBhvr>
                                        <p:cTn dur="1000"/>
                                        <p:tgtEl>
                                          <p:spTgt spid="78">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5" end="5"/>
                                            </p:txEl>
                                          </p:spTgt>
                                        </p:tgtEl>
                                        <p:attrNameLst>
                                          <p:attrName>style.visibility</p:attrName>
                                        </p:attrNameLst>
                                      </p:cBhvr>
                                      <p:to>
                                        <p:strVal val="visible"/>
                                      </p:to>
                                    </p:set>
                                    <p:animEffect transition="in" filter="fade">
                                      <p:cBhvr>
                                        <p:cTn dur="1000"/>
                                        <p:tgtEl>
                                          <p:spTgt spid="78">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6" end="6"/>
                                            </p:txEl>
                                          </p:spTgt>
                                        </p:tgtEl>
                                        <p:attrNameLst>
                                          <p:attrName>style.visibility</p:attrName>
                                        </p:attrNameLst>
                                      </p:cBhvr>
                                      <p:to>
                                        <p:strVal val="visible"/>
                                      </p:to>
                                    </p:set>
                                    <p:animEffect transition="in" filter="fade">
                                      <p:cBhvr>
                                        <p:cTn dur="1000"/>
                                        <p:tgtEl>
                                          <p:spTgt spid="78">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7" end="7"/>
                                            </p:txEl>
                                          </p:spTgt>
                                        </p:tgtEl>
                                        <p:attrNameLst>
                                          <p:attrName>style.visibility</p:attrName>
                                        </p:attrNameLst>
                                      </p:cBhvr>
                                      <p:to>
                                        <p:strVal val="visible"/>
                                      </p:to>
                                    </p:set>
                                    <p:animEffect transition="in" filter="fade">
                                      <p:cBhvr>
                                        <p:cTn dur="1000"/>
                                        <p:tgtEl>
                                          <p:spTgt spid="78">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8">
                                            <p:txEl>
                                              <p:pRg st="8" end="8"/>
                                            </p:txEl>
                                          </p:spTgt>
                                        </p:tgtEl>
                                        <p:attrNameLst>
                                          <p:attrName>style.visibility</p:attrName>
                                        </p:attrNameLst>
                                      </p:cBhvr>
                                      <p:to>
                                        <p:strVal val="visible"/>
                                      </p:to>
                                    </p:set>
                                    <p:animEffect transition="in" filter="fade">
                                      <p:cBhvr>
                                        <p:cTn dur="1000"/>
                                        <p:tgtEl>
                                          <p:spTgt spid="78">
                                            <p:txEl>
                                              <p:pRg st="8" end="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82" name="Shape 82"/>
        <p:cNvGrpSpPr/>
        <p:nvPr/>
      </p:nvGrpSpPr>
      <p:grpSpPr>
        <a:xfrm>
          <a:off y="0" x="0"/>
          <a:ext cy="0" cx="0"/>
          <a:chOff y="0" x="0"/>
          <a:chExt cy="0" cx="0"/>
        </a:xfrm>
      </p:grpSpPr>
      <p:sp>
        <p:nvSpPr>
          <p:cNvPr id="83" name="Shape 83"/>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Recommended Library Process</a:t>
            </a:r>
          </a:p>
        </p:txBody>
      </p:sp>
      <p:sp>
        <p:nvSpPr>
          <p:cNvPr id="84" name="Shape 84"/>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00900"/>
              <a:buFont typeface="Arial"/>
              <a:buAutoNum type="arabicPeriod"/>
            </a:pPr>
            <a:r>
              <a:rPr sz="3733" lang="en-US">
                <a:solidFill>
                  <a:srgbClr val="FFFFFF"/>
                </a:solidFill>
                <a:latin typeface="arial"/>
                <a:ea typeface="arial"/>
                <a:cs typeface="arial"/>
                <a:sym typeface="arial"/>
              </a:rPr>
              <a:t>Institutionalize SEO</a:t>
            </a:r>
          </a:p>
          <a:p>
            <a:pPr rtl="0" lvl="1" marR="0" indent="-465666" marL="914400">
              <a:lnSpc>
                <a:spcPct val="100000"/>
              </a:lnSpc>
              <a:spcBef>
                <a:spcPts val="0"/>
              </a:spcBef>
              <a:spcAft>
                <a:spcPts val="0"/>
              </a:spcAft>
              <a:buClr>
                <a:srgbClr val="FFFFFF"/>
              </a:buClr>
              <a:buSzPct val="100900"/>
              <a:buFont typeface="arial"/>
              <a:buChar char="○"/>
            </a:pPr>
            <a:r>
              <a:rPr sz="3733" lang="en-US">
                <a:solidFill>
                  <a:srgbClr val="FFFFFF"/>
                </a:solidFill>
                <a:latin typeface="arial"/>
                <a:ea typeface="arial"/>
                <a:cs typeface="arial"/>
                <a:sym typeface="arial"/>
              </a:rPr>
              <a:t>Accurate Measurement Tools</a:t>
            </a:r>
          </a:p>
          <a:p>
            <a:pPr rtl="0" lvl="1" marR="0" indent="-465666" marL="914400">
              <a:lnSpc>
                <a:spcPct val="100000"/>
              </a:lnSpc>
              <a:spcBef>
                <a:spcPts val="0"/>
              </a:spcBef>
              <a:spcAft>
                <a:spcPts val="0"/>
              </a:spcAft>
              <a:buClr>
                <a:srgbClr val="FFFFFF"/>
              </a:buClr>
              <a:buSzPct val="100900"/>
              <a:buFont typeface="arial"/>
              <a:buChar char="○"/>
            </a:pPr>
            <a:r>
              <a:rPr sz="3733" lang="en-US">
                <a:solidFill>
                  <a:srgbClr val="FFFFFF"/>
                </a:solidFill>
                <a:latin typeface="arial"/>
                <a:ea typeface="arial"/>
                <a:cs typeface="arial"/>
                <a:sym typeface="arial"/>
              </a:rPr>
              <a:t>Strategic Plan</a:t>
            </a:r>
          </a:p>
          <a:p>
            <a:pPr rtl="0" lvl="0" marR="0" indent="-287866" marL="381000">
              <a:lnSpc>
                <a:spcPct val="100000"/>
              </a:lnSpc>
              <a:spcBef>
                <a:spcPts val="0"/>
              </a:spcBef>
              <a:spcAft>
                <a:spcPts val="0"/>
              </a:spcAft>
              <a:buClr>
                <a:srgbClr val="FFFFFF"/>
              </a:buClr>
              <a:buSzPct val="100900"/>
              <a:buFont typeface="arial"/>
              <a:buAutoNum type="arabicPeriod"/>
            </a:pPr>
            <a:r>
              <a:rPr sz="3733" lang="en-US">
                <a:solidFill>
                  <a:srgbClr val="FFFFFF"/>
                </a:solidFill>
                <a:latin typeface="verdana"/>
                <a:ea typeface="verdana"/>
                <a:cs typeface="verdana"/>
                <a:sym typeface="verdana"/>
              </a:rPr>
              <a:t>Traditional SEO</a:t>
            </a:r>
          </a:p>
          <a:p>
            <a:pPr rtl="0" lvl="1" marR="0" indent="-465666" marL="914400">
              <a:lnSpc>
                <a:spcPct val="100000"/>
              </a:lnSpc>
              <a:spcBef>
                <a:spcPts val="0"/>
              </a:spcBef>
              <a:spcAft>
                <a:spcPts val="0"/>
              </a:spcAft>
              <a:buClr>
                <a:srgbClr val="FFFFFF"/>
              </a:buClr>
              <a:buSzPct val="100900"/>
              <a:buFont typeface="verdana"/>
              <a:buChar char="○"/>
            </a:pPr>
            <a:r>
              <a:rPr sz="3733" lang="en-US">
                <a:solidFill>
                  <a:srgbClr val="FFFFFF"/>
                </a:solidFill>
                <a:latin typeface="verdana"/>
                <a:ea typeface="verdana"/>
                <a:cs typeface="verdana"/>
                <a:sym typeface="verdana"/>
              </a:rPr>
              <a:t>Get Indexed</a:t>
            </a:r>
          </a:p>
          <a:p>
            <a:pPr rtl="0" lvl="1" marR="0" indent="-465666" marL="914400">
              <a:lnSpc>
                <a:spcPct val="100000"/>
              </a:lnSpc>
              <a:spcBef>
                <a:spcPts val="0"/>
              </a:spcBef>
              <a:spcAft>
                <a:spcPts val="0"/>
              </a:spcAft>
              <a:buClr>
                <a:srgbClr val="FFFFFF"/>
              </a:buClr>
              <a:buSzPct val="100900"/>
              <a:buFont typeface="verdana"/>
              <a:buChar char="○"/>
            </a:pPr>
            <a:r>
              <a:rPr sz="3733" lang="en-US">
                <a:solidFill>
                  <a:srgbClr val="FFFFFF"/>
                </a:solidFill>
                <a:latin typeface="verdana"/>
                <a:ea typeface="verdana"/>
                <a:cs typeface="verdana"/>
                <a:sym typeface="verdana"/>
              </a:rPr>
              <a:t>Get Visible</a:t>
            </a:r>
          </a:p>
          <a:p>
            <a:pPr rtl="0" lvl="0" marR="0" indent="-287866" marL="381000">
              <a:lnSpc>
                <a:spcPct val="100000"/>
              </a:lnSpc>
              <a:spcBef>
                <a:spcPts val="0"/>
              </a:spcBef>
              <a:spcAft>
                <a:spcPts val="0"/>
              </a:spcAft>
              <a:buClr>
                <a:srgbClr val="FFFFFF"/>
              </a:buClr>
              <a:buSzPct val="100900"/>
              <a:buFont typeface="verdana"/>
              <a:buAutoNum type="arabicPeriod"/>
            </a:pPr>
            <a:r>
              <a:rPr sz="3733" lang="en-US">
                <a:solidFill>
                  <a:srgbClr val="FFFFFF"/>
                </a:solidFill>
                <a:latin typeface="verdana"/>
                <a:ea typeface="verdana"/>
                <a:cs typeface="verdana"/>
                <a:sym typeface="verdana"/>
              </a:rPr>
              <a:t>Semantic SEO</a:t>
            </a:r>
          </a:p>
          <a:p>
            <a:pPr rtl="0" lvl="1" marR="0" indent="-465666" marL="914400">
              <a:lnSpc>
                <a:spcPct val="100000"/>
              </a:lnSpc>
              <a:spcBef>
                <a:spcPts val="0"/>
              </a:spcBef>
              <a:spcAft>
                <a:spcPts val="0"/>
              </a:spcAft>
              <a:buClr>
                <a:srgbClr val="FFFFFF"/>
              </a:buClr>
              <a:buSzPct val="100900"/>
              <a:buFont typeface="verdana"/>
              <a:buChar char="○"/>
            </a:pPr>
            <a:r>
              <a:rPr sz="3733" lang="en-US">
                <a:solidFill>
                  <a:srgbClr val="FFFFFF"/>
                </a:solidFill>
                <a:latin typeface="verdana"/>
                <a:ea typeface="verdana"/>
                <a:cs typeface="verdana"/>
                <a:sym typeface="verdana"/>
              </a:rPr>
              <a:t>Get Relevant</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cond evt="onBegin" delay="0">
                          <p:tn val="2"/>
                        </p:cond>
                      </p:stCondLst>
                      <p:childTnLst>
                        <p:par>
                          <p:cTn fill="hold">
                            <p:stCondLst>
                              <p:cond delay="0"/>
                            </p:stCondLst>
                            <p:childTnLst>
                              <p:par>
                                <p:cTn presetID="10" fill="hold" presetSubtype="0" presetClass="entr" nodeType="afterEffect">
                                  <p:stCondLst>
                                    <p:cond delay="0"/>
                                  </p:stCondLst>
                                  <p:childTnLst>
                                    <p:set>
                                      <p:cBhvr>
                                        <p:cTn dur="1" fill="hold">
                                          <p:stCondLst>
                                            <p:cond delay="0"/>
                                          </p:stCondLst>
                                        </p:cTn>
                                        <p:tgtEl>
                                          <p:spTgt spid="84">
                                            <p:txEl>
                                              <p:pRg st="0" end="0"/>
                                            </p:txEl>
                                          </p:spTgt>
                                        </p:tgtEl>
                                        <p:attrNameLst>
                                          <p:attrName>style.visibility</p:attrName>
                                        </p:attrNameLst>
                                      </p:cBhvr>
                                      <p:to>
                                        <p:strVal val="visible"/>
                                      </p:to>
                                    </p:set>
                                    <p:animEffect transition="in" filter="fade">
                                      <p:cBhvr>
                                        <p:cTn dur="1500"/>
                                        <p:tgtEl>
                                          <p:spTgt spid="84">
                                            <p:txEl>
                                              <p:pRg st="0" end="0"/>
                                            </p:txEl>
                                          </p:spTgt>
                                        </p:tgtEl>
                                      </p:cBhvr>
                                    </p:animEffect>
                                  </p:childTnLst>
                                </p:cTn>
                              </p:par>
                            </p:childTnLst>
                          </p:cTn>
                        </p:par>
                        <p:par>
                          <p:cTn fill="hold">
                            <p:stCondLst>
                              <p:cond delay="1500"/>
                            </p:stCondLst>
                            <p:childTnLst>
                              <p:par>
                                <p:cTn presetID="10" fill="hold" presetSubtype="0" presetClass="entr" nodeType="afterEffect">
                                  <p:stCondLst>
                                    <p:cond delay="0"/>
                                  </p:stCondLst>
                                  <p:childTnLst>
                                    <p:set>
                                      <p:cBhvr>
                                        <p:cTn dur="1" fill="hold">
                                          <p:stCondLst>
                                            <p:cond delay="0"/>
                                          </p:stCondLst>
                                        </p:cTn>
                                        <p:tgtEl>
                                          <p:spTgt spid="84">
                                            <p:txEl>
                                              <p:pRg st="1" end="1"/>
                                            </p:txEl>
                                          </p:spTgt>
                                        </p:tgtEl>
                                        <p:attrNameLst>
                                          <p:attrName>style.visibility</p:attrName>
                                        </p:attrNameLst>
                                      </p:cBhvr>
                                      <p:to>
                                        <p:strVal val="visible"/>
                                      </p:to>
                                    </p:set>
                                    <p:animEffect transition="in" filter="fade">
                                      <p:cBhvr>
                                        <p:cTn dur="1500"/>
                                        <p:tgtEl>
                                          <p:spTgt spid="84">
                                            <p:txEl>
                                              <p:pRg st="1" end="1"/>
                                            </p:txEl>
                                          </p:spTgt>
                                        </p:tgtEl>
                                      </p:cBhvr>
                                    </p:animEffect>
                                  </p:childTnLst>
                                </p:cTn>
                              </p:par>
                            </p:childTnLst>
                          </p:cTn>
                        </p:par>
                        <p:par>
                          <p:cTn fill="hold">
                            <p:stCondLst>
                              <p:cond delay="3000"/>
                            </p:stCondLst>
                            <p:childTnLst>
                              <p:par>
                                <p:cTn presetID="10" fill="hold" presetSubtype="0" presetClass="entr" nodeType="afterEffect">
                                  <p:stCondLst>
                                    <p:cond delay="0"/>
                                  </p:stCondLst>
                                  <p:childTnLst>
                                    <p:set>
                                      <p:cBhvr>
                                        <p:cTn dur="1" fill="hold">
                                          <p:stCondLst>
                                            <p:cond delay="0"/>
                                          </p:stCondLst>
                                        </p:cTn>
                                        <p:tgtEl>
                                          <p:spTgt spid="84">
                                            <p:txEl>
                                              <p:pRg st="2" end="2"/>
                                            </p:txEl>
                                          </p:spTgt>
                                        </p:tgtEl>
                                        <p:attrNameLst>
                                          <p:attrName>style.visibility</p:attrName>
                                        </p:attrNameLst>
                                      </p:cBhvr>
                                      <p:to>
                                        <p:strVal val="visible"/>
                                      </p:to>
                                    </p:set>
                                    <p:animEffect transition="in" filter="fade">
                                      <p:cBhvr>
                                        <p:cTn dur="1500"/>
                                        <p:tgtEl>
                                          <p:spTgt spid="84">
                                            <p:txEl>
                                              <p:pRg st="2" end="2"/>
                                            </p:txEl>
                                          </p:spTgt>
                                        </p:tgtEl>
                                      </p:cBhvr>
                                    </p:animEffect>
                                  </p:childTnLst>
                                </p:cTn>
                              </p:par>
                            </p:childTnLst>
                          </p:cTn>
                        </p:par>
                        <p:par>
                          <p:cTn fill="hold">
                            <p:stCondLst>
                              <p:cond delay="4500"/>
                            </p:stCondLst>
                            <p:childTnLst>
                              <p:par>
                                <p:cTn presetID="10" fill="hold" presetSubtype="0" presetClass="entr" nodeType="afterEffect">
                                  <p:stCondLst>
                                    <p:cond delay="0"/>
                                  </p:stCondLst>
                                  <p:childTnLst>
                                    <p:set>
                                      <p:cBhvr>
                                        <p:cTn dur="1" fill="hold">
                                          <p:stCondLst>
                                            <p:cond delay="0"/>
                                          </p:stCondLst>
                                        </p:cTn>
                                        <p:tgtEl>
                                          <p:spTgt spid="84">
                                            <p:txEl>
                                              <p:pRg st="3" end="3"/>
                                            </p:txEl>
                                          </p:spTgt>
                                        </p:tgtEl>
                                        <p:attrNameLst>
                                          <p:attrName>style.visibility</p:attrName>
                                        </p:attrNameLst>
                                      </p:cBhvr>
                                      <p:to>
                                        <p:strVal val="visible"/>
                                      </p:to>
                                    </p:set>
                                    <p:animEffect transition="in" filter="fade">
                                      <p:cBhvr>
                                        <p:cTn dur="1500"/>
                                        <p:tgtEl>
                                          <p:spTgt spid="84">
                                            <p:txEl>
                                              <p:pRg st="3" end="3"/>
                                            </p:txEl>
                                          </p:spTgt>
                                        </p:tgtEl>
                                      </p:cBhvr>
                                    </p:animEffect>
                                  </p:childTnLst>
                                </p:cTn>
                              </p:par>
                            </p:childTnLst>
                          </p:cTn>
                        </p:par>
                        <p:par>
                          <p:cTn fill="hold">
                            <p:stCondLst>
                              <p:cond delay="6000"/>
                            </p:stCondLst>
                            <p:childTnLst>
                              <p:par>
                                <p:cTn presetID="10" fill="hold" presetSubtype="0" presetClass="entr" nodeType="afterEffect">
                                  <p:stCondLst>
                                    <p:cond delay="0"/>
                                  </p:stCondLst>
                                  <p:childTnLst>
                                    <p:set>
                                      <p:cBhvr>
                                        <p:cTn dur="1" fill="hold">
                                          <p:stCondLst>
                                            <p:cond delay="0"/>
                                          </p:stCondLst>
                                        </p:cTn>
                                        <p:tgtEl>
                                          <p:spTgt spid="84">
                                            <p:txEl>
                                              <p:pRg st="4" end="4"/>
                                            </p:txEl>
                                          </p:spTgt>
                                        </p:tgtEl>
                                        <p:attrNameLst>
                                          <p:attrName>style.visibility</p:attrName>
                                        </p:attrNameLst>
                                      </p:cBhvr>
                                      <p:to>
                                        <p:strVal val="visible"/>
                                      </p:to>
                                    </p:set>
                                    <p:animEffect transition="in" filter="fade">
                                      <p:cBhvr>
                                        <p:cTn dur="1500"/>
                                        <p:tgtEl>
                                          <p:spTgt spid="84">
                                            <p:txEl>
                                              <p:pRg st="4" end="4"/>
                                            </p:txEl>
                                          </p:spTgt>
                                        </p:tgtEl>
                                      </p:cBhvr>
                                    </p:animEffect>
                                  </p:childTnLst>
                                </p:cTn>
                              </p:par>
                            </p:childTnLst>
                          </p:cTn>
                        </p:par>
                        <p:par>
                          <p:cTn fill="hold">
                            <p:stCondLst>
                              <p:cond delay="7500"/>
                            </p:stCondLst>
                            <p:childTnLst>
                              <p:par>
                                <p:cTn presetID="10" fill="hold" presetSubtype="0" presetClass="entr" nodeType="afterEffect">
                                  <p:stCondLst>
                                    <p:cond delay="0"/>
                                  </p:stCondLst>
                                  <p:childTnLst>
                                    <p:set>
                                      <p:cBhvr>
                                        <p:cTn dur="1" fill="hold">
                                          <p:stCondLst>
                                            <p:cond delay="0"/>
                                          </p:stCondLst>
                                        </p:cTn>
                                        <p:tgtEl>
                                          <p:spTgt spid="84">
                                            <p:txEl>
                                              <p:pRg st="5" end="5"/>
                                            </p:txEl>
                                          </p:spTgt>
                                        </p:tgtEl>
                                        <p:attrNameLst>
                                          <p:attrName>style.visibility</p:attrName>
                                        </p:attrNameLst>
                                      </p:cBhvr>
                                      <p:to>
                                        <p:strVal val="visible"/>
                                      </p:to>
                                    </p:set>
                                    <p:animEffect transition="in" filter="fade">
                                      <p:cBhvr>
                                        <p:cTn dur="1500"/>
                                        <p:tgtEl>
                                          <p:spTgt spid="84">
                                            <p:txEl>
                                              <p:pRg st="5" end="5"/>
                                            </p:txEl>
                                          </p:spTgt>
                                        </p:tgtEl>
                                      </p:cBhvr>
                                    </p:animEffect>
                                  </p:childTnLst>
                                </p:cTn>
                              </p:par>
                            </p:childTnLst>
                          </p:cTn>
                        </p:par>
                        <p:par>
                          <p:cTn fill="hold">
                            <p:stCondLst>
                              <p:cond delay="9000"/>
                            </p:stCondLst>
                            <p:childTnLst>
                              <p:par>
                                <p:cTn presetID="10" fill="hold" presetSubtype="0" presetClass="entr" nodeType="afterEffect">
                                  <p:stCondLst>
                                    <p:cond delay="0"/>
                                  </p:stCondLst>
                                  <p:childTnLst>
                                    <p:set>
                                      <p:cBhvr>
                                        <p:cTn dur="1" fill="hold">
                                          <p:stCondLst>
                                            <p:cond delay="0"/>
                                          </p:stCondLst>
                                        </p:cTn>
                                        <p:tgtEl>
                                          <p:spTgt spid="84">
                                            <p:txEl>
                                              <p:pRg st="6" end="6"/>
                                            </p:txEl>
                                          </p:spTgt>
                                        </p:tgtEl>
                                        <p:attrNameLst>
                                          <p:attrName>style.visibility</p:attrName>
                                        </p:attrNameLst>
                                      </p:cBhvr>
                                      <p:to>
                                        <p:strVal val="visible"/>
                                      </p:to>
                                    </p:set>
                                    <p:animEffect transition="in" filter="fade">
                                      <p:cBhvr>
                                        <p:cTn dur="1500"/>
                                        <p:tgtEl>
                                          <p:spTgt spid="84">
                                            <p:txEl>
                                              <p:pRg st="6" end="6"/>
                                            </p:txEl>
                                          </p:spTgt>
                                        </p:tgtEl>
                                      </p:cBhvr>
                                    </p:animEffect>
                                  </p:childTnLst>
                                </p:cTn>
                              </p:par>
                            </p:childTnLst>
                          </p:cTn>
                        </p:par>
                        <p:par>
                          <p:cTn fill="hold">
                            <p:stCondLst>
                              <p:cond delay="10500"/>
                            </p:stCondLst>
                            <p:childTnLst>
                              <p:par>
                                <p:cTn presetID="10" fill="hold" presetSubtype="0" presetClass="entr" nodeType="afterEffect">
                                  <p:stCondLst>
                                    <p:cond delay="0"/>
                                  </p:stCondLst>
                                  <p:childTnLst>
                                    <p:set>
                                      <p:cBhvr>
                                        <p:cTn dur="1" fill="hold">
                                          <p:stCondLst>
                                            <p:cond delay="0"/>
                                          </p:stCondLst>
                                        </p:cTn>
                                        <p:tgtEl>
                                          <p:spTgt spid="84">
                                            <p:txEl>
                                              <p:pRg st="7" end="7"/>
                                            </p:txEl>
                                          </p:spTgt>
                                        </p:tgtEl>
                                        <p:attrNameLst>
                                          <p:attrName>style.visibility</p:attrName>
                                        </p:attrNameLst>
                                      </p:cBhvr>
                                      <p:to>
                                        <p:strVal val="visible"/>
                                      </p:to>
                                    </p:set>
                                    <p:animEffect transition="in" filter="fade">
                                      <p:cBhvr>
                                        <p:cTn dur="1500"/>
                                        <p:tgtEl>
                                          <p:spTgt spid="84">
                                            <p:txEl>
                                              <p:pRg st="7" end="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88" name="Shape 88"/>
        <p:cNvGrpSpPr/>
        <p:nvPr/>
      </p:nvGrpSpPr>
      <p:grpSpPr>
        <a:xfrm>
          <a:off y="0" x="0"/>
          <a:ext cy="0" cx="0"/>
          <a:chOff y="0" x="0"/>
          <a:chExt cy="0" cx="0"/>
        </a:xfrm>
      </p:grpSpPr>
      <p:sp>
        <p:nvSpPr>
          <p:cNvPr id="89" name="Shape 89"/>
          <p:cNvSpPr txBox="1"/>
          <p:nvPr>
            <p:ph type="title"/>
          </p:nvPr>
        </p:nvSpPr>
        <p:spPr>
          <a:xfrm>
            <a:off y="304800" x="304800"/>
            <a:ext cy="914400" cx="9550500"/>
          </a:xfrm>
          <a:prstGeom prst="rect">
            <a:avLst/>
          </a:prstGeom>
        </p:spPr>
        <p:txBody>
          <a:bodyPr bIns="91425" rIns="91425" lIns="91425" tIns="91425" anchor="t" anchorCtr="0">
            <a:noAutofit/>
          </a:bodyPr>
          <a:lstStyle/>
          <a:p>
            <a:pPr rtl="0" lvl="0">
              <a:buNone/>
            </a:pPr>
            <a:r>
              <a:rPr lang="en-US">
                <a:solidFill>
                  <a:srgbClr val="FFFFFF"/>
                </a:solidFill>
              </a:rPr>
              <a:t>Google – Baseline May 15 2013</a:t>
            </a:r>
          </a:p>
        </p:txBody>
      </p:sp>
      <p:sp>
        <p:nvSpPr>
          <p:cNvPr id="90" name="Shape 90"/>
          <p:cNvSpPr txBox="1"/>
          <p:nvPr>
            <p:ph idx="1" type="body"/>
          </p:nvPr>
        </p:nvSpPr>
        <p:spPr>
          <a:xfrm>
            <a:off y="1828800" x="304800"/>
            <a:ext cy="5486399" cx="9550500"/>
          </a:xfrm>
          <a:prstGeom prst="rect">
            <a:avLst/>
          </a:prstGeom>
        </p:spPr>
        <p:txBody>
          <a:bodyPr bIns="91425" rIns="91425" lIns="91425" tIns="91425" anchor="t" anchorCtr="0">
            <a:noAutofit/>
          </a:bodyPr>
          <a:lstStyle/>
          <a:p/>
        </p:txBody>
      </p:sp>
      <p:pic>
        <p:nvPicPr>
          <p:cNvPr id="91" name="Shape 91"/>
          <p:cNvPicPr preferRelativeResize="0"/>
          <p:nvPr/>
        </p:nvPicPr>
        <p:blipFill>
          <a:blip r:embed="rId3"/>
          <a:stretch>
            <a:fillRect/>
          </a:stretch>
        </p:blipFill>
        <p:spPr>
          <a:xfrm>
            <a:off y="1660375" x="205800"/>
            <a:ext cy="5257973" cx="9550499"/>
          </a:xfrm>
          <a:prstGeom prst="rect">
            <a:avLst/>
          </a:prstGeom>
        </p:spPr>
      </p:pic>
      <p:sp>
        <p:nvSpPr>
          <p:cNvPr id="92" name="Shape 92"/>
          <p:cNvSpPr/>
          <p:nvPr/>
        </p:nvSpPr>
        <p:spPr>
          <a:xfrm>
            <a:off y="3604200" x="444975"/>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93" name="Shape 93"/>
          <p:cNvSpPr/>
          <p:nvPr/>
        </p:nvSpPr>
        <p:spPr>
          <a:xfrm>
            <a:off y="3010925" x="5532375"/>
            <a:ext cy="3907500" cx="4223999"/>
          </a:xfrm>
          <a:prstGeom prst="flowChartAlternateProcess">
            <a:avLst/>
          </a:prstGeom>
          <a:noFill/>
          <a:ln w="3810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94" name="Shape 94"/>
          <p:cNvSpPr/>
          <p:nvPr/>
        </p:nvSpPr>
        <p:spPr>
          <a:xfrm>
            <a:off y="6055575" x="5432650"/>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95" name="Shape 95"/>
          <p:cNvSpPr/>
          <p:nvPr/>
        </p:nvSpPr>
        <p:spPr>
          <a:xfrm>
            <a:off y="3010925" x="726775"/>
            <a:ext cy="3907500" cx="4924199"/>
          </a:xfrm>
          <a:prstGeom prst="flowChartAlternateProcess">
            <a:avLst/>
          </a:prstGeom>
          <a:noFill/>
          <a:ln w="38100" cap="flat">
            <a:solidFill>
              <a:srgbClr val="FF9900"/>
            </a:solidFill>
            <a:prstDash val="solid"/>
            <a:round/>
            <a:headEnd w="med" len="med" type="none"/>
            <a:tailEnd w="med" len="med" type="none"/>
          </a:ln>
        </p:spPr>
        <p:txBody>
          <a:bodyPr bIns="91425" rIns="91425" lIns="91425" tIns="91425" anchor="ctr" anchorCtr="0">
            <a:noAutofit/>
          </a:bodyPr>
          <a:lstStyle/>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5"/>
                                        </p:tgtEl>
                                        <p:attrNameLst>
                                          <p:attrName>style.visibility</p:attrName>
                                        </p:attrNameLst>
                                      </p:cBhvr>
                                      <p:to>
                                        <p:strVal val="visible"/>
                                      </p:to>
                                    </p:set>
                                    <p:animEffect transition="in" filter="fade">
                                      <p:cBhvr>
                                        <p:cTn dur="1000"/>
                                        <p:tgtEl>
                                          <p:spTgt spid="9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95"/>
                                        </p:tgtEl>
                                      </p:cBhvr>
                                    </p:animEffect>
                                    <p:set>
                                      <p:cBhvr>
                                        <p:cTn dur="1" fill="hold">
                                          <p:stCondLst>
                                            <p:cond delay="1000"/>
                                          </p:stCondLst>
                                        </p:cTn>
                                        <p:tgtEl>
                                          <p:spTgt spid="95"/>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92"/>
                                        </p:tgtEl>
                                        <p:attrNameLst>
                                          <p:attrName>style.visibility</p:attrName>
                                        </p:attrNameLst>
                                      </p:cBhvr>
                                      <p:to>
                                        <p:strVal val="visible"/>
                                      </p:to>
                                    </p:set>
                                    <p:animEffect transition="in" filter="fade">
                                      <p:cBhvr>
                                        <p:cTn dur="1000"/>
                                        <p:tgtEl>
                                          <p:spTgt spid="9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92"/>
                                        </p:tgtEl>
                                      </p:cBhvr>
                                    </p:animEffect>
                                    <p:set>
                                      <p:cBhvr>
                                        <p:cTn dur="1" fill="hold">
                                          <p:stCondLst>
                                            <p:cond delay="1000"/>
                                          </p:stCondLst>
                                        </p:cTn>
                                        <p:tgtEl>
                                          <p:spTgt spid="92"/>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93"/>
                                        </p:tgtEl>
                                        <p:attrNameLst>
                                          <p:attrName>style.visibility</p:attrName>
                                        </p:attrNameLst>
                                      </p:cBhvr>
                                      <p:to>
                                        <p:strVal val="visible"/>
                                      </p:to>
                                    </p:set>
                                    <p:animEffect transition="in" filter="fade">
                                      <p:cBhvr>
                                        <p:cTn dur="1000"/>
                                        <p:tgtEl>
                                          <p:spTgt spid="9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93"/>
                                        </p:tgtEl>
                                      </p:cBhvr>
                                    </p:animEffect>
                                    <p:set>
                                      <p:cBhvr>
                                        <p:cTn dur="1" fill="hold">
                                          <p:stCondLst>
                                            <p:cond delay="1000"/>
                                          </p:stCondLst>
                                        </p:cTn>
                                        <p:tgtEl>
                                          <p:spTgt spid="93"/>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94"/>
                                        </p:tgtEl>
                                        <p:attrNameLst>
                                          <p:attrName>style.visibility</p:attrName>
                                        </p:attrNameLst>
                                      </p:cBhvr>
                                      <p:to>
                                        <p:strVal val="visible"/>
                                      </p:to>
                                    </p:set>
                                    <p:animEffect transition="in" filter="fade">
                                      <p:cBhvr>
                                        <p:cTn dur="1000"/>
                                        <p:tgtEl>
                                          <p:spTgt spid="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99" name="Shape 99"/>
        <p:cNvGrpSpPr/>
        <p:nvPr/>
      </p:nvGrpSpPr>
      <p:grpSpPr>
        <a:xfrm>
          <a:off y="0" x="0"/>
          <a:ext cy="0" cx="0"/>
          <a:chOff y="0" x="0"/>
          <a:chExt cy="0" cx="0"/>
        </a:xfrm>
      </p:grpSpPr>
      <p:sp>
        <p:nvSpPr>
          <p:cNvPr id="100" name="Shape 100"/>
          <p:cNvSpPr txBox="1"/>
          <p:nvPr>
            <p:ph type="title"/>
          </p:nvPr>
        </p:nvSpPr>
        <p:spPr>
          <a:xfrm>
            <a:off y="304800" x="304800"/>
            <a:ext cy="914400" cx="9550500"/>
          </a:xfrm>
          <a:prstGeom prst="rect">
            <a:avLst/>
          </a:prstGeom>
        </p:spPr>
        <p:txBody>
          <a:bodyPr bIns="91425" rIns="91425" lIns="91425" tIns="91425" anchor="t" anchorCtr="0">
            <a:noAutofit/>
          </a:bodyPr>
          <a:lstStyle/>
          <a:p>
            <a:pPr rtl="0" lvl="0">
              <a:buNone/>
            </a:pPr>
            <a:r>
              <a:rPr lang="en-US">
                <a:solidFill>
                  <a:srgbClr val="FFFFFF"/>
                </a:solidFill>
              </a:rPr>
              <a:t>Google – April 2, 2014</a:t>
            </a:r>
          </a:p>
        </p:txBody>
      </p:sp>
      <p:sp>
        <p:nvSpPr>
          <p:cNvPr id="101" name="Shape 101"/>
          <p:cNvSpPr txBox="1"/>
          <p:nvPr>
            <p:ph idx="1" type="body"/>
          </p:nvPr>
        </p:nvSpPr>
        <p:spPr>
          <a:xfrm>
            <a:off y="1828800" x="304800"/>
            <a:ext cy="5486399" cx="9550500"/>
          </a:xfrm>
          <a:prstGeom prst="rect">
            <a:avLst/>
          </a:prstGeom>
        </p:spPr>
        <p:txBody>
          <a:bodyPr bIns="91425" rIns="91425" lIns="91425" tIns="91425" anchor="t" anchorCtr="0">
            <a:noAutofit/>
          </a:bodyPr>
          <a:lstStyle/>
          <a:p/>
        </p:txBody>
      </p:sp>
      <p:pic>
        <p:nvPicPr>
          <p:cNvPr id="102" name="Shape 102"/>
          <p:cNvPicPr preferRelativeResize="0"/>
          <p:nvPr/>
        </p:nvPicPr>
        <p:blipFill>
          <a:blip r:embed="rId3"/>
          <a:stretch>
            <a:fillRect/>
          </a:stretch>
        </p:blipFill>
        <p:spPr>
          <a:xfrm>
            <a:off y="1638150" x="228600"/>
            <a:ext cy="5358375" cx="9786476"/>
          </a:xfrm>
          <a:prstGeom prst="rect">
            <a:avLst/>
          </a:prstGeom>
          <a:noFill/>
          <a:ln>
            <a:noFill/>
          </a:ln>
        </p:spPr>
      </p:pic>
      <p:sp>
        <p:nvSpPr>
          <p:cNvPr id="103" name="Shape 103"/>
          <p:cNvSpPr/>
          <p:nvPr/>
        </p:nvSpPr>
        <p:spPr>
          <a:xfrm>
            <a:off y="3381725" x="637800"/>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104" name="Shape 104"/>
          <p:cNvSpPr/>
          <p:nvPr/>
        </p:nvSpPr>
        <p:spPr>
          <a:xfrm>
            <a:off y="4191337" x="637800"/>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105" name="Shape 105"/>
          <p:cNvSpPr/>
          <p:nvPr/>
        </p:nvSpPr>
        <p:spPr>
          <a:xfrm>
            <a:off y="4443350" x="1260725"/>
            <a:ext cy="1919700" cx="4998300"/>
          </a:xfrm>
          <a:prstGeom prst="flowChartAlternateProcess">
            <a:avLst/>
          </a:prstGeom>
          <a:noFill/>
          <a:ln w="3810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106" name="Shape 106"/>
          <p:cNvSpPr/>
          <p:nvPr/>
        </p:nvSpPr>
        <p:spPr>
          <a:xfrm>
            <a:off y="6363037" x="771425"/>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107" name="Shape 107"/>
          <p:cNvSpPr/>
          <p:nvPr/>
        </p:nvSpPr>
        <p:spPr>
          <a:xfrm>
            <a:off y="6111037" x="6100250"/>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
        <p:nvSpPr>
          <p:cNvPr id="108" name="Shape 108"/>
          <p:cNvSpPr/>
          <p:nvPr/>
        </p:nvSpPr>
        <p:spPr>
          <a:xfrm>
            <a:off y="3786525" x="637800"/>
            <a:ext cy="251999" cx="489300"/>
          </a:xfrm>
          <a:prstGeom prst="rightArrow">
            <a:avLst>
              <a:gd fmla="val 50000" name="adj1"/>
              <a:gd fmla="val 50000" name="adj2"/>
            </a:avLst>
          </a:prstGeom>
          <a:solidFill>
            <a:srgbClr val="FF9900"/>
          </a:solidFill>
          <a:ln w="19050" cap="flat">
            <a:solidFill>
              <a:srgbClr val="FF9900"/>
            </a:solidFill>
            <a:prstDash val="solid"/>
            <a:round/>
            <a:headEnd w="med" len="med" type="none"/>
            <a:tailEnd w="med" len="med" type="none"/>
          </a:ln>
        </p:spPr>
        <p:txBody>
          <a:bodyPr bIns="91425" rIns="91425" lIns="91425" tIns="91425" anchor="ctr" anchorCtr="0">
            <a:noAutofit/>
          </a:bodyPr>
          <a:lstStyle/>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3"/>
                                        </p:tgtEl>
                                        <p:attrNameLst>
                                          <p:attrName>style.visibility</p:attrName>
                                        </p:attrNameLst>
                                      </p:cBhvr>
                                      <p:to>
                                        <p:strVal val="visible"/>
                                      </p:to>
                                    </p:set>
                                    <p:animEffect transition="in" filter="fade">
                                      <p:cBhvr>
                                        <p:cTn dur="1000"/>
                                        <p:tgtEl>
                                          <p:spTgt spid="10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103"/>
                                        </p:tgtEl>
                                      </p:cBhvr>
                                    </p:animEffect>
                                    <p:set>
                                      <p:cBhvr>
                                        <p:cTn dur="1" fill="hold">
                                          <p:stCondLst>
                                            <p:cond delay="1000"/>
                                          </p:stCondLst>
                                        </p:cTn>
                                        <p:tgtEl>
                                          <p:spTgt spid="103"/>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108"/>
                                        </p:tgtEl>
                                        <p:attrNameLst>
                                          <p:attrName>style.visibility</p:attrName>
                                        </p:attrNameLst>
                                      </p:cBhvr>
                                      <p:to>
                                        <p:strVal val="visible"/>
                                      </p:to>
                                    </p:set>
                                    <p:animEffect transition="in" filter="fade">
                                      <p:cBhvr>
                                        <p:cTn dur="1000"/>
                                        <p:tgtEl>
                                          <p:spTgt spid="108"/>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108"/>
                                        </p:tgtEl>
                                      </p:cBhvr>
                                    </p:animEffect>
                                    <p:set>
                                      <p:cBhvr>
                                        <p:cTn dur="1" fill="hold">
                                          <p:stCondLst>
                                            <p:cond delay="1000"/>
                                          </p:stCondLst>
                                        </p:cTn>
                                        <p:tgtEl>
                                          <p:spTgt spid="108"/>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104"/>
                                        </p:tgtEl>
                                        <p:attrNameLst>
                                          <p:attrName>style.visibility</p:attrName>
                                        </p:attrNameLst>
                                      </p:cBhvr>
                                      <p:to>
                                        <p:strVal val="visible"/>
                                      </p:to>
                                    </p:set>
                                    <p:animEffect transition="in" filter="fade">
                                      <p:cBhvr>
                                        <p:cTn dur="1000"/>
                                        <p:tgtEl>
                                          <p:spTgt spid="10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104"/>
                                        </p:tgtEl>
                                      </p:cBhvr>
                                    </p:animEffect>
                                    <p:set>
                                      <p:cBhvr>
                                        <p:cTn dur="1" fill="hold">
                                          <p:stCondLst>
                                            <p:cond delay="1000"/>
                                          </p:stCondLst>
                                        </p:cTn>
                                        <p:tgtEl>
                                          <p:spTgt spid="104"/>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105"/>
                                        </p:tgtEl>
                                        <p:attrNameLst>
                                          <p:attrName>style.visibility</p:attrName>
                                        </p:attrNameLst>
                                      </p:cBhvr>
                                      <p:to>
                                        <p:strVal val="visible"/>
                                      </p:to>
                                    </p:set>
                                    <p:animEffect transition="in" filter="fade">
                                      <p:cBhvr>
                                        <p:cTn dur="1000"/>
                                        <p:tgtEl>
                                          <p:spTgt spid="10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105"/>
                                        </p:tgtEl>
                                      </p:cBhvr>
                                    </p:animEffect>
                                    <p:set>
                                      <p:cBhvr>
                                        <p:cTn dur="1" fill="hold">
                                          <p:stCondLst>
                                            <p:cond delay="1000"/>
                                          </p:stCondLst>
                                        </p:cTn>
                                        <p:tgtEl>
                                          <p:spTgt spid="105"/>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106"/>
                                        </p:tgtEl>
                                        <p:attrNameLst>
                                          <p:attrName>style.visibility</p:attrName>
                                        </p:attrNameLst>
                                      </p:cBhvr>
                                      <p:to>
                                        <p:strVal val="visible"/>
                                      </p:to>
                                    </p:set>
                                    <p:animEffect transition="in" filter="fade">
                                      <p:cBhvr>
                                        <p:cTn dur="1000"/>
                                        <p:tgtEl>
                                          <p:spTgt spid="10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xit" nodeType="clickEffect">
                                  <p:stCondLst>
                                    <p:cond delay="0"/>
                                  </p:stCondLst>
                                  <p:childTnLst>
                                    <p:animEffect transition="out" filter="fade">
                                      <p:cBhvr>
                                        <p:cTn dur="1000"/>
                                        <p:tgtEl>
                                          <p:spTgt spid="106"/>
                                        </p:tgtEl>
                                      </p:cBhvr>
                                    </p:animEffect>
                                    <p:set>
                                      <p:cBhvr>
                                        <p:cTn dur="1" fill="hold">
                                          <p:stCondLst>
                                            <p:cond delay="1000"/>
                                          </p:stCondLst>
                                        </p:cTn>
                                        <p:tgtEl>
                                          <p:spTgt spid="106"/>
                                        </p:tgtEl>
                                        <p:attrNameLst>
                                          <p:attrName>style.visibility</p:attrName>
                                        </p:attrNameLst>
                                      </p:cBhvr>
                                      <p:to>
                                        <p:strVal val="hidden"/>
                                      </p:to>
                                    </p:set>
                                  </p:childTnLst>
                                </p:cTn>
                              </p:par>
                            </p:childTnLst>
                          </p:cTn>
                        </p:par>
                        <p:par>
                          <p:cTn fill="hold">
                            <p:stCondLst>
                              <p:cond delay="1000"/>
                            </p:stCondLst>
                            <p:childTnLst>
                              <p:par>
                                <p:cTn presetID="10" fill="hold" presetSubtype="0" presetClass="entr" nodeType="afterEffect">
                                  <p:stCondLst>
                                    <p:cond delay="0"/>
                                  </p:stCondLst>
                                  <p:childTnLst>
                                    <p:set>
                                      <p:cBhvr>
                                        <p:cTn dur="1" fill="hold">
                                          <p:stCondLst>
                                            <p:cond delay="0"/>
                                          </p:stCondLst>
                                        </p:cTn>
                                        <p:tgtEl>
                                          <p:spTgt spid="107"/>
                                        </p:tgtEl>
                                        <p:attrNameLst>
                                          <p:attrName>style.visibility</p:attrName>
                                        </p:attrNameLst>
                                      </p:cBhvr>
                                      <p:to>
                                        <p:strVal val="visible"/>
                                      </p:to>
                                    </p:set>
                                    <p:animEffect transition="in" filter="fade">
                                      <p:cBhvr>
                                        <p:cTn dur="1000"/>
                                        <p:tgtEl>
                                          <p:spTgt spid="1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12" name="Shape 112"/>
        <p:cNvGrpSpPr/>
        <p:nvPr/>
      </p:nvGrpSpPr>
      <p:grpSpPr>
        <a:xfrm>
          <a:off y="0" x="0"/>
          <a:ext cy="0" cx="0"/>
          <a:chOff y="0" x="0"/>
          <a:chExt cy="0" cx="0"/>
        </a:xfrm>
      </p:grpSpPr>
      <p:sp>
        <p:nvSpPr>
          <p:cNvPr id="113" name="Shape 113"/>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Setup Measurement &amp; Evaluation </a:t>
            </a:r>
          </a:p>
        </p:txBody>
      </p:sp>
      <p:sp>
        <p:nvSpPr>
          <p:cNvPr id="114" name="Shape 114"/>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79400" marL="381000">
              <a:lnSpc>
                <a:spcPct val="100000"/>
              </a:lnSpc>
              <a:spcBef>
                <a:spcPts val="0"/>
              </a:spcBef>
              <a:spcAft>
                <a:spcPts val="0"/>
              </a:spcAft>
              <a:buClr>
                <a:srgbClr val="FFFFFF"/>
              </a:buClr>
              <a:buSzPct val="100000"/>
              <a:buFont typeface="Verdana"/>
              <a:buAutoNum type="arabicPeriod"/>
            </a:pPr>
            <a:r>
              <a:rPr sz="3600" lang="en-US">
                <a:solidFill>
                  <a:srgbClr val="FFFFFF"/>
                </a:solidFill>
                <a:latin typeface="Verdana"/>
                <a:ea typeface="Verdana"/>
                <a:cs typeface="Verdana"/>
                <a:sym typeface="Verdana"/>
              </a:rPr>
              <a:t>Associate a single Google Account with your Institution </a:t>
            </a:r>
          </a:p>
          <a:p>
            <a:pPr rtl="0" lvl="1" marR="0" indent="-406400" marL="914400">
              <a:lnSpc>
                <a:spcPct val="100000"/>
              </a:lnSpc>
              <a:spcBef>
                <a:spcPts val="0"/>
              </a:spcBef>
              <a:spcAft>
                <a:spcPts val="0"/>
              </a:spcAft>
              <a:buClr>
                <a:srgbClr val="000000"/>
              </a:buClr>
              <a:buSzPct val="100000"/>
              <a:buFont typeface="Verdana"/>
              <a:buAutoNum type="alphaLcPeriod"/>
            </a:pPr>
            <a:r>
              <a:rPr sz="2800" lang="en-US">
                <a:solidFill>
                  <a:srgbClr val="FFFFFF"/>
                </a:solidFill>
                <a:latin typeface="Verdana"/>
                <a:ea typeface="Verdana"/>
                <a:cs typeface="Verdana"/>
                <a:sym typeface="Verdana"/>
              </a:rPr>
              <a:t>(e.g., msuseo@gmail.com)</a:t>
            </a:r>
          </a:p>
          <a:p>
            <a:pPr rtl="0" lvl="0" marR="0" indent="-279400" marL="381000">
              <a:lnSpc>
                <a:spcPct val="100000"/>
              </a:lnSpc>
              <a:spcBef>
                <a:spcPts val="0"/>
              </a:spcBef>
              <a:spcAft>
                <a:spcPts val="0"/>
              </a:spcAft>
              <a:buClr>
                <a:srgbClr val="FFFFFF"/>
              </a:buClr>
              <a:buSzPct val="97297"/>
              <a:buFont typeface="Verdana"/>
              <a:buAutoNum type="arabicPeriod"/>
            </a:pPr>
            <a:r>
              <a:rPr sz="3733" lang="en-US">
                <a:solidFill>
                  <a:schemeClr val="lt1"/>
                </a:solidFill>
                <a:latin typeface="Verdana"/>
                <a:ea typeface="Verdana"/>
                <a:cs typeface="Verdana"/>
                <a:sym typeface="Verdana"/>
              </a:rPr>
              <a:t>Establish baseline metrics</a:t>
            </a:r>
          </a:p>
          <a:p>
            <a:pPr rtl="0" lvl="1" marR="0" indent="-419100" marL="914400">
              <a:lnSpc>
                <a:spcPct val="100000"/>
              </a:lnSpc>
              <a:spcBef>
                <a:spcPts val="0"/>
              </a:spcBef>
              <a:spcAft>
                <a:spcPts val="0"/>
              </a:spcAft>
              <a:buClr>
                <a:srgbClr val="FFFFFF"/>
              </a:buClr>
              <a:buSzPct val="100000"/>
              <a:buFont typeface="Verdana"/>
              <a:buAutoNum type="alphaLcPeriod"/>
            </a:pPr>
            <a:r>
              <a:rPr sz="3000" lang="en-US">
                <a:solidFill>
                  <a:srgbClr val="FFFFFF"/>
                </a:solidFill>
                <a:latin typeface="Verdana"/>
                <a:ea typeface="Verdana"/>
                <a:cs typeface="Verdana"/>
                <a:sym typeface="Verdana"/>
              </a:rPr>
              <a:t>Google Analytics (gAnalytics)</a:t>
            </a:r>
          </a:p>
          <a:p>
            <a:pPr rtl="0" lvl="1" marR="0" indent="-419100" marL="914400">
              <a:lnSpc>
                <a:spcPct val="100000"/>
              </a:lnSpc>
              <a:spcBef>
                <a:spcPts val="0"/>
              </a:spcBef>
              <a:spcAft>
                <a:spcPts val="0"/>
              </a:spcAft>
              <a:buClr>
                <a:srgbClr val="FFFFFF"/>
              </a:buClr>
              <a:buSzPct val="100000"/>
              <a:buFont typeface="Verdana"/>
              <a:buAutoNum type="alphaLcPeriod"/>
            </a:pPr>
            <a:r>
              <a:rPr sz="3000" lang="en-US">
                <a:solidFill>
                  <a:srgbClr val="FFFFFF"/>
                </a:solidFill>
                <a:latin typeface="Verdana"/>
                <a:ea typeface="Verdana"/>
                <a:cs typeface="Verdana"/>
                <a:sym typeface="Verdana"/>
              </a:rPr>
              <a:t>Google Webmaster Tools (gMaster)</a:t>
            </a:r>
          </a:p>
          <a:p>
            <a:pPr rtl="0" lvl="0" marR="0" indent="-241300" marL="381000">
              <a:lnSpc>
                <a:spcPct val="100000"/>
              </a:lnSpc>
              <a:spcBef>
                <a:spcPts val="0"/>
              </a:spcBef>
              <a:spcAft>
                <a:spcPts val="0"/>
              </a:spcAft>
              <a:buClr>
                <a:srgbClr val="FFFFFF"/>
              </a:buClr>
              <a:buSzPct val="83333"/>
              <a:buFont typeface="Verdana"/>
              <a:buAutoNum type="arabicPeriod"/>
            </a:pPr>
            <a:r>
              <a:rPr sz="3600" lang="en-US">
                <a:solidFill>
                  <a:schemeClr val="lt1"/>
                </a:solidFill>
                <a:latin typeface="Verdana"/>
                <a:ea typeface="Verdana"/>
                <a:cs typeface="Verdana"/>
                <a:sym typeface="Verdana"/>
              </a:rPr>
              <a:t>Activate Google Services</a:t>
            </a:r>
          </a:p>
          <a:p>
            <a:pPr rtl="0" lvl="1" marR="0" indent="-419100" marL="914400">
              <a:lnSpc>
                <a:spcPct val="100000"/>
              </a:lnSpc>
              <a:spcBef>
                <a:spcPts val="0"/>
              </a:spcBef>
              <a:spcAft>
                <a:spcPts val="0"/>
              </a:spcAft>
              <a:buClr>
                <a:srgbClr val="FFFFFF"/>
              </a:buClr>
              <a:buSzPct val="100000"/>
              <a:buFont typeface="Verdana"/>
              <a:buAutoNum type="alphaLcPeriod"/>
            </a:pPr>
            <a:r>
              <a:rPr sz="3000" lang="en-US">
                <a:solidFill>
                  <a:srgbClr val="FFFFFF"/>
                </a:solidFill>
                <a:latin typeface="Verdana"/>
                <a:ea typeface="Verdana"/>
                <a:cs typeface="Verdana"/>
                <a:sym typeface="Verdana"/>
              </a:rPr>
              <a:t>Google Places for Business (gPlaces)</a:t>
            </a:r>
          </a:p>
          <a:p>
            <a:pPr rtl="0" lvl="1" marR="0" indent="-419100" marL="914400">
              <a:lnSpc>
                <a:spcPct val="100000"/>
              </a:lnSpc>
              <a:spcBef>
                <a:spcPts val="0"/>
              </a:spcBef>
              <a:spcAft>
                <a:spcPts val="0"/>
              </a:spcAft>
              <a:buClr>
                <a:srgbClr val="FFFFFF"/>
              </a:buClr>
              <a:buSzPct val="100000"/>
              <a:buFont typeface="Verdana"/>
              <a:buAutoNum type="alphaLcPeriod"/>
            </a:pPr>
            <a:r>
              <a:rPr sz="3000" lang="en-US">
                <a:solidFill>
                  <a:srgbClr val="FFFFFF"/>
                </a:solidFill>
                <a:latin typeface="Verdana"/>
                <a:ea typeface="Verdana"/>
                <a:cs typeface="Verdana"/>
                <a:sym typeface="Verdana"/>
              </a:rPr>
              <a:t>Google+ (G+)</a:t>
            </a:r>
          </a:p>
          <a:p>
            <a:pPr rtl="0" lvl="1" marR="0" indent="-419100" marL="914400">
              <a:lnSpc>
                <a:spcPct val="100000"/>
              </a:lnSpc>
              <a:spcBef>
                <a:spcPts val="0"/>
              </a:spcBef>
              <a:spcAft>
                <a:spcPts val="0"/>
              </a:spcAft>
              <a:buClr>
                <a:srgbClr val="FFFFFF"/>
              </a:buClr>
              <a:buSzPct val="100000"/>
              <a:buFont typeface="Verdana"/>
              <a:buAutoNum type="alphaLcPeriod"/>
            </a:pPr>
            <a:r>
              <a:rPr sz="3000" lang="en-US">
                <a:solidFill>
                  <a:srgbClr val="FFFFFF"/>
                </a:solidFill>
                <a:latin typeface="Verdana"/>
                <a:ea typeface="Verdana"/>
                <a:cs typeface="Verdana"/>
                <a:sym typeface="Verdana"/>
              </a:rPr>
              <a:t>Google AdWords (gAdWords)</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0" end="0"/>
                                            </p:txEl>
                                          </p:spTgt>
                                        </p:tgtEl>
                                        <p:attrNameLst>
                                          <p:attrName>style.visibility</p:attrName>
                                        </p:attrNameLst>
                                      </p:cBhvr>
                                      <p:to>
                                        <p:strVal val="visible"/>
                                      </p:to>
                                    </p:set>
                                    <p:animEffect transition="in" filter="fade">
                                      <p:cBhvr>
                                        <p:cTn dur="1000"/>
                                        <p:tgtEl>
                                          <p:spTgt spid="114">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1" end="1"/>
                                            </p:txEl>
                                          </p:spTgt>
                                        </p:tgtEl>
                                        <p:attrNameLst>
                                          <p:attrName>style.visibility</p:attrName>
                                        </p:attrNameLst>
                                      </p:cBhvr>
                                      <p:to>
                                        <p:strVal val="visible"/>
                                      </p:to>
                                    </p:set>
                                    <p:animEffect transition="in" filter="fade">
                                      <p:cBhvr>
                                        <p:cTn dur="1000"/>
                                        <p:tgtEl>
                                          <p:spTgt spid="114">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2" end="2"/>
                                            </p:txEl>
                                          </p:spTgt>
                                        </p:tgtEl>
                                        <p:attrNameLst>
                                          <p:attrName>style.visibility</p:attrName>
                                        </p:attrNameLst>
                                      </p:cBhvr>
                                      <p:to>
                                        <p:strVal val="visible"/>
                                      </p:to>
                                    </p:set>
                                    <p:animEffect transition="in" filter="fade">
                                      <p:cBhvr>
                                        <p:cTn dur="1000"/>
                                        <p:tgtEl>
                                          <p:spTgt spid="114">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3" end="3"/>
                                            </p:txEl>
                                          </p:spTgt>
                                        </p:tgtEl>
                                        <p:attrNameLst>
                                          <p:attrName>style.visibility</p:attrName>
                                        </p:attrNameLst>
                                      </p:cBhvr>
                                      <p:to>
                                        <p:strVal val="visible"/>
                                      </p:to>
                                    </p:set>
                                    <p:animEffect transition="in" filter="fade">
                                      <p:cBhvr>
                                        <p:cTn dur="1000"/>
                                        <p:tgtEl>
                                          <p:spTgt spid="114">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4" end="4"/>
                                            </p:txEl>
                                          </p:spTgt>
                                        </p:tgtEl>
                                        <p:attrNameLst>
                                          <p:attrName>style.visibility</p:attrName>
                                        </p:attrNameLst>
                                      </p:cBhvr>
                                      <p:to>
                                        <p:strVal val="visible"/>
                                      </p:to>
                                    </p:set>
                                    <p:animEffect transition="in" filter="fade">
                                      <p:cBhvr>
                                        <p:cTn dur="1000"/>
                                        <p:tgtEl>
                                          <p:spTgt spid="114">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5" end="5"/>
                                            </p:txEl>
                                          </p:spTgt>
                                        </p:tgtEl>
                                        <p:attrNameLst>
                                          <p:attrName>style.visibility</p:attrName>
                                        </p:attrNameLst>
                                      </p:cBhvr>
                                      <p:to>
                                        <p:strVal val="visible"/>
                                      </p:to>
                                    </p:set>
                                    <p:animEffect transition="in" filter="fade">
                                      <p:cBhvr>
                                        <p:cTn dur="1000"/>
                                        <p:tgtEl>
                                          <p:spTgt spid="114">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6" end="6"/>
                                            </p:txEl>
                                          </p:spTgt>
                                        </p:tgtEl>
                                        <p:attrNameLst>
                                          <p:attrName>style.visibility</p:attrName>
                                        </p:attrNameLst>
                                      </p:cBhvr>
                                      <p:to>
                                        <p:strVal val="visible"/>
                                      </p:to>
                                    </p:set>
                                    <p:animEffect transition="in" filter="fade">
                                      <p:cBhvr>
                                        <p:cTn dur="1000"/>
                                        <p:tgtEl>
                                          <p:spTgt spid="114">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7" end="7"/>
                                            </p:txEl>
                                          </p:spTgt>
                                        </p:tgtEl>
                                        <p:attrNameLst>
                                          <p:attrName>style.visibility</p:attrName>
                                        </p:attrNameLst>
                                      </p:cBhvr>
                                      <p:to>
                                        <p:strVal val="visible"/>
                                      </p:to>
                                    </p:set>
                                    <p:animEffect transition="in" filter="fade">
                                      <p:cBhvr>
                                        <p:cTn dur="1000"/>
                                        <p:tgtEl>
                                          <p:spTgt spid="114">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xEl>
                                              <p:pRg st="8" end="8"/>
                                            </p:txEl>
                                          </p:spTgt>
                                        </p:tgtEl>
                                        <p:attrNameLst>
                                          <p:attrName>style.visibility</p:attrName>
                                        </p:attrNameLst>
                                      </p:cBhvr>
                                      <p:to>
                                        <p:strVal val="visible"/>
                                      </p:to>
                                    </p:set>
                                    <p:animEffect transition="in" filter="fade">
                                      <p:cBhvr>
                                        <p:cTn dur="1000"/>
                                        <p:tgtEl>
                                          <p:spTgt spid="114">
                                            <p:txEl>
                                              <p:pRg st="8" end="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18" name="Shape 118"/>
        <p:cNvGrpSpPr/>
        <p:nvPr/>
      </p:nvGrpSpPr>
      <p:grpSpPr>
        <a:xfrm>
          <a:off y="0" x="0"/>
          <a:ext cy="0" cx="0"/>
          <a:chOff y="0" x="0"/>
          <a:chExt cy="0" cx="0"/>
        </a:xfrm>
      </p:grpSpPr>
      <p:sp>
        <p:nvSpPr>
          <p:cNvPr id="119" name="Shape 119"/>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Make Improvements</a:t>
            </a:r>
          </a:p>
        </p:txBody>
      </p:sp>
      <p:sp>
        <p:nvSpPr>
          <p:cNvPr id="120" name="Shape 120"/>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79400" marL="381000">
              <a:lnSpc>
                <a:spcPct val="100000"/>
              </a:lnSpc>
              <a:spcBef>
                <a:spcPts val="0"/>
              </a:spcBef>
              <a:spcAft>
                <a:spcPts val="0"/>
              </a:spcAft>
              <a:buClr>
                <a:srgbClr val="FFFFFF"/>
              </a:buClr>
              <a:buSzPct val="100000"/>
              <a:buFont typeface="Verdana"/>
              <a:buAutoNum type="arabicPeriod"/>
            </a:pPr>
            <a:r>
              <a:rPr sz="3600" lang="en-US">
                <a:solidFill>
                  <a:srgbClr val="FFFFFF"/>
                </a:solidFill>
                <a:latin typeface="Verdana"/>
                <a:ea typeface="Verdana"/>
                <a:cs typeface="Verdana"/>
                <a:sym typeface="Verdana"/>
              </a:rPr>
              <a:t>Address gWebmaster "errors"</a:t>
            </a:r>
          </a:p>
          <a:p>
            <a:pPr rtl="0" lvl="1" marR="0" indent="-406400" marL="914400">
              <a:lnSpc>
                <a:spcPct val="100000"/>
              </a:lnSpc>
              <a:spcBef>
                <a:spcPts val="0"/>
              </a:spcBef>
              <a:spcAft>
                <a:spcPts val="0"/>
              </a:spcAft>
              <a:buClr>
                <a:srgbClr val="FFFFFF"/>
              </a:buClr>
              <a:buSzPct val="100000"/>
              <a:buFont typeface="Verdana"/>
              <a:buAutoNum type="alphaLcPeriod"/>
            </a:pPr>
            <a:r>
              <a:rPr sz="2800" lang="en-US">
                <a:solidFill>
                  <a:srgbClr val="FFFFFF"/>
                </a:solidFill>
                <a:latin typeface="Verdana"/>
                <a:ea typeface="Verdana"/>
                <a:cs typeface="Verdana"/>
                <a:sym typeface="Verdana"/>
              </a:rPr>
              <a:t>Ensure content is indexable</a:t>
            </a:r>
          </a:p>
          <a:p>
            <a:pPr rtl="0" lvl="1" marR="0" indent="-406400" marL="914400">
              <a:lnSpc>
                <a:spcPct val="100000"/>
              </a:lnSpc>
              <a:spcBef>
                <a:spcPts val="0"/>
              </a:spcBef>
              <a:spcAft>
                <a:spcPts val="0"/>
              </a:spcAft>
              <a:buClr>
                <a:srgbClr val="FFFFFF"/>
              </a:buClr>
              <a:buSzPct val="100000"/>
              <a:buFont typeface="Verdana"/>
              <a:buAutoNum type="alphaLcPeriod"/>
            </a:pPr>
            <a:r>
              <a:rPr sz="2800" lang="en-US">
                <a:solidFill>
                  <a:srgbClr val="FFFFFF"/>
                </a:solidFill>
                <a:latin typeface="Verdana"/>
                <a:ea typeface="Verdana"/>
                <a:cs typeface="Verdana"/>
                <a:sym typeface="Verdana"/>
              </a:rPr>
              <a:t>Reduce Index noise</a:t>
            </a:r>
          </a:p>
          <a:p>
            <a:pPr algn="l" rtl="0" lvl="0" marR="0" indent="-228600" marL="381000">
              <a:lnSpc>
                <a:spcPct val="100000"/>
              </a:lnSpc>
              <a:spcBef>
                <a:spcPts val="0"/>
              </a:spcBef>
              <a:spcAft>
                <a:spcPts val="0"/>
              </a:spcAft>
              <a:buClr>
                <a:srgbClr val="FFFFFF"/>
              </a:buClr>
              <a:buSzPct val="77777"/>
              <a:buFont typeface="Verdana"/>
              <a:buAutoNum type="arabicPeriod"/>
            </a:pPr>
            <a:r>
              <a:rPr sz="3600" lang="en-US">
                <a:solidFill>
                  <a:srgbClr val="FFFFFF"/>
                </a:solidFill>
                <a:latin typeface="Verdana"/>
                <a:ea typeface="Verdana"/>
                <a:cs typeface="Verdana"/>
                <a:sym typeface="Verdana"/>
              </a:rPr>
              <a:t>Claim, consolidate and standardize all </a:t>
            </a:r>
            <a:r>
              <a:rPr sz="3600" lang="en-US">
                <a:solidFill>
                  <a:schemeClr val="lt1"/>
                </a:solidFill>
                <a:latin typeface="Verdana"/>
                <a:ea typeface="Verdana"/>
                <a:cs typeface="Verdana"/>
                <a:sym typeface="Verdana"/>
              </a:rPr>
              <a:t>listings</a:t>
            </a:r>
          </a:p>
          <a:p>
            <a:pPr algn="l" rtl="0" lvl="1" marR="0" indent="-406400" marL="914400">
              <a:lnSpc>
                <a:spcPct val="100000"/>
              </a:lnSpc>
              <a:spcBef>
                <a:spcPts val="0"/>
              </a:spcBef>
              <a:spcAft>
                <a:spcPts val="0"/>
              </a:spcAft>
              <a:buClr>
                <a:srgbClr val="FFFFFF"/>
              </a:buClr>
              <a:buSzPct val="100000"/>
              <a:buFont typeface="Verdana"/>
              <a:buAutoNum type="alphaLcPeriod"/>
            </a:pPr>
            <a:r>
              <a:rPr sz="2800" lang="en-US">
                <a:solidFill>
                  <a:srgbClr val="FFFFFF"/>
                </a:solidFill>
                <a:latin typeface="Verdana"/>
                <a:ea typeface="Verdana"/>
                <a:cs typeface="Verdana"/>
                <a:sym typeface="Verdana"/>
              </a:rPr>
              <a:t>gPlaces</a:t>
            </a:r>
          </a:p>
          <a:p>
            <a:pPr algn="l" rtl="0" lvl="1" marR="0" indent="-406400" marL="914400">
              <a:lnSpc>
                <a:spcPct val="100000"/>
              </a:lnSpc>
              <a:spcBef>
                <a:spcPts val="0"/>
              </a:spcBef>
              <a:spcAft>
                <a:spcPts val="0"/>
              </a:spcAft>
              <a:buClr>
                <a:srgbClr val="FFFFFF"/>
              </a:buClr>
              <a:buSzPct val="100000"/>
              <a:buFont typeface="Verdana"/>
              <a:buAutoNum type="alphaLcPeriod"/>
            </a:pPr>
            <a:r>
              <a:rPr sz="2800" lang="en-US">
                <a:solidFill>
                  <a:srgbClr val="FFFFFF"/>
                </a:solidFill>
                <a:latin typeface="Verdana"/>
                <a:ea typeface="Verdana"/>
                <a:cs typeface="Verdana"/>
                <a:sym typeface="Verdana"/>
              </a:rPr>
              <a:t>Google Maps (gMaps)</a:t>
            </a:r>
          </a:p>
          <a:p>
            <a:pPr algn="l" rtl="0" lvl="1" marR="0" indent="-381000" marL="914400">
              <a:lnSpc>
                <a:spcPct val="100000"/>
              </a:lnSpc>
              <a:spcBef>
                <a:spcPts val="0"/>
              </a:spcBef>
              <a:spcAft>
                <a:spcPts val="0"/>
              </a:spcAft>
              <a:buClr>
                <a:srgbClr val="FFFFFF"/>
              </a:buClr>
              <a:buSzPct val="85714"/>
              <a:buFont typeface="Verdana"/>
              <a:buAutoNum type="alphaLcPeriod"/>
            </a:pPr>
            <a:r>
              <a:rPr sz="2800" lang="en-US">
                <a:solidFill>
                  <a:srgbClr val="FFFFFF"/>
                </a:solidFill>
                <a:latin typeface="Verdana"/>
                <a:ea typeface="Verdana"/>
                <a:cs typeface="Verdana"/>
                <a:sym typeface="Verdana"/>
              </a:rPr>
              <a:t>G+</a:t>
            </a:r>
          </a:p>
          <a:p>
            <a:pPr algn="l" rtl="0" lvl="0" marR="0" indent="-279400" marL="381000">
              <a:lnSpc>
                <a:spcPct val="100000"/>
              </a:lnSpc>
              <a:spcBef>
                <a:spcPts val="0"/>
              </a:spcBef>
              <a:spcAft>
                <a:spcPts val="0"/>
              </a:spcAft>
              <a:buClr>
                <a:srgbClr val="FFFFFF"/>
              </a:buClr>
              <a:buSzPct val="100000"/>
              <a:buFont typeface="Verdana"/>
              <a:buAutoNum type="arabicPeriod"/>
            </a:pPr>
            <a:r>
              <a:rPr sz="3600" lang="en-US">
                <a:solidFill>
                  <a:srgbClr val="FFFFFF"/>
                </a:solidFill>
                <a:latin typeface="Verdana"/>
                <a:ea typeface="Verdana"/>
                <a:cs typeface="Verdana"/>
                <a:sym typeface="Verdana"/>
              </a:rPr>
              <a:t>Improve On-Page Optimization</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0" end="0"/>
                                            </p:txEl>
                                          </p:spTgt>
                                        </p:tgtEl>
                                        <p:attrNameLst>
                                          <p:attrName>style.visibility</p:attrName>
                                        </p:attrNameLst>
                                      </p:cBhvr>
                                      <p:to>
                                        <p:strVal val="visible"/>
                                      </p:to>
                                    </p:set>
                                    <p:animEffect transition="in" filter="fade">
                                      <p:cBhvr>
                                        <p:cTn dur="1000"/>
                                        <p:tgtEl>
                                          <p:spTgt spid="120">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1" end="1"/>
                                            </p:txEl>
                                          </p:spTgt>
                                        </p:tgtEl>
                                        <p:attrNameLst>
                                          <p:attrName>style.visibility</p:attrName>
                                        </p:attrNameLst>
                                      </p:cBhvr>
                                      <p:to>
                                        <p:strVal val="visible"/>
                                      </p:to>
                                    </p:set>
                                    <p:animEffect transition="in" filter="fade">
                                      <p:cBhvr>
                                        <p:cTn dur="1000"/>
                                        <p:tgtEl>
                                          <p:spTgt spid="120">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2" end="2"/>
                                            </p:txEl>
                                          </p:spTgt>
                                        </p:tgtEl>
                                        <p:attrNameLst>
                                          <p:attrName>style.visibility</p:attrName>
                                        </p:attrNameLst>
                                      </p:cBhvr>
                                      <p:to>
                                        <p:strVal val="visible"/>
                                      </p:to>
                                    </p:set>
                                    <p:animEffect transition="in" filter="fade">
                                      <p:cBhvr>
                                        <p:cTn dur="1000"/>
                                        <p:tgtEl>
                                          <p:spTgt spid="120">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3" end="3"/>
                                            </p:txEl>
                                          </p:spTgt>
                                        </p:tgtEl>
                                        <p:attrNameLst>
                                          <p:attrName>style.visibility</p:attrName>
                                        </p:attrNameLst>
                                      </p:cBhvr>
                                      <p:to>
                                        <p:strVal val="visible"/>
                                      </p:to>
                                    </p:set>
                                    <p:animEffect transition="in" filter="fade">
                                      <p:cBhvr>
                                        <p:cTn dur="1000"/>
                                        <p:tgtEl>
                                          <p:spTgt spid="120">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4" end="4"/>
                                            </p:txEl>
                                          </p:spTgt>
                                        </p:tgtEl>
                                        <p:attrNameLst>
                                          <p:attrName>style.visibility</p:attrName>
                                        </p:attrNameLst>
                                      </p:cBhvr>
                                      <p:to>
                                        <p:strVal val="visible"/>
                                      </p:to>
                                    </p:set>
                                    <p:animEffect transition="in" filter="fade">
                                      <p:cBhvr>
                                        <p:cTn dur="1000"/>
                                        <p:tgtEl>
                                          <p:spTgt spid="120">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5" end="5"/>
                                            </p:txEl>
                                          </p:spTgt>
                                        </p:tgtEl>
                                        <p:attrNameLst>
                                          <p:attrName>style.visibility</p:attrName>
                                        </p:attrNameLst>
                                      </p:cBhvr>
                                      <p:to>
                                        <p:strVal val="visible"/>
                                      </p:to>
                                    </p:set>
                                    <p:animEffect transition="in" filter="fade">
                                      <p:cBhvr>
                                        <p:cTn dur="1000"/>
                                        <p:tgtEl>
                                          <p:spTgt spid="120">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6" end="6"/>
                                            </p:txEl>
                                          </p:spTgt>
                                        </p:tgtEl>
                                        <p:attrNameLst>
                                          <p:attrName>style.visibility</p:attrName>
                                        </p:attrNameLst>
                                      </p:cBhvr>
                                      <p:to>
                                        <p:strVal val="visible"/>
                                      </p:to>
                                    </p:set>
                                    <p:animEffect transition="in" filter="fade">
                                      <p:cBhvr>
                                        <p:cTn dur="1000"/>
                                        <p:tgtEl>
                                          <p:spTgt spid="120">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0">
                                            <p:txEl>
                                              <p:pRg st="7" end="7"/>
                                            </p:txEl>
                                          </p:spTgt>
                                        </p:tgtEl>
                                        <p:attrNameLst>
                                          <p:attrName>style.visibility</p:attrName>
                                        </p:attrNameLst>
                                      </p:cBhvr>
                                      <p:to>
                                        <p:strVal val="visible"/>
                                      </p:to>
                                    </p:set>
                                    <p:animEffect transition="in" filter="fade">
                                      <p:cBhvr>
                                        <p:cTn dur="1000"/>
                                        <p:tgtEl>
                                          <p:spTgt spid="120">
                                            <p:txEl>
                                              <p:pRg st="7" end="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24" name="Shape 124"/>
        <p:cNvGrpSpPr/>
        <p:nvPr/>
      </p:nvGrpSpPr>
      <p:grpSpPr>
        <a:xfrm>
          <a:off y="0" x="0"/>
          <a:ext cy="0" cx="0"/>
          <a:chOff y="0" x="0"/>
          <a:chExt cy="0" cx="0"/>
        </a:xfrm>
      </p:grpSpPr>
      <p:sp>
        <p:nvSpPr>
          <p:cNvPr id="125" name="Shape 125"/>
          <p:cNvSpPr txBox="1"/>
          <p:nvPr>
            <p:ph type="title"/>
          </p:nvPr>
        </p:nvSpPr>
        <p:spPr>
          <a:xfrm>
            <a:off y="304800" x="304800"/>
            <a:ext cy="914400" cx="95505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Creating Indexable Content</a:t>
            </a:r>
          </a:p>
        </p:txBody>
      </p:sp>
      <p:sp>
        <p:nvSpPr>
          <p:cNvPr id="126" name="Shape 126"/>
          <p:cNvSpPr txBox="1"/>
          <p:nvPr>
            <p:ph idx="1" type="body"/>
          </p:nvPr>
        </p:nvSpPr>
        <p:spPr>
          <a:xfrm>
            <a:off y="1828800" x="304800"/>
            <a:ext cy="5486399" cx="9550500"/>
          </a:xfrm>
          <a:prstGeom prst="rect">
            <a:avLst/>
          </a:prstGeom>
          <a:noFill/>
          <a:ln>
            <a:noFill/>
          </a:ln>
        </p:spPr>
        <p:txBody>
          <a:bodyPr bIns="0" rIns="0" lIns="0" tIns="0" anchor="t" anchorCtr="0">
            <a:noAutofit/>
          </a:bodyPr>
          <a:lstStyle/>
          <a:p>
            <a:pPr rtl="0" lvl="0" indent="-457200" marL="457200">
              <a:buClr>
                <a:srgbClr val="FFFFFF"/>
              </a:buClr>
              <a:buSzPct val="100000"/>
              <a:buFont typeface="Arial"/>
              <a:buChar char="●"/>
            </a:pPr>
            <a:r>
              <a:rPr sz="3600" lang="en-US">
                <a:solidFill>
                  <a:srgbClr val="FFFFFF"/>
                </a:solidFill>
              </a:rPr>
              <a:t>User intuitive hierarchy &amp; site architecture</a:t>
            </a:r>
          </a:p>
          <a:p>
            <a:pPr rtl="0" lvl="1" indent="-419100" marL="914400">
              <a:buClr>
                <a:srgbClr val="FFFFFF"/>
              </a:buClr>
              <a:buSzPct val="100000"/>
              <a:buFont typeface="Arial"/>
              <a:buChar char="○"/>
            </a:pPr>
            <a:r>
              <a:rPr sz="3000" lang="en-US">
                <a:solidFill>
                  <a:srgbClr val="FFFFFF"/>
                </a:solidFill>
              </a:rPr>
              <a:t>Short URLs containing keywords</a:t>
            </a:r>
          </a:p>
          <a:p>
            <a:pPr rtl="0" lvl="1" indent="-419100" marL="914400">
              <a:buClr>
                <a:srgbClr val="FFFFFF"/>
              </a:buClr>
              <a:buSzPct val="100000"/>
              <a:buFont typeface="Arial"/>
              <a:buChar char="○"/>
            </a:pPr>
            <a:r>
              <a:rPr sz="3000" lang="en-US">
                <a:solidFill>
                  <a:srgbClr val="FFFFFF"/>
                </a:solidFill>
              </a:rPr>
              <a:t>Simple directory structure</a:t>
            </a:r>
          </a:p>
          <a:p>
            <a:pPr rtl="0" lvl="1" indent="-419100" marL="914400">
              <a:buClr>
                <a:srgbClr val="FFFFFF"/>
              </a:buClr>
              <a:buSzPct val="100000"/>
              <a:buFont typeface="Arial"/>
              <a:buChar char="○"/>
            </a:pPr>
            <a:r>
              <a:rPr sz="3000" lang="en-US">
                <a:solidFill>
                  <a:srgbClr val="FFFFFF"/>
                </a:solidFill>
              </a:rPr>
              <a:t>Incorporate "Breadcrumbs" </a:t>
            </a:r>
          </a:p>
          <a:p>
            <a:pPr rtl="0" lvl="1" indent="-419100" marL="914400">
              <a:buClr>
                <a:srgbClr val="FFFFFF"/>
              </a:buClr>
              <a:buSzPct val="100000"/>
              <a:buFont typeface="Arial"/>
              <a:buChar char="○"/>
            </a:pPr>
            <a:r>
              <a:rPr sz="3000" lang="en-US">
                <a:solidFill>
                  <a:srgbClr val="FFFFFF"/>
                </a:solidFill>
              </a:rPr>
              <a:t>Single URL to each page</a:t>
            </a:r>
          </a:p>
          <a:p>
            <a:pPr rtl="0" lvl="1" indent="-419100" marL="914400">
              <a:buClr>
                <a:srgbClr val="FFFFFF"/>
              </a:buClr>
              <a:buSzPct val="100000"/>
              <a:buFont typeface="Arial"/>
              <a:buChar char="○"/>
            </a:pPr>
            <a:r>
              <a:rPr sz="3000" lang="en-US">
                <a:solidFill>
                  <a:srgbClr val="FFFFFF"/>
                </a:solidFill>
              </a:rPr>
              <a:t>Easy navigation between homepage and any webpage, and back   </a:t>
            </a:r>
          </a:p>
          <a:p>
            <a:r>
              <a:t/>
            </a:r>
          </a:p>
          <a:p>
            <a:pPr rtl="0" lvl="0">
              <a:buNone/>
            </a:pPr>
            <a:r>
              <a:rPr sz="2400" lang="en-US">
                <a:solidFill>
                  <a:srgbClr val="FFFFFF"/>
                </a:solidFill>
              </a:rPr>
              <a:t>“Every page should be reachable from at least one static text link.”</a:t>
            </a:r>
          </a:p>
          <a:p>
            <a:pPr rtl="0" lvl="0">
              <a:buNone/>
            </a:pPr>
            <a:r>
              <a:rPr sz="2400" lang="en-US">
                <a:solidFill>
                  <a:srgbClr val="FFFFFF"/>
                </a:solidFill>
              </a:rPr>
              <a:t>https://support.google.com/webmasters/answer/35769</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cond evt="onBegin" delay="0">
                          <p:tn val="2"/>
                        </p:cond>
                      </p:stCondLst>
                      <p:childTnLst>
                        <p:par>
                          <p:cTn fill="hold">
                            <p:stCondLst>
                              <p:cond delay="0"/>
                            </p:stCondLst>
                            <p:childTnLst>
                              <p:par>
                                <p:cTn presetID="10" fill="hold" presetSubtype="0" presetClass="entr" nodeType="afterEffect">
                                  <p:stCondLst>
                                    <p:cond delay="0"/>
                                  </p:stCondLst>
                                  <p:childTnLst>
                                    <p:set>
                                      <p:cBhvr>
                                        <p:cTn dur="1" fill="hold">
                                          <p:stCondLst>
                                            <p:cond delay="0"/>
                                          </p:stCondLst>
                                        </p:cTn>
                                        <p:tgtEl>
                                          <p:spTgt spid="126">
                                            <p:txEl>
                                              <p:pRg st="0" end="0"/>
                                            </p:txEl>
                                          </p:spTgt>
                                        </p:tgtEl>
                                        <p:attrNameLst>
                                          <p:attrName>style.visibility</p:attrName>
                                        </p:attrNameLst>
                                      </p:cBhvr>
                                      <p:to>
                                        <p:strVal val="visible"/>
                                      </p:to>
                                    </p:set>
                                    <p:animEffect transition="in" filter="fade">
                                      <p:cBhvr>
                                        <p:cTn dur="2000"/>
                                        <p:tgtEl>
                                          <p:spTgt spid="126">
                                            <p:txEl>
                                              <p:pRg st="0" end="0"/>
                                            </p:txEl>
                                          </p:spTgt>
                                        </p:tgtEl>
                                      </p:cBhvr>
                                    </p:animEffect>
                                  </p:childTnLst>
                                </p:cTn>
                              </p:par>
                            </p:childTnLst>
                          </p:cTn>
                        </p:par>
                        <p:par>
                          <p:cTn fill="hold">
                            <p:stCondLst>
                              <p:cond delay="2000"/>
                            </p:stCondLst>
                            <p:childTnLst>
                              <p:par>
                                <p:cTn presetID="10" fill="hold" presetSubtype="0" presetClass="entr" nodeType="afterEffect">
                                  <p:stCondLst>
                                    <p:cond delay="0"/>
                                  </p:stCondLst>
                                  <p:childTnLst>
                                    <p:set>
                                      <p:cBhvr>
                                        <p:cTn dur="1" fill="hold">
                                          <p:stCondLst>
                                            <p:cond delay="0"/>
                                          </p:stCondLst>
                                        </p:cTn>
                                        <p:tgtEl>
                                          <p:spTgt spid="126">
                                            <p:txEl>
                                              <p:pRg st="1" end="1"/>
                                            </p:txEl>
                                          </p:spTgt>
                                        </p:tgtEl>
                                        <p:attrNameLst>
                                          <p:attrName>style.visibility</p:attrName>
                                        </p:attrNameLst>
                                      </p:cBhvr>
                                      <p:to>
                                        <p:strVal val="visible"/>
                                      </p:to>
                                    </p:set>
                                    <p:animEffect transition="in" filter="fade">
                                      <p:cBhvr>
                                        <p:cTn dur="2000"/>
                                        <p:tgtEl>
                                          <p:spTgt spid="126">
                                            <p:txEl>
                                              <p:pRg st="1" end="1"/>
                                            </p:txEl>
                                          </p:spTgt>
                                        </p:tgtEl>
                                      </p:cBhvr>
                                    </p:animEffect>
                                  </p:childTnLst>
                                </p:cTn>
                              </p:par>
                            </p:childTnLst>
                          </p:cTn>
                        </p:par>
                        <p:par>
                          <p:cTn fill="hold">
                            <p:stCondLst>
                              <p:cond delay="4000"/>
                            </p:stCondLst>
                            <p:childTnLst>
                              <p:par>
                                <p:cTn presetID="10" fill="hold" presetSubtype="0" presetClass="entr" nodeType="afterEffect">
                                  <p:stCondLst>
                                    <p:cond delay="0"/>
                                  </p:stCondLst>
                                  <p:childTnLst>
                                    <p:set>
                                      <p:cBhvr>
                                        <p:cTn dur="1" fill="hold">
                                          <p:stCondLst>
                                            <p:cond delay="0"/>
                                          </p:stCondLst>
                                        </p:cTn>
                                        <p:tgtEl>
                                          <p:spTgt spid="126">
                                            <p:txEl>
                                              <p:pRg st="2" end="2"/>
                                            </p:txEl>
                                          </p:spTgt>
                                        </p:tgtEl>
                                        <p:attrNameLst>
                                          <p:attrName>style.visibility</p:attrName>
                                        </p:attrNameLst>
                                      </p:cBhvr>
                                      <p:to>
                                        <p:strVal val="visible"/>
                                      </p:to>
                                    </p:set>
                                    <p:animEffect transition="in" filter="fade">
                                      <p:cBhvr>
                                        <p:cTn dur="2000"/>
                                        <p:tgtEl>
                                          <p:spTgt spid="126">
                                            <p:txEl>
                                              <p:pRg st="2" end="2"/>
                                            </p:txEl>
                                          </p:spTgt>
                                        </p:tgtEl>
                                      </p:cBhvr>
                                    </p:animEffect>
                                  </p:childTnLst>
                                </p:cTn>
                              </p:par>
                            </p:childTnLst>
                          </p:cTn>
                        </p:par>
                        <p:par>
                          <p:cTn fill="hold">
                            <p:stCondLst>
                              <p:cond delay="6000"/>
                            </p:stCondLst>
                            <p:childTnLst>
                              <p:par>
                                <p:cTn presetID="10" fill="hold" presetSubtype="0" presetClass="entr" nodeType="afterEffect">
                                  <p:stCondLst>
                                    <p:cond delay="0"/>
                                  </p:stCondLst>
                                  <p:childTnLst>
                                    <p:set>
                                      <p:cBhvr>
                                        <p:cTn dur="1" fill="hold">
                                          <p:stCondLst>
                                            <p:cond delay="0"/>
                                          </p:stCondLst>
                                        </p:cTn>
                                        <p:tgtEl>
                                          <p:spTgt spid="126">
                                            <p:txEl>
                                              <p:pRg st="3" end="3"/>
                                            </p:txEl>
                                          </p:spTgt>
                                        </p:tgtEl>
                                        <p:attrNameLst>
                                          <p:attrName>style.visibility</p:attrName>
                                        </p:attrNameLst>
                                      </p:cBhvr>
                                      <p:to>
                                        <p:strVal val="visible"/>
                                      </p:to>
                                    </p:set>
                                    <p:animEffect transition="in" filter="fade">
                                      <p:cBhvr>
                                        <p:cTn dur="2000"/>
                                        <p:tgtEl>
                                          <p:spTgt spid="126">
                                            <p:txEl>
                                              <p:pRg st="3" end="3"/>
                                            </p:txEl>
                                          </p:spTgt>
                                        </p:tgtEl>
                                      </p:cBhvr>
                                    </p:animEffect>
                                  </p:childTnLst>
                                </p:cTn>
                              </p:par>
                            </p:childTnLst>
                          </p:cTn>
                        </p:par>
                        <p:par>
                          <p:cTn fill="hold">
                            <p:stCondLst>
                              <p:cond delay="8000"/>
                            </p:stCondLst>
                            <p:childTnLst>
                              <p:par>
                                <p:cTn presetID="10" fill="hold" presetSubtype="0" presetClass="entr" nodeType="afterEffect">
                                  <p:stCondLst>
                                    <p:cond delay="0"/>
                                  </p:stCondLst>
                                  <p:childTnLst>
                                    <p:set>
                                      <p:cBhvr>
                                        <p:cTn dur="1" fill="hold">
                                          <p:stCondLst>
                                            <p:cond delay="0"/>
                                          </p:stCondLst>
                                        </p:cTn>
                                        <p:tgtEl>
                                          <p:spTgt spid="126">
                                            <p:txEl>
                                              <p:pRg st="4" end="4"/>
                                            </p:txEl>
                                          </p:spTgt>
                                        </p:tgtEl>
                                        <p:attrNameLst>
                                          <p:attrName>style.visibility</p:attrName>
                                        </p:attrNameLst>
                                      </p:cBhvr>
                                      <p:to>
                                        <p:strVal val="visible"/>
                                      </p:to>
                                    </p:set>
                                    <p:animEffect transition="in" filter="fade">
                                      <p:cBhvr>
                                        <p:cTn dur="2000"/>
                                        <p:tgtEl>
                                          <p:spTgt spid="126">
                                            <p:txEl>
                                              <p:pRg st="4" end="4"/>
                                            </p:txEl>
                                          </p:spTgt>
                                        </p:tgtEl>
                                      </p:cBhvr>
                                    </p:animEffect>
                                  </p:childTnLst>
                                </p:cTn>
                              </p:par>
                            </p:childTnLst>
                          </p:cTn>
                        </p:par>
                        <p:par>
                          <p:cTn fill="hold">
                            <p:stCondLst>
                              <p:cond delay="10000"/>
                            </p:stCondLst>
                            <p:childTnLst>
                              <p:par>
                                <p:cTn presetID="10" fill="hold" presetSubtype="0" presetClass="entr" nodeType="afterEffect">
                                  <p:stCondLst>
                                    <p:cond delay="0"/>
                                  </p:stCondLst>
                                  <p:childTnLst>
                                    <p:set>
                                      <p:cBhvr>
                                        <p:cTn dur="1" fill="hold">
                                          <p:stCondLst>
                                            <p:cond delay="0"/>
                                          </p:stCondLst>
                                        </p:cTn>
                                        <p:tgtEl>
                                          <p:spTgt spid="126">
                                            <p:txEl>
                                              <p:pRg st="5" end="5"/>
                                            </p:txEl>
                                          </p:spTgt>
                                        </p:tgtEl>
                                        <p:attrNameLst>
                                          <p:attrName>style.visibility</p:attrName>
                                        </p:attrNameLst>
                                      </p:cBhvr>
                                      <p:to>
                                        <p:strVal val="visible"/>
                                      </p:to>
                                    </p:set>
                                    <p:animEffect transition="in" filter="fade">
                                      <p:cBhvr>
                                        <p:cTn dur="2000"/>
                                        <p:tgtEl>
                                          <p:spTgt spid="126">
                                            <p:txEl>
                                              <p:pRg st="5" end="5"/>
                                            </p:txEl>
                                          </p:spTgt>
                                        </p:tgtEl>
                                      </p:cBhvr>
                                    </p:animEffect>
                                  </p:childTnLst>
                                </p:cTn>
                              </p:par>
                            </p:childTnLst>
                          </p:cTn>
                        </p:par>
                        <p:par>
                          <p:cTn fill="hold">
                            <p:stCondLst>
                              <p:cond delay="12000"/>
                            </p:stCondLst>
                            <p:childTnLst>
                              <p:par>
                                <p:cTn presetID="10" fill="hold" presetSubtype="0" presetClass="entr" nodeType="afterEffect">
                                  <p:stCondLst>
                                    <p:cond delay="0"/>
                                  </p:stCondLst>
                                  <p:childTnLst>
                                    <p:set>
                                      <p:cBhvr>
                                        <p:cTn dur="1" fill="hold">
                                          <p:stCondLst>
                                            <p:cond delay="0"/>
                                          </p:stCondLst>
                                        </p:cTn>
                                        <p:tgtEl>
                                          <p:spTgt spid="126">
                                            <p:txEl>
                                              <p:pRg st="6" end="6"/>
                                            </p:txEl>
                                          </p:spTgt>
                                        </p:tgtEl>
                                        <p:attrNameLst>
                                          <p:attrName>style.visibility</p:attrName>
                                        </p:attrNameLst>
                                      </p:cBhvr>
                                      <p:to>
                                        <p:strVal val="visible"/>
                                      </p:to>
                                    </p:set>
                                    <p:animEffect transition="in" filter="fade">
                                      <p:cBhvr>
                                        <p:cTn dur="2000"/>
                                        <p:tgtEl>
                                          <p:spTgt spid="126">
                                            <p:txEl>
                                              <p:pRg st="6" end="6"/>
                                            </p:txEl>
                                          </p:spTgt>
                                        </p:tgtEl>
                                      </p:cBhvr>
                                    </p:animEffect>
                                  </p:childTnLst>
                                </p:cTn>
                              </p:par>
                            </p:childTnLst>
                          </p:cTn>
                        </p:par>
                        <p:par>
                          <p:cTn fill="hold">
                            <p:stCondLst>
                              <p:cond delay="14000"/>
                            </p:stCondLst>
                            <p:childTnLst>
                              <p:par>
                                <p:cTn presetID="10" fill="hold" presetSubtype="0" presetClass="entr" nodeType="afterEffect">
                                  <p:stCondLst>
                                    <p:cond delay="0"/>
                                  </p:stCondLst>
                                  <p:childTnLst>
                                    <p:set>
                                      <p:cBhvr>
                                        <p:cTn dur="1" fill="hold">
                                          <p:stCondLst>
                                            <p:cond delay="0"/>
                                          </p:stCondLst>
                                        </p:cTn>
                                        <p:tgtEl>
                                          <p:spTgt spid="126">
                                            <p:txEl>
                                              <p:pRg st="7" end="7"/>
                                            </p:txEl>
                                          </p:spTgt>
                                        </p:tgtEl>
                                        <p:attrNameLst>
                                          <p:attrName>style.visibility</p:attrName>
                                        </p:attrNameLst>
                                      </p:cBhvr>
                                      <p:to>
                                        <p:strVal val="visible"/>
                                      </p:to>
                                    </p:set>
                                    <p:animEffect transition="in" filter="fade">
                                      <p:cBhvr>
                                        <p:cTn dur="2000"/>
                                        <p:tgtEl>
                                          <p:spTgt spid="126">
                                            <p:txEl>
                                              <p:pRg st="7" end="7"/>
                                            </p:txEl>
                                          </p:spTgt>
                                        </p:tgtEl>
                                      </p:cBhvr>
                                    </p:animEffect>
                                  </p:childTnLst>
                                </p:cTn>
                              </p:par>
                            </p:childTnLst>
                          </p:cTn>
                        </p:par>
                        <p:par>
                          <p:cTn fill="hold">
                            <p:stCondLst>
                              <p:cond delay="16000"/>
                            </p:stCondLst>
                            <p:childTnLst>
                              <p:par>
                                <p:cTn presetID="10" fill="hold" presetSubtype="0" presetClass="entr" nodeType="afterEffect">
                                  <p:stCondLst>
                                    <p:cond delay="0"/>
                                  </p:stCondLst>
                                  <p:childTnLst>
                                    <p:set>
                                      <p:cBhvr>
                                        <p:cTn dur="1" fill="hold">
                                          <p:stCondLst>
                                            <p:cond delay="0"/>
                                          </p:stCondLst>
                                        </p:cTn>
                                        <p:tgtEl>
                                          <p:spTgt spid="126">
                                            <p:txEl>
                                              <p:pRg st="8" end="8"/>
                                            </p:txEl>
                                          </p:spTgt>
                                        </p:tgtEl>
                                        <p:attrNameLst>
                                          <p:attrName>style.visibility</p:attrName>
                                        </p:attrNameLst>
                                      </p:cBhvr>
                                      <p:to>
                                        <p:strVal val="visible"/>
                                      </p:to>
                                    </p:set>
                                    <p:animEffect transition="in" filter="fade">
                                      <p:cBhvr>
                                        <p:cTn dur="2000"/>
                                        <p:tgtEl>
                                          <p:spTgt spid="126">
                                            <p:txEl>
                                              <p:pRg st="8" end="8"/>
                                            </p:txEl>
                                          </p:spTgt>
                                        </p:tgtEl>
                                      </p:cBhvr>
                                    </p:animEffect>
                                  </p:childTnLst>
                                </p:cTn>
                              </p:par>
                            </p:childTnLst>
                          </p:cTn>
                        </p:par>
                        <p:par>
                          <p:cTn fill="hold">
                            <p:stCondLst>
                              <p:cond delay="18000"/>
                            </p:stCondLst>
                            <p:childTnLst>
                              <p:par>
                                <p:cTn presetID="10" fill="hold" presetSubtype="0" presetClass="entr" nodeType="afterEffect">
                                  <p:stCondLst>
                                    <p:cond delay="0"/>
                                  </p:stCondLst>
                                  <p:childTnLst>
                                    <p:set>
                                      <p:cBhvr>
                                        <p:cTn dur="1" fill="hold">
                                          <p:stCondLst>
                                            <p:cond delay="0"/>
                                          </p:stCondLst>
                                        </p:cTn>
                                        <p:tgtEl>
                                          <p:spTgt spid="126">
                                            <p:txEl>
                                              <p:pRg st="9" end="9"/>
                                            </p:txEl>
                                          </p:spTgt>
                                        </p:tgtEl>
                                        <p:attrNameLst>
                                          <p:attrName>style.visibility</p:attrName>
                                        </p:attrNameLst>
                                      </p:cBhvr>
                                      <p:to>
                                        <p:strVal val="visible"/>
                                      </p:to>
                                    </p:set>
                                    <p:animEffect transition="in" filter="fade">
                                      <p:cBhvr>
                                        <p:cTn dur="2000"/>
                                        <p:tgtEl>
                                          <p:spTgt spid="126">
                                            <p:txEl>
                                              <p:pRg st="9" end="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30" name="Shape 130"/>
        <p:cNvGrpSpPr/>
        <p:nvPr/>
      </p:nvGrpSpPr>
      <p:grpSpPr>
        <a:xfrm>
          <a:off y="0" x="0"/>
          <a:ext cy="0" cx="0"/>
          <a:chOff y="0" x="0"/>
          <a:chExt cy="0" cx="0"/>
        </a:xfrm>
      </p:grpSpPr>
      <p:sp>
        <p:nvSpPr>
          <p:cNvPr id="131" name="Shape 131"/>
          <p:cNvSpPr txBox="1"/>
          <p:nvPr>
            <p:ph type="title"/>
          </p:nvPr>
        </p:nvSpPr>
        <p:spPr>
          <a:xfrm>
            <a:off y="304800" x="304800"/>
            <a:ext cy="914400" cx="95505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Creating Indexable Content</a:t>
            </a:r>
          </a:p>
        </p:txBody>
      </p:sp>
      <p:sp>
        <p:nvSpPr>
          <p:cNvPr id="132" name="Shape 132"/>
          <p:cNvSpPr txBox="1"/>
          <p:nvPr>
            <p:ph idx="1" type="body"/>
          </p:nvPr>
        </p:nvSpPr>
        <p:spPr>
          <a:xfrm>
            <a:off y="1828800" x="304800"/>
            <a:ext cy="5486399" cx="9550500"/>
          </a:xfrm>
          <a:prstGeom prst="rect">
            <a:avLst/>
          </a:prstGeom>
          <a:noFill/>
          <a:ln>
            <a:noFill/>
          </a:ln>
        </p:spPr>
        <p:txBody>
          <a:bodyPr bIns="0" rIns="0" lIns="0" tIns="0" anchor="t" anchorCtr="0">
            <a:noAutofit/>
          </a:bodyPr>
          <a:lstStyle/>
          <a:p>
            <a:pPr rtl="0" lvl="0" indent="-457200" marL="457200">
              <a:buClr>
                <a:srgbClr val="FFFFFF"/>
              </a:buClr>
              <a:buSzPct val="100000"/>
              <a:buFont typeface="Arial"/>
              <a:buChar char="●"/>
            </a:pPr>
            <a:r>
              <a:rPr sz="3600" lang="en-US">
                <a:solidFill>
                  <a:srgbClr val="FFFFFF"/>
                </a:solidFill>
              </a:rPr>
              <a:t>Link a human readable HTML sitemap from homepage</a:t>
            </a:r>
          </a:p>
          <a:p>
            <a:pPr rtl="0" lvl="0" indent="-457200" marL="457200">
              <a:buClr>
                <a:srgbClr val="FFFFFF"/>
              </a:buClr>
              <a:buSzPct val="100000"/>
              <a:buFont typeface="Arial"/>
              <a:buChar char="●"/>
            </a:pPr>
            <a:r>
              <a:rPr sz="3600" lang="en-US">
                <a:solidFill>
                  <a:srgbClr val="FFFFFF"/>
                </a:solidFill>
              </a:rPr>
              <a:t>Implement machine-readable XML file(s) to provide SE content </a:t>
            </a:r>
            <a:r>
              <a:rPr u="sng" b="1" sz="3600" lang="en-US">
                <a:solidFill>
                  <a:srgbClr val="FFFFFF"/>
                </a:solidFill>
              </a:rPr>
              <a:t>inclusion</a:t>
            </a:r>
            <a:r>
              <a:rPr sz="3600" lang="en-US">
                <a:solidFill>
                  <a:srgbClr val="FFFFFF"/>
                </a:solidFill>
              </a:rPr>
              <a:t> direction</a:t>
            </a:r>
          </a:p>
          <a:p>
            <a:pPr rtl="0" lvl="1" indent="304800" marL="114300">
              <a:buClr>
                <a:srgbClr val="FFFFFF"/>
              </a:buClr>
              <a:buSzPct val="166666"/>
              <a:buFont typeface="Arial"/>
              <a:buChar char="•"/>
            </a:pPr>
            <a:r>
              <a:rPr sz="2800" lang="en-US">
                <a:solidFill>
                  <a:srgbClr val="FFFFFF"/>
                </a:solidFill>
              </a:rPr>
              <a:t>"sitemap index" </a:t>
            </a:r>
          </a:p>
          <a:p>
            <a:pPr rtl="0" lvl="1" indent="304800" marL="114300">
              <a:buClr>
                <a:srgbClr val="FFFFFF"/>
              </a:buClr>
              <a:buSzPct val="166666"/>
              <a:buFont typeface="Arial"/>
              <a:buChar char="•"/>
            </a:pPr>
            <a:r>
              <a:rPr sz="2800" lang="en-US">
                <a:solidFill>
                  <a:srgbClr val="FFFFFF"/>
                </a:solidFill>
              </a:rPr>
              <a:t>"sitemap" file(s)</a:t>
            </a:r>
          </a:p>
          <a:p>
            <a:r>
              <a:t/>
            </a:r>
          </a:p>
          <a:p>
            <a:r>
              <a:t/>
            </a:r>
          </a:p>
          <a:p>
            <a:pPr rtl="0" lvl="0">
              <a:buClr>
                <a:srgbClr val="000000"/>
              </a:buClr>
              <a:buSzPct val="45833"/>
              <a:buFont typeface="Arial"/>
              <a:buNone/>
            </a:pPr>
            <a:r>
              <a:rPr sz="2400" lang="en-US">
                <a:solidFill>
                  <a:srgbClr val="FFFFFF"/>
                </a:solidFill>
              </a:rPr>
              <a:t>“Google adheres to Sitemap Protocol 0.9 as defined by sitemaps.org.”</a:t>
            </a:r>
          </a:p>
          <a:p>
            <a:pPr rtl="0" lvl="0">
              <a:buClr>
                <a:srgbClr val="000000"/>
              </a:buClr>
              <a:buSzPct val="45833"/>
              <a:buFont typeface="Arial"/>
              <a:buNone/>
            </a:pPr>
            <a:r>
              <a:rPr sz="2400" lang="en-US">
                <a:solidFill>
                  <a:srgbClr val="FFFFFF"/>
                </a:solidFill>
              </a:rPr>
              <a:t>https://support.google.com/webmasters/answer/156184</a:t>
            </a:r>
          </a:p>
          <a:p>
            <a:r>
              <a:t/>
            </a:r>
          </a:p>
          <a:p>
            <a:r>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36" name="Shape 136"/>
        <p:cNvGrpSpPr/>
        <p:nvPr/>
      </p:nvGrpSpPr>
      <p:grpSpPr>
        <a:xfrm>
          <a:off y="0" x="0"/>
          <a:ext cy="0" cx="0"/>
          <a:chOff y="0" x="0"/>
          <a:chExt cy="0" cx="0"/>
        </a:xfrm>
      </p:grpSpPr>
      <p:sp>
        <p:nvSpPr>
          <p:cNvPr id="137" name="Shape 137"/>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Reduce “Noise” in the Index</a:t>
            </a:r>
          </a:p>
        </p:txBody>
      </p:sp>
      <p:sp>
        <p:nvSpPr>
          <p:cNvPr id="138" name="Shape 138"/>
          <p:cNvSpPr txBox="1"/>
          <p:nvPr>
            <p:ph idx="1" type="body"/>
          </p:nvPr>
        </p:nvSpPr>
        <p:spPr>
          <a:xfrm>
            <a:off y="1522412" x="246062"/>
            <a:ext cy="5643599" cx="9501299"/>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None/>
            </a:pPr>
            <a:r>
              <a:rPr sz="3700" lang="en-US">
                <a:solidFill>
                  <a:srgbClr val="FFFFFF"/>
                </a:solidFill>
                <a:latin typeface="Arial"/>
                <a:ea typeface="Arial"/>
                <a:cs typeface="Arial"/>
                <a:sym typeface="Arial"/>
              </a:rPr>
              <a:t>Implement robots.txt </a:t>
            </a:r>
          </a:p>
          <a:p>
            <a:pPr algn="l" rtl="0" lvl="1" marR="0" indent="254000" marL="114300">
              <a:lnSpc>
                <a:spcPct val="95000"/>
              </a:lnSpc>
              <a:spcBef>
                <a:spcPts val="0"/>
              </a:spcBef>
              <a:spcAft>
                <a:spcPts val="0"/>
              </a:spcAft>
              <a:buClr>
                <a:srgbClr val="FFFFFF"/>
              </a:buClr>
              <a:buSzPct val="166666"/>
              <a:buFont typeface="Arial"/>
              <a:buChar char="•"/>
            </a:pPr>
            <a:r>
              <a:rPr sz="3600" lang="en-US">
                <a:solidFill>
                  <a:srgbClr val="FFFFFF"/>
                </a:solidFill>
                <a:latin typeface="Arial"/>
                <a:ea typeface="Arial"/>
                <a:cs typeface="Arial"/>
                <a:sym typeface="Arial"/>
              </a:rPr>
              <a:t>text file at top level / root of web site</a:t>
            </a:r>
          </a:p>
          <a:p>
            <a:pPr algn="l" rtl="0" lvl="1" marR="0" indent="254000" marL="114300">
              <a:lnSpc>
                <a:spcPct val="95000"/>
              </a:lnSpc>
              <a:spcBef>
                <a:spcPts val="0"/>
              </a:spcBef>
              <a:spcAft>
                <a:spcPts val="0"/>
              </a:spcAft>
              <a:buClr>
                <a:srgbClr val="FFFFFF"/>
              </a:buClr>
              <a:buSzPct val="166666"/>
              <a:buFont typeface="Arial"/>
              <a:buChar char="•"/>
            </a:pPr>
            <a:r>
              <a:rPr sz="3600" lang="en-US">
                <a:solidFill>
                  <a:srgbClr val="FFFFFF"/>
                </a:solidFill>
                <a:latin typeface="Arial"/>
                <a:ea typeface="Arial"/>
                <a:cs typeface="Arial"/>
                <a:sym typeface="Arial"/>
              </a:rPr>
              <a:t>Provides SE content </a:t>
            </a:r>
            <a:r>
              <a:rPr u="sng" b="1" sz="3600" lang="en-US">
                <a:solidFill>
                  <a:srgbClr val="FFFFFF"/>
                </a:solidFill>
                <a:latin typeface="Arial"/>
                <a:ea typeface="Arial"/>
                <a:cs typeface="Arial"/>
                <a:sym typeface="Arial"/>
              </a:rPr>
              <a:t>exclusion</a:t>
            </a:r>
            <a:r>
              <a:rPr sz="3600" lang="en-US">
                <a:solidFill>
                  <a:srgbClr val="FFFFFF"/>
                </a:solidFill>
                <a:latin typeface="Arial"/>
                <a:ea typeface="Arial"/>
                <a:cs typeface="Arial"/>
                <a:sym typeface="Arial"/>
              </a:rPr>
              <a:t> rules</a:t>
            </a:r>
          </a:p>
          <a:p>
            <a:r>
              <a:t/>
            </a:r>
          </a:p>
          <a:p>
            <a:pPr algn="l" rtl="0" lvl="0" marR="0" indent="0" marL="0">
              <a:lnSpc>
                <a:spcPct val="95000"/>
              </a:lnSpc>
              <a:spcBef>
                <a:spcPts val="0"/>
              </a:spcBef>
              <a:spcAft>
                <a:spcPts val="0"/>
              </a:spcAft>
              <a:buNone/>
            </a:pPr>
            <a:r>
              <a:rPr sz="3700" lang="en-US">
                <a:solidFill>
                  <a:srgbClr val="FFFFFF"/>
                </a:solidFill>
                <a:latin typeface="Courier New"/>
                <a:ea typeface="Courier New"/>
                <a:cs typeface="Courier New"/>
                <a:sym typeface="Courier New"/>
              </a:rPr>
              <a:t>Disallow: /staff/</a:t>
            </a:r>
          </a:p>
          <a:p>
            <a:pPr algn="l" rtl="0" lvl="0" marR="0" indent="0" marL="0">
              <a:lnSpc>
                <a:spcPct val="95000"/>
              </a:lnSpc>
              <a:spcBef>
                <a:spcPts val="0"/>
              </a:spcBef>
              <a:spcAft>
                <a:spcPts val="0"/>
              </a:spcAft>
              <a:buClr>
                <a:srgbClr val="000000"/>
              </a:buClr>
              <a:buSzPct val="29729"/>
              <a:buFont typeface="Arial"/>
              <a:buNone/>
            </a:pPr>
            <a:r>
              <a:rPr sz="3700" lang="en-US">
                <a:solidFill>
                  <a:srgbClr val="FFFFFF"/>
                </a:solidFill>
                <a:latin typeface="Courier New"/>
                <a:ea typeface="Courier New"/>
                <a:cs typeface="Courier New"/>
                <a:sym typeface="Courier New"/>
              </a:rPr>
              <a:t>#allow primary mobile page</a:t>
            </a:r>
          </a:p>
          <a:p>
            <a:pPr algn="l" rtl="0" lvl="0" marR="0" indent="0" marL="0">
              <a:lnSpc>
                <a:spcPct val="95000"/>
              </a:lnSpc>
              <a:spcBef>
                <a:spcPts val="0"/>
              </a:spcBef>
              <a:spcAft>
                <a:spcPts val="0"/>
              </a:spcAft>
              <a:buClr>
                <a:srgbClr val="000000"/>
              </a:buClr>
              <a:buSzPct val="29729"/>
              <a:buFont typeface="Arial"/>
              <a:buNone/>
            </a:pPr>
            <a:r>
              <a:rPr sz="3700" lang="en-US">
                <a:solidFill>
                  <a:srgbClr val="FFFFFF"/>
                </a:solidFill>
                <a:latin typeface="Courier New"/>
                <a:ea typeface="Courier New"/>
                <a:cs typeface="Courier New"/>
                <a:sym typeface="Courier New"/>
              </a:rPr>
              <a:t>Allow: /finding-aids/m/index.php</a:t>
            </a:r>
          </a:p>
          <a:p>
            <a:pPr algn="l" rtl="0" lvl="0" marR="0" indent="0" marL="0">
              <a:lnSpc>
                <a:spcPct val="95000"/>
              </a:lnSpc>
              <a:spcBef>
                <a:spcPts val="0"/>
              </a:spcBef>
              <a:spcAft>
                <a:spcPts val="0"/>
              </a:spcAft>
              <a:buClr>
                <a:srgbClr val="000000"/>
              </a:buClr>
              <a:buSzPct val="29729"/>
              <a:buFont typeface="Arial"/>
              <a:buNone/>
            </a:pPr>
            <a:r>
              <a:rPr sz="3700" lang="en-US">
                <a:solidFill>
                  <a:srgbClr val="FFFFFF"/>
                </a:solidFill>
                <a:latin typeface="Courier New"/>
                <a:ea typeface="Courier New"/>
                <a:cs typeface="Courier New"/>
                <a:sym typeface="Courier New"/>
              </a:rPr>
              <a:t>Allow: /finding-aids/m/$</a:t>
            </a:r>
          </a:p>
          <a:p>
            <a:r>
              <a:t/>
            </a:r>
          </a:p>
          <a:p>
            <a:r>
              <a:t/>
            </a:r>
          </a:p>
          <a:p>
            <a:r>
              <a:t/>
            </a:r>
          </a:p>
          <a:p>
            <a:r>
              <a:t/>
            </a:r>
          </a:p>
          <a:p>
            <a:r>
              <a:t/>
            </a:r>
          </a:p>
          <a:p>
            <a:r>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2" name="Shape 22"/>
        <p:cNvGrpSpPr/>
        <p:nvPr/>
      </p:nvGrpSpPr>
      <p:grpSpPr>
        <a:xfrm>
          <a:off y="0" x="0"/>
          <a:ext cy="0" cx="0"/>
          <a:chOff y="0" x="0"/>
          <a:chExt cy="0" cx="0"/>
        </a:xfrm>
      </p:grpSpPr>
      <p:sp>
        <p:nvSpPr>
          <p:cNvPr id="23" name="Shape 23"/>
          <p:cNvSpPr txBox="1"/>
          <p:nvPr>
            <p:ph idx="1" type="body"/>
          </p:nvPr>
        </p:nvSpPr>
        <p:spPr>
          <a:xfrm>
            <a:off y="3318875" x="709950"/>
            <a:ext cy="3936599" cx="87558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rgbClr val="000000"/>
              </a:buClr>
              <a:buSzPct val="57894"/>
              <a:buFont typeface="Arial"/>
              <a:buNone/>
            </a:pPr>
            <a:r>
              <a:rPr b="1" sz="1900" lang="en-US">
                <a:solidFill>
                  <a:srgbClr val="FFFFFF"/>
                </a:solidFill>
                <a:latin typeface="Arial"/>
                <a:ea typeface="Arial"/>
                <a:cs typeface="Arial"/>
                <a:sym typeface="Arial"/>
              </a:rPr>
              <a:t>Scott Young</a:t>
            </a:r>
          </a:p>
          <a:p>
            <a:pPr algn="l" rtl="0" lvl="0" marR="0" indent="0" marL="0">
              <a:lnSpc>
                <a:spcPct val="95000"/>
              </a:lnSpc>
              <a:spcBef>
                <a:spcPts val="0"/>
              </a:spcBef>
              <a:spcAft>
                <a:spcPts val="0"/>
              </a:spcAft>
              <a:buClr>
                <a:srgbClr val="000000"/>
              </a:buClr>
              <a:buSzPct val="57894"/>
              <a:buFont typeface="Arial"/>
              <a:buNone/>
            </a:pPr>
            <a:r>
              <a:rPr sz="1900" lang="en-US">
                <a:solidFill>
                  <a:srgbClr val="FFFFFF"/>
                </a:solidFill>
                <a:latin typeface="Arial"/>
                <a:ea typeface="Arial"/>
                <a:cs typeface="Arial"/>
                <a:sym typeface="Arial"/>
              </a:rPr>
              <a:t>Digital Initiatives Librarian at Montana State University</a:t>
            </a:r>
          </a:p>
          <a:p>
            <a:r>
              <a:t/>
            </a:r>
          </a:p>
          <a:p>
            <a:pPr algn="l" rtl="0" lvl="0" marR="0" indent="0" marL="0">
              <a:lnSpc>
                <a:spcPct val="95000"/>
              </a:lnSpc>
              <a:spcBef>
                <a:spcPts val="0"/>
              </a:spcBef>
              <a:spcAft>
                <a:spcPts val="0"/>
              </a:spcAft>
              <a:buClr>
                <a:srgbClr val="000000"/>
              </a:buClr>
              <a:buSzPct val="57894"/>
              <a:buFont typeface="Arial"/>
              <a:buNone/>
            </a:pPr>
            <a:r>
              <a:rPr b="1" sz="1900" lang="en-US">
                <a:solidFill>
                  <a:srgbClr val="FFFFFF"/>
                </a:solidFill>
                <a:latin typeface="Arial"/>
                <a:ea typeface="Arial"/>
                <a:cs typeface="Arial"/>
                <a:sym typeface="Arial"/>
              </a:rPr>
              <a:t>Jason Clark</a:t>
            </a:r>
          </a:p>
          <a:p>
            <a:pPr algn="l" rtl="0" lvl="0" marR="0" indent="0" marL="0">
              <a:lnSpc>
                <a:spcPct val="95000"/>
              </a:lnSpc>
              <a:spcBef>
                <a:spcPts val="0"/>
              </a:spcBef>
              <a:spcAft>
                <a:spcPts val="0"/>
              </a:spcAft>
              <a:buClr>
                <a:srgbClr val="000000"/>
              </a:buClr>
              <a:buSzPct val="57894"/>
              <a:buFont typeface="Arial"/>
              <a:buNone/>
            </a:pPr>
            <a:r>
              <a:rPr sz="1900" lang="en-US">
                <a:solidFill>
                  <a:srgbClr val="FFFFFF"/>
                </a:solidFill>
                <a:latin typeface="Arial"/>
                <a:ea typeface="Arial"/>
                <a:cs typeface="Arial"/>
                <a:sym typeface="Arial"/>
              </a:rPr>
              <a:t>Head of Library Informatics &amp; Computing at Montana State University Library</a:t>
            </a:r>
          </a:p>
          <a:p>
            <a:r>
              <a:t/>
            </a:r>
          </a:p>
          <a:p>
            <a:pPr algn="l" rtl="0" lvl="0" marR="0" indent="0" marL="0">
              <a:lnSpc>
                <a:spcPct val="95000"/>
              </a:lnSpc>
              <a:spcBef>
                <a:spcPts val="0"/>
              </a:spcBef>
              <a:spcAft>
                <a:spcPts val="0"/>
              </a:spcAft>
              <a:buClr>
                <a:srgbClr val="000000"/>
              </a:buClr>
              <a:buSzPct val="57894"/>
              <a:buFont typeface="Arial"/>
              <a:buNone/>
            </a:pPr>
            <a:r>
              <a:rPr b="1" sz="1900" lang="en-US">
                <a:solidFill>
                  <a:srgbClr val="FFFFFF"/>
                </a:solidFill>
                <a:latin typeface="Arial"/>
                <a:ea typeface="Arial"/>
                <a:cs typeface="Arial"/>
                <a:sym typeface="Arial"/>
                <a:hlinkClick r:id="rId3"/>
              </a:rPr>
              <a:t>Patrick OBrien</a:t>
            </a:r>
          </a:p>
          <a:p>
            <a:pPr algn="l" rtl="0" lvl="0" marR="0" indent="0" marL="0">
              <a:lnSpc>
                <a:spcPct val="95000"/>
              </a:lnSpc>
              <a:spcBef>
                <a:spcPts val="0"/>
              </a:spcBef>
              <a:spcAft>
                <a:spcPts val="0"/>
              </a:spcAft>
              <a:buClr>
                <a:srgbClr val="000000"/>
              </a:buClr>
              <a:buSzPct val="57894"/>
              <a:buFont typeface="Arial"/>
              <a:buNone/>
            </a:pPr>
            <a:r>
              <a:rPr sz="1900" lang="en-US">
                <a:solidFill>
                  <a:srgbClr val="FFFFFF"/>
                </a:solidFill>
                <a:latin typeface="Arial"/>
                <a:ea typeface="Arial"/>
                <a:cs typeface="Arial"/>
                <a:sym typeface="Arial"/>
              </a:rPr>
              <a:t>Semantic Web Research Director at Montana State University Library</a:t>
            </a:r>
          </a:p>
          <a:p>
            <a:r>
              <a:t/>
            </a:r>
          </a:p>
          <a:p>
            <a:pPr algn="l" rtl="0" lvl="0" marR="0" indent="0" marL="0">
              <a:lnSpc>
                <a:spcPct val="95000"/>
              </a:lnSpc>
              <a:spcBef>
                <a:spcPts val="0"/>
              </a:spcBef>
              <a:spcAft>
                <a:spcPts val="0"/>
              </a:spcAft>
              <a:buClr>
                <a:srgbClr val="000000"/>
              </a:buClr>
              <a:buSzPct val="57894"/>
              <a:buFont typeface="Arial"/>
              <a:buNone/>
            </a:pPr>
            <a:r>
              <a:rPr b="1" sz="1900" lang="en-US">
                <a:solidFill>
                  <a:srgbClr val="FFFFFF"/>
                </a:solidFill>
                <a:latin typeface="Arial"/>
                <a:ea typeface="Arial"/>
                <a:cs typeface="Arial"/>
                <a:sym typeface="Arial"/>
              </a:rPr>
              <a:t>Kenning Arlitsch</a:t>
            </a:r>
          </a:p>
          <a:p>
            <a:pPr algn="l" rtl="0" lvl="0" marR="0" indent="0" marL="0">
              <a:lnSpc>
                <a:spcPct val="95000"/>
              </a:lnSpc>
              <a:spcBef>
                <a:spcPts val="0"/>
              </a:spcBef>
              <a:spcAft>
                <a:spcPts val="0"/>
              </a:spcAft>
              <a:buClr>
                <a:srgbClr val="000000"/>
              </a:buClr>
              <a:buSzPct val="57894"/>
              <a:buFont typeface="Arial"/>
              <a:buNone/>
            </a:pPr>
            <a:r>
              <a:rPr sz="1900" lang="en-US">
                <a:solidFill>
                  <a:srgbClr val="FFFFFF"/>
                </a:solidFill>
                <a:latin typeface="Arial"/>
                <a:ea typeface="Arial"/>
                <a:cs typeface="Arial"/>
                <a:sym typeface="Arial"/>
              </a:rPr>
              <a:t>Dean of the Library at Montana State University.  His book, co-authored with Patrick OBrien is titled Improving the Visibility and Use of Digital Repositories through SEO, and was published in February 2013.</a:t>
            </a:r>
          </a:p>
        </p:txBody>
      </p:sp>
      <p:pic>
        <p:nvPicPr>
          <p:cNvPr id="24" name="Shape 24"/>
          <p:cNvPicPr preferRelativeResize="0"/>
          <p:nvPr/>
        </p:nvPicPr>
        <p:blipFill>
          <a:blip r:embed="rId4"/>
          <a:stretch>
            <a:fillRect/>
          </a:stretch>
        </p:blipFill>
        <p:spPr>
          <a:xfrm>
            <a:off y="1354250" x="1694850"/>
            <a:ext cy="1695450" cx="6438900"/>
          </a:xfrm>
          <a:prstGeom prst="rect">
            <a:avLst/>
          </a:prstGeom>
          <a:noFill/>
          <a:ln>
            <a:noFill/>
          </a:ln>
        </p:spPr>
      </p:pic>
      <p:sp>
        <p:nvSpPr>
          <p:cNvPr id="25" name="Shape 25"/>
          <p:cNvSpPr txBox="1"/>
          <p:nvPr/>
        </p:nvSpPr>
        <p:spPr>
          <a:xfrm>
            <a:off y="207650" x="279325"/>
            <a:ext cy="1146600" cx="9621899"/>
          </a:xfrm>
          <a:prstGeom prst="rect">
            <a:avLst/>
          </a:prstGeom>
        </p:spPr>
        <p:txBody>
          <a:bodyPr bIns="91425" rIns="91425" lIns="91425" tIns="91425" anchor="t" anchorCtr="0">
            <a:noAutofit/>
          </a:bodyPr>
          <a:lstStyle/>
          <a:p>
            <a:pPr algn="ctr">
              <a:buNone/>
            </a:pPr>
            <a:r>
              <a:rPr sz="4800" lang="en-US">
                <a:solidFill>
                  <a:schemeClr val="lt1"/>
                </a:solidFill>
              </a:rPr>
              <a:t>A Research Team Effort</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cond evt="onBegin" delay="0">
                          <p:tn val="2"/>
                        </p:cond>
                      </p:stCondLst>
                      <p:childTnLst>
                        <p:par>
                          <p:cTn fill="hold">
                            <p:stCondLst>
                              <p:cond delay="0"/>
                            </p:stCondLst>
                            <p:childTnLst>
                              <p:par>
                                <p:cTn presetID="10" fill="hold" presetSubtype="0" presetClass="entr" nodeType="afterEffect">
                                  <p:stCondLst>
                                    <p:cond delay="0"/>
                                  </p:stCondLst>
                                  <p:childTnLst>
                                    <p:set>
                                      <p:cBhvr>
                                        <p:cTn dur="1" fill="hold">
                                          <p:stCondLst>
                                            <p:cond delay="0"/>
                                          </p:stCondLst>
                                        </p:cTn>
                                        <p:tgtEl>
                                          <p:spTgt spid="23">
                                            <p:txEl>
                                              <p:pRg st="0" end="0"/>
                                            </p:txEl>
                                          </p:spTgt>
                                        </p:tgtEl>
                                        <p:attrNameLst>
                                          <p:attrName>style.visibility</p:attrName>
                                        </p:attrNameLst>
                                      </p:cBhvr>
                                      <p:to>
                                        <p:strVal val="visible"/>
                                      </p:to>
                                    </p:set>
                                    <p:animEffect transition="in" filter="fade">
                                      <p:cBhvr>
                                        <p:cTn dur="700"/>
                                        <p:tgtEl>
                                          <p:spTgt spid="23">
                                            <p:txEl>
                                              <p:pRg st="0" end="0"/>
                                            </p:txEl>
                                          </p:spTgt>
                                        </p:tgtEl>
                                      </p:cBhvr>
                                    </p:animEffect>
                                  </p:childTnLst>
                                </p:cTn>
                              </p:par>
                            </p:childTnLst>
                          </p:cTn>
                        </p:par>
                        <p:par>
                          <p:cTn fill="hold">
                            <p:stCondLst>
                              <p:cond delay="700"/>
                            </p:stCondLst>
                            <p:childTnLst>
                              <p:par>
                                <p:cTn presetID="10" fill="hold" presetSubtype="0" presetClass="entr" nodeType="afterEffect">
                                  <p:stCondLst>
                                    <p:cond delay="0"/>
                                  </p:stCondLst>
                                  <p:childTnLst>
                                    <p:set>
                                      <p:cBhvr>
                                        <p:cTn dur="1" fill="hold">
                                          <p:stCondLst>
                                            <p:cond delay="0"/>
                                          </p:stCondLst>
                                        </p:cTn>
                                        <p:tgtEl>
                                          <p:spTgt spid="23">
                                            <p:txEl>
                                              <p:pRg st="1" end="1"/>
                                            </p:txEl>
                                          </p:spTgt>
                                        </p:tgtEl>
                                        <p:attrNameLst>
                                          <p:attrName>style.visibility</p:attrName>
                                        </p:attrNameLst>
                                      </p:cBhvr>
                                      <p:to>
                                        <p:strVal val="visible"/>
                                      </p:to>
                                    </p:set>
                                    <p:animEffect transition="in" filter="fade">
                                      <p:cBhvr>
                                        <p:cTn dur="700"/>
                                        <p:tgtEl>
                                          <p:spTgt spid="23">
                                            <p:txEl>
                                              <p:pRg st="1" end="1"/>
                                            </p:txEl>
                                          </p:spTgt>
                                        </p:tgtEl>
                                      </p:cBhvr>
                                    </p:animEffect>
                                  </p:childTnLst>
                                </p:cTn>
                              </p:par>
                            </p:childTnLst>
                          </p:cTn>
                        </p:par>
                        <p:par>
                          <p:cTn fill="hold">
                            <p:stCondLst>
                              <p:cond delay="1400"/>
                            </p:stCondLst>
                            <p:childTnLst>
                              <p:par>
                                <p:cTn presetID="10" fill="hold" presetSubtype="0" presetClass="entr" nodeType="afterEffect">
                                  <p:stCondLst>
                                    <p:cond delay="0"/>
                                  </p:stCondLst>
                                  <p:childTnLst>
                                    <p:set>
                                      <p:cBhvr>
                                        <p:cTn dur="1" fill="hold">
                                          <p:stCondLst>
                                            <p:cond delay="0"/>
                                          </p:stCondLst>
                                        </p:cTn>
                                        <p:tgtEl>
                                          <p:spTgt spid="23">
                                            <p:txEl>
                                              <p:pRg st="2" end="2"/>
                                            </p:txEl>
                                          </p:spTgt>
                                        </p:tgtEl>
                                        <p:attrNameLst>
                                          <p:attrName>style.visibility</p:attrName>
                                        </p:attrNameLst>
                                      </p:cBhvr>
                                      <p:to>
                                        <p:strVal val="visible"/>
                                      </p:to>
                                    </p:set>
                                    <p:animEffect transition="in" filter="fade">
                                      <p:cBhvr>
                                        <p:cTn dur="700"/>
                                        <p:tgtEl>
                                          <p:spTgt spid="23">
                                            <p:txEl>
                                              <p:pRg st="2" end="2"/>
                                            </p:txEl>
                                          </p:spTgt>
                                        </p:tgtEl>
                                      </p:cBhvr>
                                    </p:animEffect>
                                  </p:childTnLst>
                                </p:cTn>
                              </p:par>
                            </p:childTnLst>
                          </p:cTn>
                        </p:par>
                        <p:par>
                          <p:cTn fill="hold">
                            <p:stCondLst>
                              <p:cond delay="2100"/>
                            </p:stCondLst>
                            <p:childTnLst>
                              <p:par>
                                <p:cTn presetID="10" fill="hold" presetSubtype="0" presetClass="entr" nodeType="afterEffect">
                                  <p:stCondLst>
                                    <p:cond delay="0"/>
                                  </p:stCondLst>
                                  <p:childTnLst>
                                    <p:set>
                                      <p:cBhvr>
                                        <p:cTn dur="1" fill="hold">
                                          <p:stCondLst>
                                            <p:cond delay="0"/>
                                          </p:stCondLst>
                                        </p:cTn>
                                        <p:tgtEl>
                                          <p:spTgt spid="23">
                                            <p:txEl>
                                              <p:pRg st="3" end="3"/>
                                            </p:txEl>
                                          </p:spTgt>
                                        </p:tgtEl>
                                        <p:attrNameLst>
                                          <p:attrName>style.visibility</p:attrName>
                                        </p:attrNameLst>
                                      </p:cBhvr>
                                      <p:to>
                                        <p:strVal val="visible"/>
                                      </p:to>
                                    </p:set>
                                    <p:animEffect transition="in" filter="fade">
                                      <p:cBhvr>
                                        <p:cTn dur="700"/>
                                        <p:tgtEl>
                                          <p:spTgt spid="23">
                                            <p:txEl>
                                              <p:pRg st="3" end="3"/>
                                            </p:txEl>
                                          </p:spTgt>
                                        </p:tgtEl>
                                      </p:cBhvr>
                                    </p:animEffect>
                                  </p:childTnLst>
                                </p:cTn>
                              </p:par>
                            </p:childTnLst>
                          </p:cTn>
                        </p:par>
                        <p:par>
                          <p:cTn fill="hold">
                            <p:stCondLst>
                              <p:cond delay="2800"/>
                            </p:stCondLst>
                            <p:childTnLst>
                              <p:par>
                                <p:cTn presetID="10" fill="hold" presetSubtype="0" presetClass="entr" nodeType="afterEffect">
                                  <p:stCondLst>
                                    <p:cond delay="0"/>
                                  </p:stCondLst>
                                  <p:childTnLst>
                                    <p:set>
                                      <p:cBhvr>
                                        <p:cTn dur="1" fill="hold">
                                          <p:stCondLst>
                                            <p:cond delay="0"/>
                                          </p:stCondLst>
                                        </p:cTn>
                                        <p:tgtEl>
                                          <p:spTgt spid="23">
                                            <p:txEl>
                                              <p:pRg st="4" end="4"/>
                                            </p:txEl>
                                          </p:spTgt>
                                        </p:tgtEl>
                                        <p:attrNameLst>
                                          <p:attrName>style.visibility</p:attrName>
                                        </p:attrNameLst>
                                      </p:cBhvr>
                                      <p:to>
                                        <p:strVal val="visible"/>
                                      </p:to>
                                    </p:set>
                                    <p:animEffect transition="in" filter="fade">
                                      <p:cBhvr>
                                        <p:cTn dur="700"/>
                                        <p:tgtEl>
                                          <p:spTgt spid="23">
                                            <p:txEl>
                                              <p:pRg st="4" end="4"/>
                                            </p:txEl>
                                          </p:spTgt>
                                        </p:tgtEl>
                                      </p:cBhvr>
                                    </p:animEffect>
                                  </p:childTnLst>
                                </p:cTn>
                              </p:par>
                            </p:childTnLst>
                          </p:cTn>
                        </p:par>
                        <p:par>
                          <p:cTn fill="hold">
                            <p:stCondLst>
                              <p:cond delay="3500"/>
                            </p:stCondLst>
                            <p:childTnLst>
                              <p:par>
                                <p:cTn presetID="10" fill="hold" presetSubtype="0" presetClass="entr" nodeType="afterEffect">
                                  <p:stCondLst>
                                    <p:cond delay="0"/>
                                  </p:stCondLst>
                                  <p:childTnLst>
                                    <p:set>
                                      <p:cBhvr>
                                        <p:cTn dur="1" fill="hold">
                                          <p:stCondLst>
                                            <p:cond delay="0"/>
                                          </p:stCondLst>
                                        </p:cTn>
                                        <p:tgtEl>
                                          <p:spTgt spid="23">
                                            <p:txEl>
                                              <p:pRg st="5" end="5"/>
                                            </p:txEl>
                                          </p:spTgt>
                                        </p:tgtEl>
                                        <p:attrNameLst>
                                          <p:attrName>style.visibility</p:attrName>
                                        </p:attrNameLst>
                                      </p:cBhvr>
                                      <p:to>
                                        <p:strVal val="visible"/>
                                      </p:to>
                                    </p:set>
                                    <p:animEffect transition="in" filter="fade">
                                      <p:cBhvr>
                                        <p:cTn dur="700"/>
                                        <p:tgtEl>
                                          <p:spTgt spid="23">
                                            <p:txEl>
                                              <p:pRg st="5" end="5"/>
                                            </p:txEl>
                                          </p:spTgt>
                                        </p:tgtEl>
                                      </p:cBhvr>
                                    </p:animEffect>
                                  </p:childTnLst>
                                </p:cTn>
                              </p:par>
                            </p:childTnLst>
                          </p:cTn>
                        </p:par>
                        <p:par>
                          <p:cTn fill="hold">
                            <p:stCondLst>
                              <p:cond delay="4200"/>
                            </p:stCondLst>
                            <p:childTnLst>
                              <p:par>
                                <p:cTn presetID="10" fill="hold" presetSubtype="0" presetClass="entr" nodeType="afterEffect">
                                  <p:stCondLst>
                                    <p:cond delay="0"/>
                                  </p:stCondLst>
                                  <p:childTnLst>
                                    <p:set>
                                      <p:cBhvr>
                                        <p:cTn dur="1" fill="hold">
                                          <p:stCondLst>
                                            <p:cond delay="0"/>
                                          </p:stCondLst>
                                        </p:cTn>
                                        <p:tgtEl>
                                          <p:spTgt spid="23">
                                            <p:txEl>
                                              <p:pRg st="6" end="6"/>
                                            </p:txEl>
                                          </p:spTgt>
                                        </p:tgtEl>
                                        <p:attrNameLst>
                                          <p:attrName>style.visibility</p:attrName>
                                        </p:attrNameLst>
                                      </p:cBhvr>
                                      <p:to>
                                        <p:strVal val="visible"/>
                                      </p:to>
                                    </p:set>
                                    <p:animEffect transition="in" filter="fade">
                                      <p:cBhvr>
                                        <p:cTn dur="700"/>
                                        <p:tgtEl>
                                          <p:spTgt spid="23">
                                            <p:txEl>
                                              <p:pRg st="6" end="6"/>
                                            </p:txEl>
                                          </p:spTgt>
                                        </p:tgtEl>
                                      </p:cBhvr>
                                    </p:animEffect>
                                  </p:childTnLst>
                                </p:cTn>
                              </p:par>
                            </p:childTnLst>
                          </p:cTn>
                        </p:par>
                        <p:par>
                          <p:cTn fill="hold">
                            <p:stCondLst>
                              <p:cond delay="4900"/>
                            </p:stCondLst>
                            <p:childTnLst>
                              <p:par>
                                <p:cTn presetID="10" fill="hold" presetSubtype="0" presetClass="entr" nodeType="afterEffect">
                                  <p:stCondLst>
                                    <p:cond delay="0"/>
                                  </p:stCondLst>
                                  <p:childTnLst>
                                    <p:set>
                                      <p:cBhvr>
                                        <p:cTn dur="1" fill="hold">
                                          <p:stCondLst>
                                            <p:cond delay="0"/>
                                          </p:stCondLst>
                                        </p:cTn>
                                        <p:tgtEl>
                                          <p:spTgt spid="23">
                                            <p:txEl>
                                              <p:pRg st="7" end="7"/>
                                            </p:txEl>
                                          </p:spTgt>
                                        </p:tgtEl>
                                        <p:attrNameLst>
                                          <p:attrName>style.visibility</p:attrName>
                                        </p:attrNameLst>
                                      </p:cBhvr>
                                      <p:to>
                                        <p:strVal val="visible"/>
                                      </p:to>
                                    </p:set>
                                    <p:animEffect transition="in" filter="fade">
                                      <p:cBhvr>
                                        <p:cTn dur="700"/>
                                        <p:tgtEl>
                                          <p:spTgt spid="23">
                                            <p:txEl>
                                              <p:pRg st="7" end="7"/>
                                            </p:txEl>
                                          </p:spTgt>
                                        </p:tgtEl>
                                      </p:cBhvr>
                                    </p:animEffect>
                                  </p:childTnLst>
                                </p:cTn>
                              </p:par>
                            </p:childTnLst>
                          </p:cTn>
                        </p:par>
                        <p:par>
                          <p:cTn fill="hold">
                            <p:stCondLst>
                              <p:cond delay="5600"/>
                            </p:stCondLst>
                            <p:childTnLst>
                              <p:par>
                                <p:cTn presetID="10" fill="hold" presetSubtype="0" presetClass="entr" nodeType="afterEffect">
                                  <p:stCondLst>
                                    <p:cond delay="0"/>
                                  </p:stCondLst>
                                  <p:childTnLst>
                                    <p:set>
                                      <p:cBhvr>
                                        <p:cTn dur="1" fill="hold">
                                          <p:stCondLst>
                                            <p:cond delay="0"/>
                                          </p:stCondLst>
                                        </p:cTn>
                                        <p:tgtEl>
                                          <p:spTgt spid="23">
                                            <p:txEl>
                                              <p:pRg st="8" end="8"/>
                                            </p:txEl>
                                          </p:spTgt>
                                        </p:tgtEl>
                                        <p:attrNameLst>
                                          <p:attrName>style.visibility</p:attrName>
                                        </p:attrNameLst>
                                      </p:cBhvr>
                                      <p:to>
                                        <p:strVal val="visible"/>
                                      </p:to>
                                    </p:set>
                                    <p:animEffect transition="in" filter="fade">
                                      <p:cBhvr>
                                        <p:cTn dur="700"/>
                                        <p:tgtEl>
                                          <p:spTgt spid="23">
                                            <p:txEl>
                                              <p:pRg st="8" end="8"/>
                                            </p:txEl>
                                          </p:spTgt>
                                        </p:tgtEl>
                                      </p:cBhvr>
                                    </p:animEffect>
                                  </p:childTnLst>
                                </p:cTn>
                              </p:par>
                            </p:childTnLst>
                          </p:cTn>
                        </p:par>
                        <p:par>
                          <p:cTn fill="hold">
                            <p:stCondLst>
                              <p:cond delay="6300"/>
                            </p:stCondLst>
                            <p:childTnLst>
                              <p:par>
                                <p:cTn presetID="10" fill="hold" presetSubtype="0" presetClass="entr" nodeType="afterEffect">
                                  <p:stCondLst>
                                    <p:cond delay="0"/>
                                  </p:stCondLst>
                                  <p:childTnLst>
                                    <p:set>
                                      <p:cBhvr>
                                        <p:cTn dur="1" fill="hold">
                                          <p:stCondLst>
                                            <p:cond delay="0"/>
                                          </p:stCondLst>
                                        </p:cTn>
                                        <p:tgtEl>
                                          <p:spTgt spid="23">
                                            <p:txEl>
                                              <p:pRg st="9" end="9"/>
                                            </p:txEl>
                                          </p:spTgt>
                                        </p:tgtEl>
                                        <p:attrNameLst>
                                          <p:attrName>style.visibility</p:attrName>
                                        </p:attrNameLst>
                                      </p:cBhvr>
                                      <p:to>
                                        <p:strVal val="visible"/>
                                      </p:to>
                                    </p:set>
                                    <p:animEffect transition="in" filter="fade">
                                      <p:cBhvr>
                                        <p:cTn dur="700"/>
                                        <p:tgtEl>
                                          <p:spTgt spid="23">
                                            <p:txEl>
                                              <p:pRg st="9" end="9"/>
                                            </p:txEl>
                                          </p:spTgt>
                                        </p:tgtEl>
                                      </p:cBhvr>
                                    </p:animEffect>
                                  </p:childTnLst>
                                </p:cTn>
                              </p:par>
                            </p:childTnLst>
                          </p:cTn>
                        </p:par>
                        <p:par>
                          <p:cTn fill="hold">
                            <p:stCondLst>
                              <p:cond delay="7000"/>
                            </p:stCondLst>
                            <p:childTnLst>
                              <p:par>
                                <p:cTn presetID="10" fill="hold" presetSubtype="0" presetClass="entr" nodeType="afterEffect">
                                  <p:stCondLst>
                                    <p:cond delay="0"/>
                                  </p:stCondLst>
                                  <p:childTnLst>
                                    <p:set>
                                      <p:cBhvr>
                                        <p:cTn dur="1" fill="hold">
                                          <p:stCondLst>
                                            <p:cond delay="0"/>
                                          </p:stCondLst>
                                        </p:cTn>
                                        <p:tgtEl>
                                          <p:spTgt spid="23">
                                            <p:txEl>
                                              <p:pRg st="10" end="10"/>
                                            </p:txEl>
                                          </p:spTgt>
                                        </p:tgtEl>
                                        <p:attrNameLst>
                                          <p:attrName>style.visibility</p:attrName>
                                        </p:attrNameLst>
                                      </p:cBhvr>
                                      <p:to>
                                        <p:strVal val="visible"/>
                                      </p:to>
                                    </p:set>
                                    <p:animEffect transition="in" filter="fade">
                                      <p:cBhvr>
                                        <p:cTn dur="700"/>
                                        <p:tgtEl>
                                          <p:spTgt spid="23">
                                            <p:txEl>
                                              <p:pRg st="10" end="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42" name="Shape 142"/>
        <p:cNvGrpSpPr/>
        <p:nvPr/>
      </p:nvGrpSpPr>
      <p:grpSpPr>
        <a:xfrm>
          <a:off y="0" x="0"/>
          <a:ext cy="0" cx="0"/>
          <a:chOff y="0" x="0"/>
          <a:chExt cy="0" cx="0"/>
        </a:xfrm>
      </p:grpSpPr>
      <p:sp>
        <p:nvSpPr>
          <p:cNvPr id="143" name="Shape 143"/>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Reduce “Noise” in the Index</a:t>
            </a:r>
          </a:p>
        </p:txBody>
      </p:sp>
      <p:sp>
        <p:nvSpPr>
          <p:cNvPr id="144" name="Shape 144"/>
          <p:cNvSpPr txBox="1"/>
          <p:nvPr>
            <p:ph idx="1" type="body"/>
          </p:nvPr>
        </p:nvSpPr>
        <p:spPr>
          <a:xfrm>
            <a:off y="1522412" x="246062"/>
            <a:ext cy="5643599" cx="9501299"/>
          </a:xfrm>
          <a:prstGeom prst="rect">
            <a:avLst/>
          </a:prstGeom>
          <a:noFill/>
          <a:ln>
            <a:noFill/>
          </a:ln>
        </p:spPr>
        <p:txBody>
          <a:bodyPr bIns="0" rIns="0" lIns="0" tIns="0" anchor="t" anchorCtr="0">
            <a:noAutofit/>
          </a:bodyPr>
          <a:lstStyle/>
          <a:p>
            <a:pPr algn="l" rtl="0" lvl="0" marR="0" indent="-361950" marL="342900">
              <a:lnSpc>
                <a:spcPct val="95000"/>
              </a:lnSpc>
              <a:spcBef>
                <a:spcPts val="0"/>
              </a:spcBef>
              <a:spcAft>
                <a:spcPts val="0"/>
              </a:spcAft>
              <a:buClr>
                <a:srgbClr val="FFFFFF"/>
              </a:buClr>
              <a:buSzPct val="99099"/>
              <a:buFont typeface="Arial"/>
              <a:buChar char="•"/>
            </a:pPr>
            <a:r>
              <a:rPr sz="3700" lang="en-US">
                <a:solidFill>
                  <a:srgbClr val="FFFFFF"/>
                </a:solidFill>
                <a:latin typeface="Arial"/>
                <a:ea typeface="Arial"/>
                <a:cs typeface="Arial"/>
                <a:sym typeface="Arial"/>
              </a:rPr>
              <a:t>Eliminate duplicate content </a:t>
            </a:r>
          </a:p>
          <a:p>
            <a:pPr algn="l" rtl="0" lvl="0" marR="0" indent="-361950" marL="342900">
              <a:lnSpc>
                <a:spcPct val="95000"/>
              </a:lnSpc>
              <a:spcBef>
                <a:spcPts val="0"/>
              </a:spcBef>
              <a:spcAft>
                <a:spcPts val="0"/>
              </a:spcAft>
              <a:buClr>
                <a:srgbClr val="FFFFFF"/>
              </a:buClr>
              <a:buSzPct val="99099"/>
              <a:buFont typeface="Arial"/>
              <a:buChar char="•"/>
            </a:pPr>
            <a:r>
              <a:rPr sz="3700" lang="en-US">
                <a:solidFill>
                  <a:srgbClr val="FFFFFF"/>
                </a:solidFill>
                <a:latin typeface="Arial"/>
                <a:ea typeface="Arial"/>
                <a:cs typeface="Arial"/>
                <a:sym typeface="Arial"/>
              </a:rPr>
              <a:t>Dynamic pages, search result pages</a:t>
            </a:r>
          </a:p>
          <a:p>
            <a:pPr algn="l" rtl="0" lvl="0" marR="0" indent="-361950" marL="342900">
              <a:lnSpc>
                <a:spcPct val="95000"/>
              </a:lnSpc>
              <a:spcBef>
                <a:spcPts val="0"/>
              </a:spcBef>
              <a:spcAft>
                <a:spcPts val="0"/>
              </a:spcAft>
              <a:buClr>
                <a:srgbClr val="FFFFFF"/>
              </a:buClr>
              <a:buSzPct val="99099"/>
              <a:buFont typeface="Arial"/>
              <a:buChar char="•"/>
            </a:pPr>
            <a:r>
              <a:rPr sz="3700" lang="en-US">
                <a:solidFill>
                  <a:srgbClr val="FFFFFF"/>
                </a:solidFill>
                <a:latin typeface="Arial"/>
                <a:ea typeface="Arial"/>
                <a:cs typeface="Arial"/>
                <a:sym typeface="Arial"/>
              </a:rPr>
              <a:t>Ensure every page is unique</a:t>
            </a:r>
          </a:p>
          <a:p>
            <a:r>
              <a:t/>
            </a:r>
          </a:p>
          <a:p>
            <a:r>
              <a:t/>
            </a:r>
          </a:p>
          <a:p>
            <a:pPr algn="l" rtl="0" lvl="0" marR="0" indent="0" marL="0">
              <a:lnSpc>
                <a:spcPct val="95000"/>
              </a:lnSpc>
              <a:spcBef>
                <a:spcPts val="0"/>
              </a:spcBef>
              <a:spcAft>
                <a:spcPts val="0"/>
              </a:spcAft>
              <a:buNone/>
            </a:pPr>
            <a:r>
              <a:rPr sz="3700" lang="en-US">
                <a:solidFill>
                  <a:srgbClr val="FFFFFF"/>
                </a:solidFill>
                <a:latin typeface="Arial"/>
                <a:ea typeface="Arial"/>
                <a:cs typeface="Arial"/>
                <a:sym typeface="Arial"/>
              </a:rPr>
              <a:t>Techniques:</a:t>
            </a:r>
          </a:p>
          <a:p>
            <a:pPr algn="l" rtl="0" lvl="0" marR="0" indent="-463550" marL="914400">
              <a:lnSpc>
                <a:spcPct val="95000"/>
              </a:lnSpc>
              <a:spcBef>
                <a:spcPts val="0"/>
              </a:spcBef>
              <a:spcAft>
                <a:spcPts val="0"/>
              </a:spcAft>
              <a:buClr>
                <a:srgbClr val="FFFFFF"/>
              </a:buClr>
              <a:buSzPct val="100000"/>
              <a:buFont typeface="Arial"/>
              <a:buAutoNum type="arabicPeriod"/>
            </a:pPr>
            <a:r>
              <a:rPr sz="3700" lang="en-US">
                <a:solidFill>
                  <a:srgbClr val="FFFFFF"/>
                </a:solidFill>
                <a:latin typeface="Arial"/>
                <a:ea typeface="Arial"/>
                <a:cs typeface="Arial"/>
                <a:sym typeface="Arial"/>
              </a:rPr>
              <a:t>robots.txt directives</a:t>
            </a:r>
          </a:p>
          <a:p>
            <a:pPr algn="l" rtl="0" lvl="0" marR="0" indent="-463550" marL="914400">
              <a:lnSpc>
                <a:spcPct val="95000"/>
              </a:lnSpc>
              <a:spcBef>
                <a:spcPts val="0"/>
              </a:spcBef>
              <a:spcAft>
                <a:spcPts val="0"/>
              </a:spcAft>
              <a:buClr>
                <a:srgbClr val="FFFFFF"/>
              </a:buClr>
              <a:buSzPct val="100000"/>
              <a:buFont typeface="Arial"/>
              <a:buAutoNum type="arabicPeriod"/>
            </a:pPr>
            <a:r>
              <a:rPr sz="3700" lang="en-US">
                <a:solidFill>
                  <a:srgbClr val="FFFFFF"/>
                </a:solidFill>
                <a:latin typeface="Arial"/>
                <a:ea typeface="Arial"/>
                <a:cs typeface="Arial"/>
                <a:sym typeface="Arial"/>
              </a:rPr>
              <a:t>link relations and index directive markup</a:t>
            </a:r>
          </a:p>
          <a:p>
            <a:r>
              <a:t/>
            </a:r>
          </a:p>
          <a:p>
            <a:r>
              <a:t/>
            </a:r>
          </a:p>
          <a:p>
            <a:r>
              <a:t/>
            </a:r>
          </a:p>
          <a:p>
            <a:r>
              <a:t/>
            </a:r>
          </a:p>
          <a:p>
            <a:r>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48" name="Shape 148"/>
        <p:cNvGrpSpPr/>
        <p:nvPr/>
      </p:nvGrpSpPr>
      <p:grpSpPr>
        <a:xfrm>
          <a:off y="0" x="0"/>
          <a:ext cy="0" cx="0"/>
          <a:chOff y="0" x="0"/>
          <a:chExt cy="0" cx="0"/>
        </a:xfrm>
      </p:grpSpPr>
      <p:sp>
        <p:nvSpPr>
          <p:cNvPr id="149" name="Shape 149"/>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Reduce “Noise” in the Index</a:t>
            </a:r>
          </a:p>
        </p:txBody>
      </p:sp>
      <p:sp>
        <p:nvSpPr>
          <p:cNvPr id="150" name="Shape 150"/>
          <p:cNvSpPr txBox="1"/>
          <p:nvPr>
            <p:ph idx="1" type="body"/>
          </p:nvPr>
        </p:nvSpPr>
        <p:spPr>
          <a:xfrm>
            <a:off y="1522412" x="246062"/>
            <a:ext cy="5643599" cx="9501299"/>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None/>
            </a:pPr>
            <a:r>
              <a:rPr sz="3600" lang="en-US">
                <a:solidFill>
                  <a:srgbClr val="FFFFFF"/>
                </a:solidFill>
                <a:latin typeface="Arial"/>
                <a:ea typeface="Arial"/>
                <a:cs typeface="Arial"/>
                <a:sym typeface="Arial"/>
              </a:rPr>
              <a:t>Link relations and index directive markup</a:t>
            </a:r>
          </a:p>
          <a:p>
            <a:pPr algn="l" rtl="0" lvl="0" marR="0" indent="-400050" marL="342900">
              <a:lnSpc>
                <a:spcPct val="95000"/>
              </a:lnSpc>
              <a:spcBef>
                <a:spcPts val="0"/>
              </a:spcBef>
              <a:spcAft>
                <a:spcPts val="0"/>
              </a:spcAft>
              <a:buClr>
                <a:srgbClr val="FFFFFF"/>
              </a:buClr>
              <a:buSzPct val="166666"/>
              <a:buFont typeface="Arial"/>
              <a:buChar char="•"/>
            </a:pPr>
            <a:r>
              <a:rPr sz="2800" lang="en-US">
                <a:solidFill>
                  <a:schemeClr val="lt1"/>
                </a:solidFill>
                <a:latin typeface="Arial"/>
                <a:ea typeface="Arial"/>
                <a:cs typeface="Arial"/>
                <a:sym typeface="Arial"/>
              </a:rPr>
              <a:t>HTML page &lt;head&gt; </a:t>
            </a:r>
            <a:r>
              <a:rPr sz="2800" lang="en-US">
                <a:solidFill>
                  <a:srgbClr val="FFFFFF"/>
                </a:solidFill>
                <a:latin typeface="Arial"/>
                <a:ea typeface="Arial"/>
                <a:cs typeface="Arial"/>
                <a:sym typeface="Arial"/>
              </a:rPr>
              <a:t>markup that provides canonicalization and index exclusion rules</a:t>
            </a:r>
          </a:p>
          <a:p>
            <a:r>
              <a:t/>
            </a:r>
          </a:p>
          <a:p>
            <a:pPr algn="l" rtl="0" lvl="0" marR="0" indent="0" marL="0">
              <a:lnSpc>
                <a:spcPct val="95000"/>
              </a:lnSpc>
              <a:spcBef>
                <a:spcPts val="0"/>
              </a:spcBef>
              <a:spcAft>
                <a:spcPts val="0"/>
              </a:spcAft>
              <a:buClr>
                <a:srgbClr val="000000"/>
              </a:buClr>
              <a:buSzPct val="50000"/>
              <a:buFont typeface="Arial"/>
              <a:buNone/>
            </a:pPr>
            <a:r>
              <a:rPr sz="2200" lang="en-US">
                <a:solidFill>
                  <a:srgbClr val="FFFFFF"/>
                </a:solidFill>
                <a:latin typeface="Courier New"/>
                <a:ea typeface="Courier New"/>
                <a:cs typeface="Courier New"/>
                <a:sym typeface="Courier New"/>
              </a:rPr>
              <a:t>&lt;link rel="canonical" href="http://arc.lib.montana.edu/finding-aids/item/23" /&gt;</a:t>
            </a:r>
          </a:p>
          <a:p>
            <a:r>
              <a:t/>
            </a:r>
          </a:p>
          <a:p>
            <a:pPr algn="l" rtl="0" lvl="0" marR="0" indent="0" marL="0">
              <a:lnSpc>
                <a:spcPct val="95000"/>
              </a:lnSpc>
              <a:spcBef>
                <a:spcPts val="0"/>
              </a:spcBef>
              <a:spcAft>
                <a:spcPts val="0"/>
              </a:spcAft>
              <a:buClr>
                <a:srgbClr val="000000"/>
              </a:buClr>
              <a:buSzPct val="50000"/>
              <a:buFont typeface="Arial"/>
              <a:buNone/>
            </a:pPr>
            <a:r>
              <a:rPr sz="2200" lang="en-US">
                <a:solidFill>
                  <a:srgbClr val="FFFFFF"/>
                </a:solidFill>
                <a:latin typeface="Courier New"/>
                <a:ea typeface="Courier New"/>
                <a:cs typeface="Courier New"/>
                <a:sym typeface="Courier New"/>
              </a:rPr>
              <a:t>&lt;a rel="nofollow" href="http://www..lib.montana.edu/login.html"&gt;User Login&lt;/a&gt;</a:t>
            </a:r>
          </a:p>
          <a:p>
            <a:r>
              <a:t/>
            </a:r>
          </a:p>
          <a:p>
            <a:pPr algn="l" rtl="0" lvl="0" marR="0" indent="0" marL="0">
              <a:lnSpc>
                <a:spcPct val="95000"/>
              </a:lnSpc>
              <a:spcBef>
                <a:spcPts val="0"/>
              </a:spcBef>
              <a:spcAft>
                <a:spcPts val="0"/>
              </a:spcAft>
              <a:buClr>
                <a:srgbClr val="000000"/>
              </a:buClr>
              <a:buSzPct val="50000"/>
              <a:buFont typeface="Arial"/>
              <a:buNone/>
            </a:pPr>
            <a:r>
              <a:rPr sz="2200" lang="en-US">
                <a:solidFill>
                  <a:srgbClr val="FFFFFF"/>
                </a:solidFill>
                <a:latin typeface="Courier New"/>
                <a:ea typeface="Courier New"/>
                <a:cs typeface="Courier New"/>
                <a:sym typeface="Courier New"/>
              </a:rPr>
              <a:t>&lt;meta name="robots" content="nofollow,noindex" /&gt;</a:t>
            </a:r>
          </a:p>
          <a:p>
            <a:r>
              <a:t/>
            </a:r>
          </a:p>
          <a:p>
            <a:r>
              <a:t/>
            </a:r>
          </a:p>
          <a:p>
            <a:pPr algn="l" rtl="0" lvl="0" marR="0" indent="0" marL="0">
              <a:lnSpc>
                <a:spcPct val="95000"/>
              </a:lnSpc>
              <a:spcBef>
                <a:spcPts val="0"/>
              </a:spcBef>
              <a:spcAft>
                <a:spcPts val="0"/>
              </a:spcAft>
              <a:buNone/>
            </a:pPr>
          </a:p>
          <a:p>
            <a:r>
              <a:t/>
            </a:r>
          </a:p>
          <a:p>
            <a:r>
              <a:t/>
            </a:r>
          </a:p>
          <a:p>
            <a:r>
              <a:t/>
            </a:r>
          </a:p>
          <a:p>
            <a:r>
              <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0" end="0"/>
                                            </p:txEl>
                                          </p:spTgt>
                                        </p:tgtEl>
                                        <p:attrNameLst>
                                          <p:attrName>style.visibility</p:attrName>
                                        </p:attrNameLst>
                                      </p:cBhvr>
                                      <p:to>
                                        <p:strVal val="visible"/>
                                      </p:to>
                                    </p:set>
                                    <p:animEffect transition="in" filter="fade">
                                      <p:cBhvr>
                                        <p:cTn dur="1000"/>
                                        <p:tgtEl>
                                          <p:spTgt spid="150">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 end="1"/>
                                            </p:txEl>
                                          </p:spTgt>
                                        </p:tgtEl>
                                        <p:attrNameLst>
                                          <p:attrName>style.visibility</p:attrName>
                                        </p:attrNameLst>
                                      </p:cBhvr>
                                      <p:to>
                                        <p:strVal val="visible"/>
                                      </p:to>
                                    </p:set>
                                    <p:animEffect transition="in" filter="fade">
                                      <p:cBhvr>
                                        <p:cTn dur="1000"/>
                                        <p:tgtEl>
                                          <p:spTgt spid="150">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2" end="2"/>
                                            </p:txEl>
                                          </p:spTgt>
                                        </p:tgtEl>
                                        <p:attrNameLst>
                                          <p:attrName>style.visibility</p:attrName>
                                        </p:attrNameLst>
                                      </p:cBhvr>
                                      <p:to>
                                        <p:strVal val="visible"/>
                                      </p:to>
                                    </p:set>
                                    <p:animEffect transition="in" filter="fade">
                                      <p:cBhvr>
                                        <p:cTn dur="1000"/>
                                        <p:tgtEl>
                                          <p:spTgt spid="150">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3" end="3"/>
                                            </p:txEl>
                                          </p:spTgt>
                                        </p:tgtEl>
                                        <p:attrNameLst>
                                          <p:attrName>style.visibility</p:attrName>
                                        </p:attrNameLst>
                                      </p:cBhvr>
                                      <p:to>
                                        <p:strVal val="visible"/>
                                      </p:to>
                                    </p:set>
                                    <p:animEffect transition="in" filter="fade">
                                      <p:cBhvr>
                                        <p:cTn dur="1000"/>
                                        <p:tgtEl>
                                          <p:spTgt spid="150">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4" end="4"/>
                                            </p:txEl>
                                          </p:spTgt>
                                        </p:tgtEl>
                                        <p:attrNameLst>
                                          <p:attrName>style.visibility</p:attrName>
                                        </p:attrNameLst>
                                      </p:cBhvr>
                                      <p:to>
                                        <p:strVal val="visible"/>
                                      </p:to>
                                    </p:set>
                                    <p:animEffect transition="in" filter="fade">
                                      <p:cBhvr>
                                        <p:cTn dur="1000"/>
                                        <p:tgtEl>
                                          <p:spTgt spid="150">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5" end="5"/>
                                            </p:txEl>
                                          </p:spTgt>
                                        </p:tgtEl>
                                        <p:attrNameLst>
                                          <p:attrName>style.visibility</p:attrName>
                                        </p:attrNameLst>
                                      </p:cBhvr>
                                      <p:to>
                                        <p:strVal val="visible"/>
                                      </p:to>
                                    </p:set>
                                    <p:animEffect transition="in" filter="fade">
                                      <p:cBhvr>
                                        <p:cTn dur="1000"/>
                                        <p:tgtEl>
                                          <p:spTgt spid="150">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6" end="6"/>
                                            </p:txEl>
                                          </p:spTgt>
                                        </p:tgtEl>
                                        <p:attrNameLst>
                                          <p:attrName>style.visibility</p:attrName>
                                        </p:attrNameLst>
                                      </p:cBhvr>
                                      <p:to>
                                        <p:strVal val="visible"/>
                                      </p:to>
                                    </p:set>
                                    <p:animEffect transition="in" filter="fade">
                                      <p:cBhvr>
                                        <p:cTn dur="1000"/>
                                        <p:tgtEl>
                                          <p:spTgt spid="150">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7" end="7"/>
                                            </p:txEl>
                                          </p:spTgt>
                                        </p:tgtEl>
                                        <p:attrNameLst>
                                          <p:attrName>style.visibility</p:attrName>
                                        </p:attrNameLst>
                                      </p:cBhvr>
                                      <p:to>
                                        <p:strVal val="visible"/>
                                      </p:to>
                                    </p:set>
                                    <p:animEffect transition="in" filter="fade">
                                      <p:cBhvr>
                                        <p:cTn dur="1000"/>
                                        <p:tgtEl>
                                          <p:spTgt spid="150">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8" end="8"/>
                                            </p:txEl>
                                          </p:spTgt>
                                        </p:tgtEl>
                                        <p:attrNameLst>
                                          <p:attrName>style.visibility</p:attrName>
                                        </p:attrNameLst>
                                      </p:cBhvr>
                                      <p:to>
                                        <p:strVal val="visible"/>
                                      </p:to>
                                    </p:set>
                                    <p:animEffect transition="in" filter="fade">
                                      <p:cBhvr>
                                        <p:cTn dur="1000"/>
                                        <p:tgtEl>
                                          <p:spTgt spid="150">
                                            <p:txEl>
                                              <p:pRg st="8" end="8"/>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9" end="9"/>
                                            </p:txEl>
                                          </p:spTgt>
                                        </p:tgtEl>
                                        <p:attrNameLst>
                                          <p:attrName>style.visibility</p:attrName>
                                        </p:attrNameLst>
                                      </p:cBhvr>
                                      <p:to>
                                        <p:strVal val="visible"/>
                                      </p:to>
                                    </p:set>
                                    <p:animEffect transition="in" filter="fade">
                                      <p:cBhvr>
                                        <p:cTn dur="1000"/>
                                        <p:tgtEl>
                                          <p:spTgt spid="150">
                                            <p:txEl>
                                              <p:pRg st="9" end="9"/>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0" end="10"/>
                                            </p:txEl>
                                          </p:spTgt>
                                        </p:tgtEl>
                                        <p:attrNameLst>
                                          <p:attrName>style.visibility</p:attrName>
                                        </p:attrNameLst>
                                      </p:cBhvr>
                                      <p:to>
                                        <p:strVal val="visible"/>
                                      </p:to>
                                    </p:set>
                                    <p:animEffect transition="in" filter="fade">
                                      <p:cBhvr>
                                        <p:cTn dur="1000"/>
                                        <p:tgtEl>
                                          <p:spTgt spid="150">
                                            <p:txEl>
                                              <p:pRg st="10" end="1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1" end="11"/>
                                            </p:txEl>
                                          </p:spTgt>
                                        </p:tgtEl>
                                        <p:attrNameLst>
                                          <p:attrName>style.visibility</p:attrName>
                                        </p:attrNameLst>
                                      </p:cBhvr>
                                      <p:to>
                                        <p:strVal val="visible"/>
                                      </p:to>
                                    </p:set>
                                    <p:animEffect transition="in" filter="fade">
                                      <p:cBhvr>
                                        <p:cTn dur="1000"/>
                                        <p:tgtEl>
                                          <p:spTgt spid="150">
                                            <p:txEl>
                                              <p:pRg st="11" end="1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2" end="12"/>
                                            </p:txEl>
                                          </p:spTgt>
                                        </p:tgtEl>
                                        <p:attrNameLst>
                                          <p:attrName>style.visibility</p:attrName>
                                        </p:attrNameLst>
                                      </p:cBhvr>
                                      <p:to>
                                        <p:strVal val="visible"/>
                                      </p:to>
                                    </p:set>
                                    <p:animEffect transition="in" filter="fade">
                                      <p:cBhvr>
                                        <p:cTn dur="1000"/>
                                        <p:tgtEl>
                                          <p:spTgt spid="150">
                                            <p:txEl>
                                              <p:pRg st="12" end="1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3" end="13"/>
                                            </p:txEl>
                                          </p:spTgt>
                                        </p:tgtEl>
                                        <p:attrNameLst>
                                          <p:attrName>style.visibility</p:attrName>
                                        </p:attrNameLst>
                                      </p:cBhvr>
                                      <p:to>
                                        <p:strVal val="visible"/>
                                      </p:to>
                                    </p:set>
                                    <p:animEffect transition="in" filter="fade">
                                      <p:cBhvr>
                                        <p:cTn dur="1000"/>
                                        <p:tgtEl>
                                          <p:spTgt spid="150">
                                            <p:txEl>
                                              <p:pRg st="13" end="1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4" end="14"/>
                                            </p:txEl>
                                          </p:spTgt>
                                        </p:tgtEl>
                                        <p:attrNameLst>
                                          <p:attrName>style.visibility</p:attrName>
                                        </p:attrNameLst>
                                      </p:cBhvr>
                                      <p:to>
                                        <p:strVal val="visible"/>
                                      </p:to>
                                    </p:set>
                                    <p:animEffect transition="in" filter="fade">
                                      <p:cBhvr>
                                        <p:cTn dur="1000"/>
                                        <p:tgtEl>
                                          <p:spTgt spid="150">
                                            <p:txEl>
                                              <p:pRg st="14" end="1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5" end="15"/>
                                            </p:txEl>
                                          </p:spTgt>
                                        </p:tgtEl>
                                        <p:attrNameLst>
                                          <p:attrName>style.visibility</p:attrName>
                                        </p:attrNameLst>
                                      </p:cBhvr>
                                      <p:to>
                                        <p:strVal val="visible"/>
                                      </p:to>
                                    </p:set>
                                    <p:animEffect transition="in" filter="fade">
                                      <p:cBhvr>
                                        <p:cTn dur="1000"/>
                                        <p:tgtEl>
                                          <p:spTgt spid="150">
                                            <p:txEl>
                                              <p:pRg st="15" end="1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0">
                                            <p:txEl>
                                              <p:pRg st="16" end="16"/>
                                            </p:txEl>
                                          </p:spTgt>
                                        </p:tgtEl>
                                        <p:attrNameLst>
                                          <p:attrName>style.visibility</p:attrName>
                                        </p:attrNameLst>
                                      </p:cBhvr>
                                      <p:to>
                                        <p:strVal val="visible"/>
                                      </p:to>
                                    </p:set>
                                    <p:animEffect transition="in" filter="fade">
                                      <p:cBhvr>
                                        <p:cTn dur="1000"/>
                                        <p:tgtEl>
                                          <p:spTgt spid="150">
                                            <p:txEl>
                                              <p:pRg st="16" end="1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54" name="Shape 154"/>
        <p:cNvGrpSpPr/>
        <p:nvPr/>
      </p:nvGrpSpPr>
      <p:grpSpPr>
        <a:xfrm>
          <a:off y="0" x="0"/>
          <a:ext cy="0" cx="0"/>
          <a:chOff y="0" x="0"/>
          <a:chExt cy="0" cx="0"/>
        </a:xfrm>
      </p:grpSpPr>
      <p:sp>
        <p:nvSpPr>
          <p:cNvPr id="155" name="Shape 155"/>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Claim, consolidate and standardize listings</a:t>
            </a:r>
          </a:p>
        </p:txBody>
      </p:sp>
      <p:sp>
        <p:nvSpPr>
          <p:cNvPr id="156" name="Shape 156"/>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79400" marL="381000">
              <a:lnSpc>
                <a:spcPct val="100000"/>
              </a:lnSpc>
              <a:spcBef>
                <a:spcPts val="0"/>
              </a:spcBef>
              <a:spcAft>
                <a:spcPts val="0"/>
              </a:spcAft>
              <a:buClr>
                <a:srgbClr val="FFFFFF"/>
              </a:buClr>
              <a:buSzPct val="100000"/>
              <a:buFont typeface="Arial"/>
              <a:buAutoNum type="arabicPeriod"/>
            </a:pPr>
            <a:r>
              <a:rPr sz="3600" lang="en-US">
                <a:solidFill>
                  <a:srgbClr val="FFFFFF"/>
                </a:solidFill>
              </a:rPr>
              <a:t>Search gMaps and G+ for all variations</a:t>
            </a:r>
          </a:p>
          <a:p>
            <a:pPr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Name of library</a:t>
            </a:r>
          </a:p>
          <a:p>
            <a:pPr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Name of library building</a:t>
            </a:r>
          </a:p>
          <a:p>
            <a:pPr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All </a:t>
            </a:r>
            <a:r>
              <a:rPr sz="2800" lang="en-US">
                <a:solidFill>
                  <a:schemeClr val="lt1"/>
                </a:solidFill>
              </a:rPr>
              <a:t>library </a:t>
            </a:r>
            <a:r>
              <a:rPr sz="2800" lang="en-US">
                <a:solidFill>
                  <a:srgbClr val="FFFFFF"/>
                </a:solidFill>
              </a:rPr>
              <a:t>phone numbers</a:t>
            </a:r>
          </a:p>
          <a:p>
            <a:pPr algn="l" rtl="0" lvl="0" marR="0" indent="-279400" marL="381000">
              <a:lnSpc>
                <a:spcPct val="100000"/>
              </a:lnSpc>
              <a:spcBef>
                <a:spcPts val="0"/>
              </a:spcBef>
              <a:spcAft>
                <a:spcPts val="0"/>
              </a:spcAft>
              <a:buClr>
                <a:srgbClr val="FFFFFF"/>
              </a:buClr>
              <a:buSzPct val="100000"/>
              <a:buFont typeface="Arial"/>
              <a:buAutoNum type="arabicPeriod"/>
            </a:pPr>
            <a:r>
              <a:rPr sz="3600" lang="en-US">
                <a:solidFill>
                  <a:srgbClr val="FFFFFF"/>
                </a:solidFill>
              </a:rPr>
              <a:t>Login gPlaces with Institutional Google Account</a:t>
            </a:r>
          </a:p>
          <a:p>
            <a:pPr algn="l" rtl="0" lvl="0" marR="0" indent="-279400" marL="381000">
              <a:lnSpc>
                <a:spcPct val="100000"/>
              </a:lnSpc>
              <a:spcBef>
                <a:spcPts val="0"/>
              </a:spcBef>
              <a:spcAft>
                <a:spcPts val="0"/>
              </a:spcAft>
              <a:buClr>
                <a:srgbClr val="FFFFFF"/>
              </a:buClr>
              <a:buSzPct val="100000"/>
              <a:buFont typeface="Arial"/>
              <a:buAutoNum type="arabicPeriod"/>
            </a:pPr>
            <a:r>
              <a:rPr sz="3600" lang="en-US">
                <a:solidFill>
                  <a:srgbClr val="FFFFFF"/>
                </a:solidFill>
              </a:rPr>
              <a:t>Search gPlaces &amp; claim ownership of all variations from step 1</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0" end="0"/>
                                            </p:txEl>
                                          </p:spTgt>
                                        </p:tgtEl>
                                        <p:attrNameLst>
                                          <p:attrName>style.visibility</p:attrName>
                                        </p:attrNameLst>
                                      </p:cBhvr>
                                      <p:to>
                                        <p:strVal val="visible"/>
                                      </p:to>
                                    </p:set>
                                    <p:animEffect transition="in" filter="fade">
                                      <p:cBhvr>
                                        <p:cTn dur="1000"/>
                                        <p:tgtEl>
                                          <p:spTgt spid="156">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1" end="1"/>
                                            </p:txEl>
                                          </p:spTgt>
                                        </p:tgtEl>
                                        <p:attrNameLst>
                                          <p:attrName>style.visibility</p:attrName>
                                        </p:attrNameLst>
                                      </p:cBhvr>
                                      <p:to>
                                        <p:strVal val="visible"/>
                                      </p:to>
                                    </p:set>
                                    <p:animEffect transition="in" filter="fade">
                                      <p:cBhvr>
                                        <p:cTn dur="1000"/>
                                        <p:tgtEl>
                                          <p:spTgt spid="156">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2" end="2"/>
                                            </p:txEl>
                                          </p:spTgt>
                                        </p:tgtEl>
                                        <p:attrNameLst>
                                          <p:attrName>style.visibility</p:attrName>
                                        </p:attrNameLst>
                                      </p:cBhvr>
                                      <p:to>
                                        <p:strVal val="visible"/>
                                      </p:to>
                                    </p:set>
                                    <p:animEffect transition="in" filter="fade">
                                      <p:cBhvr>
                                        <p:cTn dur="1000"/>
                                        <p:tgtEl>
                                          <p:spTgt spid="156">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3" end="3"/>
                                            </p:txEl>
                                          </p:spTgt>
                                        </p:tgtEl>
                                        <p:attrNameLst>
                                          <p:attrName>style.visibility</p:attrName>
                                        </p:attrNameLst>
                                      </p:cBhvr>
                                      <p:to>
                                        <p:strVal val="visible"/>
                                      </p:to>
                                    </p:set>
                                    <p:animEffect transition="in" filter="fade">
                                      <p:cBhvr>
                                        <p:cTn dur="1000"/>
                                        <p:tgtEl>
                                          <p:spTgt spid="156">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4" end="4"/>
                                            </p:txEl>
                                          </p:spTgt>
                                        </p:tgtEl>
                                        <p:attrNameLst>
                                          <p:attrName>style.visibility</p:attrName>
                                        </p:attrNameLst>
                                      </p:cBhvr>
                                      <p:to>
                                        <p:strVal val="visible"/>
                                      </p:to>
                                    </p:set>
                                    <p:animEffect transition="in" filter="fade">
                                      <p:cBhvr>
                                        <p:cTn dur="1000"/>
                                        <p:tgtEl>
                                          <p:spTgt spid="156">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5" end="5"/>
                                            </p:txEl>
                                          </p:spTgt>
                                        </p:tgtEl>
                                        <p:attrNameLst>
                                          <p:attrName>style.visibility</p:attrName>
                                        </p:attrNameLst>
                                      </p:cBhvr>
                                      <p:to>
                                        <p:strVal val="visible"/>
                                      </p:to>
                                    </p:set>
                                    <p:animEffect transition="in" filter="fade">
                                      <p:cBhvr>
                                        <p:cTn dur="1000"/>
                                        <p:tgtEl>
                                          <p:spTgt spid="156">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6">
                                            <p:txEl>
                                              <p:pRg st="6" end="6"/>
                                            </p:txEl>
                                          </p:spTgt>
                                        </p:tgtEl>
                                        <p:attrNameLst>
                                          <p:attrName>style.visibility</p:attrName>
                                        </p:attrNameLst>
                                      </p:cBhvr>
                                      <p:to>
                                        <p:strVal val="visible"/>
                                      </p:to>
                                    </p:set>
                                    <p:animEffect transition="in" filter="fade">
                                      <p:cBhvr>
                                        <p:cTn dur="1000"/>
                                        <p:tgtEl>
                                          <p:spTgt spid="156">
                                            <p:txEl>
                                              <p:pRg st="6" end="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60" name="Shape 160"/>
        <p:cNvGrpSpPr/>
        <p:nvPr/>
      </p:nvGrpSpPr>
      <p:grpSpPr>
        <a:xfrm>
          <a:off y="0" x="0"/>
          <a:ext cy="0" cx="0"/>
          <a:chOff y="0" x="0"/>
          <a:chExt cy="0" cx="0"/>
        </a:xfrm>
      </p:grpSpPr>
      <p:sp>
        <p:nvSpPr>
          <p:cNvPr id="161" name="Shape 161"/>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Claim, consolidate and standardize listings</a:t>
            </a:r>
          </a:p>
        </p:txBody>
      </p:sp>
      <p:sp>
        <p:nvSpPr>
          <p:cNvPr id="162" name="Shape 162"/>
          <p:cNvSpPr txBox="1"/>
          <p:nvPr>
            <p:ph idx="1" type="body"/>
          </p:nvPr>
        </p:nvSpPr>
        <p:spPr>
          <a:xfrm>
            <a:off y="1828800" x="304800"/>
            <a:ext cy="5486399" cx="9550500"/>
          </a:xfrm>
          <a:prstGeom prst="rect">
            <a:avLst/>
          </a:prstGeom>
        </p:spPr>
        <p:txBody>
          <a:bodyPr bIns="38100" rIns="38100" lIns="38100" tIns="38100" anchor="t" anchorCtr="0">
            <a:noAutofit/>
          </a:bodyPr>
          <a:lstStyle/>
          <a:p>
            <a:pPr algn="l" rtl="0" lvl="0" marR="0" indent="-279400" marL="381000">
              <a:lnSpc>
                <a:spcPct val="100000"/>
              </a:lnSpc>
              <a:spcBef>
                <a:spcPts val="0"/>
              </a:spcBef>
              <a:spcAft>
                <a:spcPts val="0"/>
              </a:spcAft>
              <a:buClr>
                <a:srgbClr val="FFFFFF"/>
              </a:buClr>
              <a:buSzPct val="100000"/>
              <a:buFont typeface="Arial"/>
              <a:buAutoNum startAt="4" type="arabicPeriod"/>
            </a:pPr>
            <a:r>
              <a:rPr sz="3600" lang="en-US">
                <a:solidFill>
                  <a:srgbClr val="FFFFFF"/>
                </a:solidFill>
              </a:rPr>
              <a:t>Identify gPlaces variation with </a:t>
            </a:r>
            <a:r>
              <a:rPr sz="3600" lang="en-US">
                <a:solidFill>
                  <a:schemeClr val="lt1"/>
                </a:solidFill>
              </a:rPr>
              <a:t>G+</a:t>
            </a:r>
            <a:r>
              <a:rPr sz="3600" lang="en-US">
                <a:solidFill>
                  <a:srgbClr val="FFFFFF"/>
                </a:solidFill>
              </a:rPr>
              <a:t> "pre-approved custom URL"</a:t>
            </a:r>
          </a:p>
          <a:p>
            <a:pPr algn="l" rtl="0" lvl="0" marR="0" indent="-279400" marL="381000">
              <a:lnSpc>
                <a:spcPct val="100000"/>
              </a:lnSpc>
              <a:spcBef>
                <a:spcPts val="0"/>
              </a:spcBef>
              <a:spcAft>
                <a:spcPts val="0"/>
              </a:spcAft>
              <a:buClr>
                <a:srgbClr val="FFFFFF"/>
              </a:buClr>
              <a:buSzPct val="100000"/>
              <a:buFont typeface="Arial"/>
              <a:buAutoNum startAt="4" type="arabicPeriod"/>
            </a:pPr>
            <a:r>
              <a:rPr sz="3600" lang="en-US">
                <a:solidFill>
                  <a:srgbClr val="FFFFFF"/>
                </a:solidFill>
              </a:rPr>
              <a:t> Consolidate under gPlaces variation with G+ "pre-approved custom URL" </a:t>
            </a:r>
          </a:p>
          <a:p>
            <a:pPr algn="l" rtl="0" lvl="0" marR="0" indent="-279400" marL="381000">
              <a:lnSpc>
                <a:spcPct val="100000"/>
              </a:lnSpc>
              <a:spcBef>
                <a:spcPts val="0"/>
              </a:spcBef>
              <a:spcAft>
                <a:spcPts val="0"/>
              </a:spcAft>
              <a:buClr>
                <a:srgbClr val="FFFFFF"/>
              </a:buClr>
              <a:buSzPct val="100000"/>
              <a:buFont typeface="Arial"/>
              <a:buAutoNum startAt="4" type="arabicPeriod"/>
            </a:pPr>
            <a:r>
              <a:rPr sz="3600" lang="en-US">
                <a:solidFill>
                  <a:srgbClr val="FFFFFF"/>
                </a:solidFill>
              </a:rPr>
              <a:t>Complete and standardize consolidated gPlaces and G+ profiles</a:t>
            </a:r>
          </a:p>
          <a:p>
            <a:pPr algn="l"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Name</a:t>
            </a:r>
          </a:p>
          <a:p>
            <a:pPr algn="l"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Address</a:t>
            </a:r>
          </a:p>
          <a:p>
            <a:pPr algn="l" rtl="0" lvl="1" marR="0" indent="-406400" marL="914400">
              <a:lnSpc>
                <a:spcPct val="100000"/>
              </a:lnSpc>
              <a:spcBef>
                <a:spcPts val="0"/>
              </a:spcBef>
              <a:spcAft>
                <a:spcPts val="0"/>
              </a:spcAft>
              <a:buClr>
                <a:srgbClr val="FFFFFF"/>
              </a:buClr>
              <a:buSzPct val="100000"/>
              <a:buFont typeface="Arial"/>
              <a:buAutoNum type="alphaLcPeriod"/>
            </a:pPr>
            <a:r>
              <a:rPr sz="2800" lang="en-US">
                <a:solidFill>
                  <a:srgbClr val="FFFFFF"/>
                </a:solidFill>
              </a:rPr>
              <a:t>Phone Number(s)</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0" end="0"/>
                                            </p:txEl>
                                          </p:spTgt>
                                        </p:tgtEl>
                                        <p:attrNameLst>
                                          <p:attrName>style.visibility</p:attrName>
                                        </p:attrNameLst>
                                      </p:cBhvr>
                                      <p:to>
                                        <p:strVal val="visible"/>
                                      </p:to>
                                    </p:set>
                                    <p:animEffect transition="in" filter="fade">
                                      <p:cBhvr>
                                        <p:cTn dur="1000"/>
                                        <p:tgtEl>
                                          <p:spTgt spid="162">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1" end="1"/>
                                            </p:txEl>
                                          </p:spTgt>
                                        </p:tgtEl>
                                        <p:attrNameLst>
                                          <p:attrName>style.visibility</p:attrName>
                                        </p:attrNameLst>
                                      </p:cBhvr>
                                      <p:to>
                                        <p:strVal val="visible"/>
                                      </p:to>
                                    </p:set>
                                    <p:animEffect transition="in" filter="fade">
                                      <p:cBhvr>
                                        <p:cTn dur="1000"/>
                                        <p:tgtEl>
                                          <p:spTgt spid="162">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2" end="2"/>
                                            </p:txEl>
                                          </p:spTgt>
                                        </p:tgtEl>
                                        <p:attrNameLst>
                                          <p:attrName>style.visibility</p:attrName>
                                        </p:attrNameLst>
                                      </p:cBhvr>
                                      <p:to>
                                        <p:strVal val="visible"/>
                                      </p:to>
                                    </p:set>
                                    <p:animEffect transition="in" filter="fade">
                                      <p:cBhvr>
                                        <p:cTn dur="1000"/>
                                        <p:tgtEl>
                                          <p:spTgt spid="162">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3" end="3"/>
                                            </p:txEl>
                                          </p:spTgt>
                                        </p:tgtEl>
                                        <p:attrNameLst>
                                          <p:attrName>style.visibility</p:attrName>
                                        </p:attrNameLst>
                                      </p:cBhvr>
                                      <p:to>
                                        <p:strVal val="visible"/>
                                      </p:to>
                                    </p:set>
                                    <p:animEffect transition="in" filter="fade">
                                      <p:cBhvr>
                                        <p:cTn dur="1000"/>
                                        <p:tgtEl>
                                          <p:spTgt spid="162">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4" end="4"/>
                                            </p:txEl>
                                          </p:spTgt>
                                        </p:tgtEl>
                                        <p:attrNameLst>
                                          <p:attrName>style.visibility</p:attrName>
                                        </p:attrNameLst>
                                      </p:cBhvr>
                                      <p:to>
                                        <p:strVal val="visible"/>
                                      </p:to>
                                    </p:set>
                                    <p:animEffect transition="in" filter="fade">
                                      <p:cBhvr>
                                        <p:cTn dur="1000"/>
                                        <p:tgtEl>
                                          <p:spTgt spid="162">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5" end="5"/>
                                            </p:txEl>
                                          </p:spTgt>
                                        </p:tgtEl>
                                        <p:attrNameLst>
                                          <p:attrName>style.visibility</p:attrName>
                                        </p:attrNameLst>
                                      </p:cBhvr>
                                      <p:to>
                                        <p:strVal val="visible"/>
                                      </p:to>
                                    </p:set>
                                    <p:animEffect transition="in" filter="fade">
                                      <p:cBhvr>
                                        <p:cTn dur="1000"/>
                                        <p:tgtEl>
                                          <p:spTgt spid="162">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2">
                                            <p:txEl>
                                              <p:pRg st="6" end="6"/>
                                            </p:txEl>
                                          </p:spTgt>
                                        </p:tgtEl>
                                        <p:attrNameLst>
                                          <p:attrName>style.visibility</p:attrName>
                                        </p:attrNameLst>
                                      </p:cBhvr>
                                      <p:to>
                                        <p:strVal val="visible"/>
                                      </p:to>
                                    </p:set>
                                    <p:animEffect transition="in" filter="fade">
                                      <p:cBhvr>
                                        <p:cTn dur="1000"/>
                                        <p:tgtEl>
                                          <p:spTgt spid="162">
                                            <p:txEl>
                                              <p:pRg st="6" end="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66" name="Shape 166"/>
        <p:cNvGrpSpPr/>
        <p:nvPr/>
      </p:nvGrpSpPr>
      <p:grpSpPr>
        <a:xfrm>
          <a:off y="0" x="0"/>
          <a:ext cy="0" cx="0"/>
          <a:chOff y="0" x="0"/>
          <a:chExt cy="0" cx="0"/>
        </a:xfrm>
      </p:grpSpPr>
      <p:sp>
        <p:nvSpPr>
          <p:cNvPr id="167" name="Shape 167"/>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Improve On-Page Optimization</a:t>
            </a:r>
          </a:p>
        </p:txBody>
      </p:sp>
      <p:sp>
        <p:nvSpPr>
          <p:cNvPr id="168" name="Shape 168"/>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indent="-457200" marL="457200">
              <a:buClr>
                <a:srgbClr val="FFFFFF"/>
              </a:buClr>
              <a:buSzPct val="100000"/>
              <a:buFont typeface="Arial"/>
              <a:buAutoNum type="arabicPeriod"/>
            </a:pPr>
            <a:r>
              <a:rPr sz="3600" lang="en-US">
                <a:solidFill>
                  <a:srgbClr val="FFFFFF"/>
                </a:solidFill>
              </a:rPr>
              <a:t>Keyword phrase analysis</a:t>
            </a:r>
          </a:p>
          <a:p>
            <a:pPr rtl="0" lvl="1" indent="-406400" marL="914400">
              <a:buClr>
                <a:srgbClr val="FFFFFF"/>
              </a:buClr>
              <a:buSzPct val="100000"/>
              <a:buFont typeface="Arial"/>
              <a:buAutoNum type="alphaLcPeriod"/>
            </a:pPr>
            <a:r>
              <a:rPr sz="2800" lang="en-US">
                <a:solidFill>
                  <a:srgbClr val="FFFFFF"/>
                </a:solidFill>
              </a:rPr>
              <a:t>Patron relevant</a:t>
            </a:r>
          </a:p>
          <a:p>
            <a:pPr rtl="0" lvl="1" indent="-406400" marL="914400">
              <a:buClr>
                <a:srgbClr val="FFFFFF"/>
              </a:buClr>
              <a:buSzPct val="100000"/>
              <a:buFont typeface="Arial"/>
              <a:buAutoNum type="alphaLcPeriod"/>
            </a:pPr>
            <a:r>
              <a:rPr sz="2800" lang="en-US">
                <a:solidFill>
                  <a:srgbClr val="FFFFFF"/>
                </a:solidFill>
              </a:rPr>
              <a:t>Low to Moderate competition</a:t>
            </a:r>
          </a:p>
          <a:p>
            <a:pPr rtl="0" lvl="1" indent="-406400" marL="914400">
              <a:buClr>
                <a:srgbClr val="FFFFFF"/>
              </a:buClr>
              <a:buSzPct val="100000"/>
              <a:buFont typeface="Arial"/>
              <a:buAutoNum type="alphaLcPeriod"/>
            </a:pPr>
            <a:r>
              <a:rPr sz="2800" lang="en-US">
                <a:solidFill>
                  <a:srgbClr val="FFFFFF"/>
                </a:solidFill>
              </a:rPr>
              <a:t>High volume</a:t>
            </a:r>
          </a:p>
          <a:p>
            <a:pPr rtl="0" lvl="0" indent="-457200" marL="457200">
              <a:buClr>
                <a:srgbClr val="FFFFFF"/>
              </a:buClr>
              <a:buSzPct val="100000"/>
              <a:buFont typeface="Arial"/>
              <a:buAutoNum type="arabicPeriod"/>
            </a:pPr>
            <a:r>
              <a:rPr sz="3600" lang="en-US">
                <a:solidFill>
                  <a:srgbClr val="FFFFFF"/>
                </a:solidFill>
              </a:rPr>
              <a:t>Write / rewrite Web page </a:t>
            </a:r>
          </a:p>
          <a:p>
            <a:pPr rtl="0" lvl="1" indent="-406400" marL="914400">
              <a:buClr>
                <a:srgbClr val="FFFFFF"/>
              </a:buClr>
              <a:buSzPct val="100000"/>
              <a:buFont typeface="Arial"/>
              <a:buAutoNum type="alphaLcPeriod"/>
            </a:pPr>
            <a:r>
              <a:rPr sz="2800" lang="en-US">
                <a:solidFill>
                  <a:srgbClr val="FFFFFF"/>
                </a:solidFill>
              </a:rPr>
              <a:t>HTML &lt;title&gt;</a:t>
            </a:r>
          </a:p>
          <a:p>
            <a:pPr rtl="0" lvl="1" indent="-406400" marL="914400">
              <a:buClr>
                <a:srgbClr val="FFFFFF"/>
              </a:buClr>
              <a:buSzPct val="100000"/>
              <a:buFont typeface="Arial"/>
              <a:buAutoNum type="alphaLcPeriod"/>
            </a:pPr>
            <a:r>
              <a:rPr sz="2800" lang="en-US">
                <a:solidFill>
                  <a:srgbClr val="FFFFFF"/>
                </a:solidFill>
              </a:rPr>
              <a:t>&lt;description&gt; metatag </a:t>
            </a:r>
          </a:p>
          <a:p>
            <a:pPr rtl="0" lvl="0" indent="-457200" marL="457200">
              <a:buClr>
                <a:srgbClr val="FFFFFF"/>
              </a:buClr>
              <a:buSzPct val="100000"/>
              <a:buFont typeface="Arial"/>
              <a:buAutoNum type="arabicPeriod"/>
            </a:pPr>
            <a:r>
              <a:rPr sz="3600" lang="en-US">
                <a:solidFill>
                  <a:srgbClr val="FFFFFF"/>
                </a:solidFill>
              </a:rPr>
              <a:t>Ensure </a:t>
            </a:r>
          </a:p>
          <a:p>
            <a:pPr rtl="0" lvl="1" indent="-381000" marL="914400">
              <a:buClr>
                <a:srgbClr val="FFFFFF"/>
              </a:buClr>
              <a:buSzPct val="92307"/>
              <a:buFont typeface="Arial"/>
              <a:buAutoNum type="alphaLcPeriod"/>
            </a:pPr>
            <a:r>
              <a:rPr lang="en-US">
                <a:solidFill>
                  <a:srgbClr val="FFFFFF"/>
                </a:solidFill>
              </a:rPr>
              <a:t>all links contain descriptive "Anchor Text"</a:t>
            </a:r>
          </a:p>
          <a:p>
            <a:pPr rtl="0" lvl="1" indent="-381000" marL="914400">
              <a:buClr>
                <a:srgbClr val="FFFFFF"/>
              </a:buClr>
              <a:buSzPct val="92307"/>
              <a:buFont typeface="Arial"/>
              <a:buAutoNum type="alphaLcPeriod"/>
            </a:pPr>
            <a:r>
              <a:rPr lang="en-US">
                <a:solidFill>
                  <a:schemeClr val="lt1"/>
                </a:solidFill>
              </a:rPr>
              <a:t>Use &lt;H1&gt;, &lt;H2&gt; HTML tags to "outline" the page around the topic (i.e. &lt;title&gt;)</a:t>
            </a:r>
          </a:p>
          <a:p>
            <a:pPr rtl="0" lvl="1" indent="-381000" marL="914400">
              <a:buClr>
                <a:srgbClr val="FFFFFF"/>
              </a:buClr>
              <a:buSzPct val="92307"/>
              <a:buFont typeface="Arial"/>
              <a:buAutoNum type="alphaLcPeriod"/>
            </a:pPr>
            <a:r>
              <a:rPr lang="en-US">
                <a:solidFill>
                  <a:schemeClr val="lt1"/>
                </a:solidFill>
              </a:rPr>
              <a:t>Text is natural, easy-to-read and relevant to the page outline</a:t>
            </a:r>
            <a:r>
              <a:rPr lang="en-US">
                <a:solidFill>
                  <a:srgbClr val="FFFFFF"/>
                </a:solidFill>
              </a:rPr>
              <a:t>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0" end="0"/>
                                            </p:txEl>
                                          </p:spTgt>
                                        </p:tgtEl>
                                        <p:attrNameLst>
                                          <p:attrName>style.visibility</p:attrName>
                                        </p:attrNameLst>
                                      </p:cBhvr>
                                      <p:to>
                                        <p:strVal val="visible"/>
                                      </p:to>
                                    </p:set>
                                    <p:animEffect transition="in" filter="fade">
                                      <p:cBhvr>
                                        <p:cTn dur="1000"/>
                                        <p:tgtEl>
                                          <p:spTgt spid="168">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1" end="1"/>
                                            </p:txEl>
                                          </p:spTgt>
                                        </p:tgtEl>
                                        <p:attrNameLst>
                                          <p:attrName>style.visibility</p:attrName>
                                        </p:attrNameLst>
                                      </p:cBhvr>
                                      <p:to>
                                        <p:strVal val="visible"/>
                                      </p:to>
                                    </p:set>
                                    <p:animEffect transition="in" filter="fade">
                                      <p:cBhvr>
                                        <p:cTn dur="1000"/>
                                        <p:tgtEl>
                                          <p:spTgt spid="168">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2" end="2"/>
                                            </p:txEl>
                                          </p:spTgt>
                                        </p:tgtEl>
                                        <p:attrNameLst>
                                          <p:attrName>style.visibility</p:attrName>
                                        </p:attrNameLst>
                                      </p:cBhvr>
                                      <p:to>
                                        <p:strVal val="visible"/>
                                      </p:to>
                                    </p:set>
                                    <p:animEffect transition="in" filter="fade">
                                      <p:cBhvr>
                                        <p:cTn dur="1000"/>
                                        <p:tgtEl>
                                          <p:spTgt spid="168">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3" end="3"/>
                                            </p:txEl>
                                          </p:spTgt>
                                        </p:tgtEl>
                                        <p:attrNameLst>
                                          <p:attrName>style.visibility</p:attrName>
                                        </p:attrNameLst>
                                      </p:cBhvr>
                                      <p:to>
                                        <p:strVal val="visible"/>
                                      </p:to>
                                    </p:set>
                                    <p:animEffect transition="in" filter="fade">
                                      <p:cBhvr>
                                        <p:cTn dur="1000"/>
                                        <p:tgtEl>
                                          <p:spTgt spid="168">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4" end="4"/>
                                            </p:txEl>
                                          </p:spTgt>
                                        </p:tgtEl>
                                        <p:attrNameLst>
                                          <p:attrName>style.visibility</p:attrName>
                                        </p:attrNameLst>
                                      </p:cBhvr>
                                      <p:to>
                                        <p:strVal val="visible"/>
                                      </p:to>
                                    </p:set>
                                    <p:animEffect transition="in" filter="fade">
                                      <p:cBhvr>
                                        <p:cTn dur="1000"/>
                                        <p:tgtEl>
                                          <p:spTgt spid="168">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5" end="5"/>
                                            </p:txEl>
                                          </p:spTgt>
                                        </p:tgtEl>
                                        <p:attrNameLst>
                                          <p:attrName>style.visibility</p:attrName>
                                        </p:attrNameLst>
                                      </p:cBhvr>
                                      <p:to>
                                        <p:strVal val="visible"/>
                                      </p:to>
                                    </p:set>
                                    <p:animEffect transition="in" filter="fade">
                                      <p:cBhvr>
                                        <p:cTn dur="1000"/>
                                        <p:tgtEl>
                                          <p:spTgt spid="168">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6" end="6"/>
                                            </p:txEl>
                                          </p:spTgt>
                                        </p:tgtEl>
                                        <p:attrNameLst>
                                          <p:attrName>style.visibility</p:attrName>
                                        </p:attrNameLst>
                                      </p:cBhvr>
                                      <p:to>
                                        <p:strVal val="visible"/>
                                      </p:to>
                                    </p:set>
                                    <p:animEffect transition="in" filter="fade">
                                      <p:cBhvr>
                                        <p:cTn dur="1000"/>
                                        <p:tgtEl>
                                          <p:spTgt spid="168">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7" end="7"/>
                                            </p:txEl>
                                          </p:spTgt>
                                        </p:tgtEl>
                                        <p:attrNameLst>
                                          <p:attrName>style.visibility</p:attrName>
                                        </p:attrNameLst>
                                      </p:cBhvr>
                                      <p:to>
                                        <p:strVal val="visible"/>
                                      </p:to>
                                    </p:set>
                                    <p:animEffect transition="in" filter="fade">
                                      <p:cBhvr>
                                        <p:cTn dur="1000"/>
                                        <p:tgtEl>
                                          <p:spTgt spid="168">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8" end="8"/>
                                            </p:txEl>
                                          </p:spTgt>
                                        </p:tgtEl>
                                        <p:attrNameLst>
                                          <p:attrName>style.visibility</p:attrName>
                                        </p:attrNameLst>
                                      </p:cBhvr>
                                      <p:to>
                                        <p:strVal val="visible"/>
                                      </p:to>
                                    </p:set>
                                    <p:animEffect transition="in" filter="fade">
                                      <p:cBhvr>
                                        <p:cTn dur="1000"/>
                                        <p:tgtEl>
                                          <p:spTgt spid="168">
                                            <p:txEl>
                                              <p:pRg st="8" end="8"/>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9" end="9"/>
                                            </p:txEl>
                                          </p:spTgt>
                                        </p:tgtEl>
                                        <p:attrNameLst>
                                          <p:attrName>style.visibility</p:attrName>
                                        </p:attrNameLst>
                                      </p:cBhvr>
                                      <p:to>
                                        <p:strVal val="visible"/>
                                      </p:to>
                                    </p:set>
                                    <p:animEffect transition="in" filter="fade">
                                      <p:cBhvr>
                                        <p:cTn dur="1000"/>
                                        <p:tgtEl>
                                          <p:spTgt spid="168">
                                            <p:txEl>
                                              <p:pRg st="9" end="9"/>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xEl>
                                              <p:pRg st="10" end="10"/>
                                            </p:txEl>
                                          </p:spTgt>
                                        </p:tgtEl>
                                        <p:attrNameLst>
                                          <p:attrName>style.visibility</p:attrName>
                                        </p:attrNameLst>
                                      </p:cBhvr>
                                      <p:to>
                                        <p:strVal val="visible"/>
                                      </p:to>
                                    </p:set>
                                    <p:animEffect transition="in" filter="fade">
                                      <p:cBhvr>
                                        <p:cTn dur="1000"/>
                                        <p:tgtEl>
                                          <p:spTgt spid="168">
                                            <p:txEl>
                                              <p:pRg st="10" end="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72" name="Shape 172"/>
        <p:cNvGrpSpPr/>
        <p:nvPr/>
      </p:nvGrpSpPr>
      <p:grpSpPr>
        <a:xfrm>
          <a:off y="0" x="0"/>
          <a:ext cy="0" cx="0"/>
          <a:chOff y="0" x="0"/>
          <a:chExt cy="0" cx="0"/>
        </a:xfrm>
      </p:grpSpPr>
      <p:sp>
        <p:nvSpPr>
          <p:cNvPr id="173" name="Shape 173"/>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Keyword Phrase Analysis</a:t>
            </a:r>
          </a:p>
        </p:txBody>
      </p:sp>
      <p:sp>
        <p:nvSpPr>
          <p:cNvPr id="174" name="Shape 174"/>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indent="-457200" marL="457200">
              <a:buClr>
                <a:srgbClr val="FFFFFF"/>
              </a:buClr>
              <a:buSzPct val="100000"/>
              <a:buFont typeface="Arial"/>
              <a:buAutoNum type="arabicPeriod"/>
            </a:pPr>
            <a:r>
              <a:rPr sz="3600" lang="en-US">
                <a:solidFill>
                  <a:srgbClr val="FFFFFF"/>
                </a:solidFill>
              </a:rPr>
              <a:t>Use the vocabulary of your patrons</a:t>
            </a:r>
          </a:p>
          <a:p>
            <a:pPr rtl="0" lvl="0" indent="-457200" marL="457200">
              <a:buClr>
                <a:srgbClr val="FFFFFF"/>
              </a:buClr>
              <a:buSzPct val="100000"/>
              <a:buFont typeface="Arial"/>
              <a:buAutoNum type="arabicPeriod"/>
            </a:pPr>
            <a:r>
              <a:rPr sz="3600" lang="en-US">
                <a:solidFill>
                  <a:srgbClr val="FFFFFF"/>
                </a:solidFill>
              </a:rPr>
              <a:t>Which keyword phrase?</a:t>
            </a:r>
          </a:p>
          <a:p>
            <a:pPr rtl="0" lvl="1" indent="-406400" marL="914400">
              <a:buClr>
                <a:srgbClr val="FFFFFF"/>
              </a:buClr>
              <a:buSzPct val="100000"/>
              <a:buFont typeface="Arial"/>
              <a:buAutoNum type="alphaLcPeriod"/>
            </a:pPr>
            <a:r>
              <a:rPr sz="2800" lang="en-US">
                <a:solidFill>
                  <a:srgbClr val="FFFFFF"/>
                </a:solidFill>
              </a:rPr>
              <a:t>institutional repository</a:t>
            </a:r>
          </a:p>
          <a:p>
            <a:pPr rtl="0" lvl="1" indent="-406400" marL="914400">
              <a:buClr>
                <a:srgbClr val="FFFFFF"/>
              </a:buClr>
              <a:buSzPct val="100000"/>
              <a:buFont typeface="Arial"/>
              <a:buAutoNum type="alphaLcPeriod"/>
            </a:pPr>
            <a:r>
              <a:rPr sz="2800" lang="en-US">
                <a:solidFill>
                  <a:srgbClr val="FFFFFF"/>
                </a:solidFill>
              </a:rPr>
              <a:t>academic research</a:t>
            </a:r>
          </a:p>
          <a:p>
            <a:pPr rtl="0" lvl="1" indent="-406400" marL="914400">
              <a:buClr>
                <a:srgbClr val="FFFFFF"/>
              </a:buClr>
              <a:buSzPct val="100000"/>
              <a:buFont typeface="Arial"/>
              <a:buAutoNum type="alphaLcPeriod"/>
            </a:pPr>
            <a:r>
              <a:rPr sz="2800" lang="en-US">
                <a:solidFill>
                  <a:srgbClr val="FFFFFF"/>
                </a:solidFill>
              </a:rPr>
              <a:t>research papers</a:t>
            </a:r>
          </a:p>
          <a:p>
            <a:pPr rtl="0" lvl="1" indent="-406400" marL="914400">
              <a:buClr>
                <a:srgbClr val="FFFFFF"/>
              </a:buClr>
              <a:buSzPct val="100000"/>
              <a:buFont typeface="Arial"/>
              <a:buAutoNum type="alphaLcPeriod"/>
            </a:pPr>
            <a:r>
              <a:rPr sz="2800" lang="en-US">
                <a:solidFill>
                  <a:srgbClr val="FFFFFF"/>
                </a:solidFill>
              </a:rPr>
              <a:t>open access library </a:t>
            </a:r>
          </a:p>
          <a:p>
            <a:r>
              <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78" name="Shape 178"/>
        <p:cNvGrpSpPr/>
        <p:nvPr/>
      </p:nvGrpSpPr>
      <p:grpSpPr>
        <a:xfrm>
          <a:off y="0" x="0"/>
          <a:ext cy="0" cx="0"/>
          <a:chOff y="0" x="0"/>
          <a:chExt cy="0" cx="0"/>
        </a:xfrm>
      </p:grpSpPr>
      <p:sp>
        <p:nvSpPr>
          <p:cNvPr id="179" name="Shape 179"/>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Keyword Phrase Analysis</a:t>
            </a:r>
          </a:p>
        </p:txBody>
      </p:sp>
      <p:sp>
        <p:nvSpPr>
          <p:cNvPr id="180" name="Shape 180"/>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indent="-457200" marL="457200">
              <a:buClr>
                <a:srgbClr val="FFFFFF"/>
              </a:buClr>
              <a:buSzPct val="100000"/>
              <a:buFont typeface="Arial"/>
              <a:buChar char="●"/>
            </a:pPr>
            <a:r>
              <a:rPr sz="3600" lang="en-US">
                <a:solidFill>
                  <a:srgbClr val="FFFFFF"/>
                </a:solidFill>
              </a:rPr>
              <a:t>Use Google AdWords</a:t>
            </a:r>
          </a:p>
          <a:p>
            <a:r>
              <a:t/>
            </a:r>
          </a:p>
        </p:txBody>
      </p:sp>
      <p:pic>
        <p:nvPicPr>
          <p:cNvPr id="181" name="Shape 181"/>
          <p:cNvPicPr preferRelativeResize="0"/>
          <p:nvPr/>
        </p:nvPicPr>
        <p:blipFill>
          <a:blip r:embed="rId4"/>
          <a:stretch>
            <a:fillRect/>
          </a:stretch>
        </p:blipFill>
        <p:spPr>
          <a:xfrm>
            <a:off y="2643204" x="726225"/>
            <a:ext cy="3089824" cx="8109250"/>
          </a:xfrm>
          <a:prstGeom prst="rect">
            <a:avLst/>
          </a:prstGeom>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1"/>
                                        </p:tgtEl>
                                        <p:attrNameLst>
                                          <p:attrName>style.visibility</p:attrName>
                                        </p:attrNameLst>
                                      </p:cBhvr>
                                      <p:to>
                                        <p:strVal val="visible"/>
                                      </p:to>
                                    </p:set>
                                    <p:animEffect transition="in" filter="fade">
                                      <p:cBhvr>
                                        <p:cTn dur="1500"/>
                                        <p:tgtEl>
                                          <p:spTgt spid="1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85" name="Shape 185"/>
        <p:cNvGrpSpPr/>
        <p:nvPr/>
      </p:nvGrpSpPr>
      <p:grpSpPr>
        <a:xfrm>
          <a:off y="0" x="0"/>
          <a:ext cy="0" cx="0"/>
          <a:chOff y="0" x="0"/>
          <a:chExt cy="0" cx="0"/>
        </a:xfrm>
      </p:grpSpPr>
      <p:sp>
        <p:nvSpPr>
          <p:cNvPr id="186" name="Shape 186"/>
          <p:cNvSpPr txBox="1"/>
          <p:nvPr>
            <p:ph type="title"/>
          </p:nvPr>
        </p:nvSpPr>
        <p:spPr>
          <a:xfrm>
            <a:off y="304800" x="304800"/>
            <a:ext cy="914400" cx="9550500"/>
          </a:xfrm>
          <a:prstGeom prst="rect">
            <a:avLst/>
          </a:prstGeom>
        </p:spPr>
        <p:txBody>
          <a:bodyPr bIns="38100" rIns="38100" lIns="38100" tIns="38100" anchor="t" anchorCtr="0">
            <a:noAutofit/>
          </a:bodyPr>
          <a:lstStyle/>
          <a:p>
            <a:pPr rtl="0" lvl="0">
              <a:buNone/>
            </a:pPr>
            <a:r>
              <a:rPr lang="en-US">
                <a:solidFill>
                  <a:srgbClr val="FFFFFF"/>
                </a:solidFill>
              </a:rPr>
              <a:t>Keyword Phrase Analysis</a:t>
            </a:r>
          </a:p>
        </p:txBody>
      </p:sp>
      <p:sp>
        <p:nvSpPr>
          <p:cNvPr id="187" name="Shape 187"/>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indent="-457200" marL="457200">
              <a:buClr>
                <a:srgbClr val="FFFFFF"/>
              </a:buClr>
              <a:buSzPct val="100000"/>
              <a:buFont typeface="Arial"/>
              <a:buChar char="●"/>
            </a:pPr>
            <a:r>
              <a:rPr sz="3600" lang="en-US">
                <a:solidFill>
                  <a:srgbClr val="FFFFFF"/>
                </a:solidFill>
              </a:rPr>
              <a:t>Check Singular vs Plural </a:t>
            </a:r>
          </a:p>
          <a:p>
            <a:r>
              <a:t/>
            </a:r>
          </a:p>
        </p:txBody>
      </p:sp>
      <p:pic>
        <p:nvPicPr>
          <p:cNvPr id="188" name="Shape 188"/>
          <p:cNvPicPr preferRelativeResize="0"/>
          <p:nvPr/>
        </p:nvPicPr>
        <p:blipFill>
          <a:blip r:embed="rId4"/>
          <a:stretch>
            <a:fillRect/>
          </a:stretch>
        </p:blipFill>
        <p:spPr>
          <a:xfrm>
            <a:off y="2701300" x="488375"/>
            <a:ext cy="2070875" cx="9183250"/>
          </a:xfrm>
          <a:prstGeom prst="rect">
            <a:avLst/>
          </a:prstGeom>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8"/>
                                        </p:tgtEl>
                                        <p:attrNameLst>
                                          <p:attrName>style.visibility</p:attrName>
                                        </p:attrNameLst>
                                      </p:cBhvr>
                                      <p:to>
                                        <p:strVal val="visible"/>
                                      </p:to>
                                    </p:set>
                                    <p:animEffect transition="in" filter="fade">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92" name="Shape 192"/>
        <p:cNvGrpSpPr/>
        <p:nvPr/>
      </p:nvGrpSpPr>
      <p:grpSpPr>
        <a:xfrm>
          <a:off y="0" x="0"/>
          <a:ext cy="0" cx="0"/>
          <a:chOff y="0" x="0"/>
          <a:chExt cy="0" cx="0"/>
        </a:xfrm>
      </p:grpSpPr>
      <p:sp>
        <p:nvSpPr>
          <p:cNvPr id="193" name="Shape 193"/>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Writing Titles and Descriptions</a:t>
            </a:r>
          </a:p>
        </p:txBody>
      </p:sp>
      <p:sp>
        <p:nvSpPr>
          <p:cNvPr id="194" name="Shape 194"/>
          <p:cNvSpPr txBox="1"/>
          <p:nvPr>
            <p:ph idx="1" type="body"/>
          </p:nvPr>
        </p:nvSpPr>
        <p:spPr>
          <a:xfrm>
            <a:off y="1522412" x="246062"/>
            <a:ext cy="5640300" cx="99138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None/>
            </a:pPr>
            <a:r>
              <a:rPr sz="3700" lang="en-US">
                <a:solidFill>
                  <a:srgbClr val="FFFFFF"/>
                </a:solidFill>
                <a:latin typeface="Arial"/>
                <a:ea typeface="Arial"/>
                <a:cs typeface="Arial"/>
                <a:sym typeface="Arial"/>
              </a:rPr>
              <a:t>Writing web copy for the robot and the human</a:t>
            </a:r>
          </a:p>
          <a:p>
            <a:r>
              <a:t/>
            </a:r>
          </a:p>
          <a:p>
            <a:r>
              <a:t/>
            </a:r>
          </a:p>
          <a:p>
            <a:pPr algn="l" rtl="0" lvl="1" marR="0" indent="342900" marL="114300">
              <a:lnSpc>
                <a:spcPct val="95000"/>
              </a:lnSpc>
              <a:spcBef>
                <a:spcPts val="0"/>
              </a:spcBef>
              <a:spcAft>
                <a:spcPts val="0"/>
              </a:spcAft>
              <a:buClr>
                <a:schemeClr val="dk1"/>
              </a:buClr>
              <a:buSzPct val="25000"/>
              <a:buFont typeface="Arial"/>
              <a:buNone/>
            </a:pPr>
            <a:r>
              <a:rPr sz="3200" lang="en-US">
                <a:solidFill>
                  <a:srgbClr val="FFFFFF"/>
                </a:solidFill>
                <a:latin typeface="Courier New"/>
                <a:ea typeface="Courier New"/>
                <a:cs typeface="Courier New"/>
                <a:sym typeface="Courier New"/>
              </a:rPr>
              <a:t>&lt;title&gt;&lt;/title&gt;</a:t>
            </a:r>
          </a:p>
          <a:p>
            <a:r>
              <a:t/>
            </a:r>
          </a:p>
          <a:p>
            <a:pPr algn="l" rtl="0" lvl="1" marR="0" indent="342900" marL="114300">
              <a:lnSpc>
                <a:spcPct val="95000"/>
              </a:lnSpc>
              <a:spcBef>
                <a:spcPts val="0"/>
              </a:spcBef>
              <a:spcAft>
                <a:spcPts val="0"/>
              </a:spcAft>
              <a:buClr>
                <a:schemeClr val="dk1"/>
              </a:buClr>
              <a:buSzPct val="25000"/>
              <a:buFont typeface="Arial"/>
              <a:buNone/>
            </a:pPr>
            <a:r>
              <a:rPr sz="3200" lang="en-US">
                <a:solidFill>
                  <a:srgbClr val="FFFFFF"/>
                </a:solidFill>
                <a:latin typeface="Courier New"/>
                <a:ea typeface="Courier New"/>
                <a:cs typeface="Courier New"/>
                <a:sym typeface="Courier New"/>
              </a:rPr>
              <a:t>&lt;meta name=”description” /&gt;</a:t>
            </a:r>
          </a:p>
          <a:p>
            <a:pPr algn="l" rtl="0" lvl="1" marR="0" indent="342900" marL="114300">
              <a:lnSpc>
                <a:spcPct val="95000"/>
              </a:lnSpc>
              <a:spcBef>
                <a:spcPts val="0"/>
              </a:spcBef>
              <a:spcAft>
                <a:spcPts val="0"/>
              </a:spcAft>
              <a:buClr>
                <a:schemeClr val="dk1"/>
              </a:buClr>
              <a:buSzPct val="25000"/>
              <a:buFont typeface="Arial"/>
              <a:buNone/>
            </a:pPr>
            <a:r>
              <a:rPr strike="noStrike" u="none" b="0" cap="none" baseline="0" sz="3200" lang="en-US" i="0">
                <a:solidFill>
                  <a:srgbClr val="FFFFFF"/>
                </a:solidFill>
                <a:latin typeface="Courier New"/>
                <a:ea typeface="Courier New"/>
                <a:cs typeface="Courier New"/>
                <a:sym typeface="Courier New"/>
              </a:rPr>
              <a:t> </a:t>
            </a:r>
          </a:p>
          <a:p>
            <a:r>
              <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98" name="Shape 198"/>
        <p:cNvGrpSpPr/>
        <p:nvPr/>
      </p:nvGrpSpPr>
      <p:grpSpPr>
        <a:xfrm>
          <a:off y="0" x="0"/>
          <a:ext cy="0" cx="0"/>
          <a:chOff y="0" x="0"/>
          <a:chExt cy="0" cx="0"/>
        </a:xfrm>
      </p:grpSpPr>
      <p:sp>
        <p:nvSpPr>
          <p:cNvPr id="199" name="Shape 199"/>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Writing Titles and Descriptions</a:t>
            </a:r>
          </a:p>
        </p:txBody>
      </p:sp>
      <p:sp>
        <p:nvSpPr>
          <p:cNvPr id="200" name="Shape 200"/>
          <p:cNvSpPr txBox="1"/>
          <p:nvPr>
            <p:ph idx="1" type="body"/>
          </p:nvPr>
        </p:nvSpPr>
        <p:spPr>
          <a:xfrm>
            <a:off y="1522412" x="246062"/>
            <a:ext cy="5640300" cx="99138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rgbClr val="000000"/>
              </a:buClr>
              <a:buSzPct val="29729"/>
              <a:buFont typeface="Arial"/>
              <a:buNone/>
            </a:pPr>
            <a:r>
              <a:rPr sz="3700" lang="en-US">
                <a:solidFill>
                  <a:srgbClr val="FFFFFF"/>
                </a:solidFill>
                <a:latin typeface="Arial"/>
                <a:ea typeface="Arial"/>
                <a:cs typeface="Arial"/>
                <a:sym typeface="Arial"/>
              </a:rPr>
              <a:t>&lt;title&gt;</a:t>
            </a:r>
          </a:p>
          <a:p>
            <a:pPr algn="l" rtl="0" lvl="0" marR="0" indent="0" marL="457200">
              <a:lnSpc>
                <a:spcPct val="95000"/>
              </a:lnSpc>
              <a:spcBef>
                <a:spcPts val="0"/>
              </a:spcBef>
              <a:spcAft>
                <a:spcPts val="0"/>
              </a:spcAft>
              <a:buClr>
                <a:srgbClr val="000000"/>
              </a:buClr>
              <a:buSzPct val="39285"/>
              <a:buFont typeface="Arial"/>
              <a:buNone/>
            </a:pPr>
            <a:r>
              <a:rPr sz="2800" lang="en-US">
                <a:solidFill>
                  <a:srgbClr val="FFFFFF"/>
                </a:solidFill>
                <a:latin typeface="Arial"/>
                <a:ea typeface="Arial"/>
                <a:cs typeface="Arial"/>
                <a:sym typeface="Arial"/>
              </a:rPr>
              <a:t>"Keyword Phrase Topic - Context"</a:t>
            </a:r>
          </a:p>
          <a:p>
            <a:r>
              <a:t/>
            </a:r>
          </a:p>
          <a:p>
            <a:pPr algn="l" rtl="0" lvl="0" marR="0" indent="0" marL="0">
              <a:lnSpc>
                <a:spcPct val="95000"/>
              </a:lnSpc>
              <a:spcBef>
                <a:spcPts val="0"/>
              </a:spcBef>
              <a:spcAft>
                <a:spcPts val="0"/>
              </a:spcAft>
              <a:buNone/>
            </a:pPr>
            <a:r>
              <a:rPr sz="3700" lang="en-US">
                <a:solidFill>
                  <a:srgbClr val="FFFFFF"/>
                </a:solidFill>
                <a:latin typeface="Arial"/>
                <a:ea typeface="Arial"/>
                <a:cs typeface="Arial"/>
                <a:sym typeface="Arial"/>
              </a:rPr>
              <a:t>Example:</a:t>
            </a:r>
          </a:p>
          <a:p>
            <a:r>
              <a:t/>
            </a:r>
          </a:p>
          <a:p>
            <a:pPr algn="l" rtl="0" lvl="0" marR="0" indent="0" marL="457200">
              <a:lnSpc>
                <a:spcPct val="95000"/>
              </a:lnSpc>
              <a:spcBef>
                <a:spcPts val="0"/>
              </a:spcBef>
              <a:spcAft>
                <a:spcPts val="0"/>
              </a:spcAft>
              <a:buClr>
                <a:srgbClr val="000000"/>
              </a:buClr>
              <a:buSzPct val="39285"/>
              <a:buFont typeface="Arial"/>
              <a:buNone/>
            </a:pPr>
            <a:r>
              <a:rPr sz="2800" lang="en-US">
                <a:solidFill>
                  <a:srgbClr val="FFFFFF"/>
                </a:solidFill>
                <a:latin typeface="Arial"/>
                <a:ea typeface="Arial"/>
                <a:cs typeface="Arial"/>
                <a:sym typeface="Arial"/>
              </a:rPr>
              <a:t>“Staff Directory - Contact Information - Montana State University (MSU) Library”</a:t>
            </a:r>
          </a:p>
          <a:p>
            <a:r>
              <a:t/>
            </a:r>
          </a:p>
          <a:p>
            <a:r>
              <a:t/>
            </a:r>
          </a:p>
          <a:p>
            <a:pPr algn="l" rtl="0" lvl="1" marR="0" indent="342900" marL="114300">
              <a:lnSpc>
                <a:spcPct val="95000"/>
              </a:lnSpc>
              <a:spcBef>
                <a:spcPts val="0"/>
              </a:spcBef>
              <a:spcAft>
                <a:spcPts val="0"/>
              </a:spcAft>
              <a:buClr>
                <a:schemeClr val="dk1"/>
              </a:buClr>
              <a:buSzPct val="25000"/>
              <a:buFont typeface="Arial"/>
              <a:buNone/>
            </a:pPr>
            <a:r>
              <a:rPr strike="noStrike" u="none" b="0" cap="none" baseline="0" sz="3200" lang="en-US" i="0">
                <a:solidFill>
                  <a:srgbClr val="FFFFFF"/>
                </a:solidFill>
                <a:latin typeface="Courier New"/>
                <a:ea typeface="Courier New"/>
                <a:cs typeface="Courier New"/>
                <a:sym typeface="Courier New"/>
              </a:rPr>
              <a:t>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0"/>
                                        </p:tgtEl>
                                        <p:attrNameLst>
                                          <p:attrName>style.visibility</p:attrName>
                                        </p:attrNameLst>
                                      </p:cBhvr>
                                      <p:to>
                                        <p:strVal val="visible"/>
                                      </p:to>
                                    </p:set>
                                    <p:animEffect transition="in" filter="fade">
                                      <p:cBhvr>
                                        <p:cTn dur="1000"/>
                                        <p:tgtEl>
                                          <p:spTgt spid="2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9" name="Shape 29"/>
        <p:cNvGrpSpPr/>
        <p:nvPr/>
      </p:nvGrpSpPr>
      <p:grpSpPr>
        <a:xfrm>
          <a:off y="0" x="0"/>
          <a:ext cy="0" cx="0"/>
          <a:chOff y="0" x="0"/>
          <a:chExt cy="0" cx="0"/>
        </a:xfrm>
      </p:grpSpPr>
      <p:sp>
        <p:nvSpPr>
          <p:cNvPr id="30" name="Shape 30"/>
          <p:cNvSpPr txBox="1"/>
          <p:nvPr>
            <p:ph type="title"/>
          </p:nvPr>
        </p:nvSpPr>
        <p:spPr>
          <a:xfrm>
            <a:off y="304800" x="304800"/>
            <a:ext cy="914400" cx="9550500"/>
          </a:xfrm>
          <a:prstGeom prst="rect">
            <a:avLst/>
          </a:prstGeom>
        </p:spPr>
        <p:txBody>
          <a:bodyPr bIns="38100" rIns="38100" lIns="38100" tIns="38100" anchor="t" anchorCtr="0">
            <a:noAutofit/>
          </a:bodyPr>
          <a:lstStyle/>
          <a:p>
            <a:pPr rtl="0">
              <a:lnSpc>
                <a:spcPct val="100000"/>
              </a:lnSpc>
              <a:buNone/>
            </a:pPr>
            <a:r>
              <a:rPr sz="4400" lang="en-US">
                <a:solidFill>
                  <a:srgbClr val="FFFFFF"/>
                </a:solidFill>
                <a:latin typeface="verdana"/>
                <a:ea typeface="verdana"/>
                <a:cs typeface="verdana"/>
                <a:sym typeface="verdana"/>
              </a:rPr>
              <a:t>Today's Agenda</a:t>
            </a:r>
          </a:p>
        </p:txBody>
      </p:sp>
      <p:sp>
        <p:nvSpPr>
          <p:cNvPr id="31" name="Shape 31"/>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79400" marL="381000">
              <a:lnSpc>
                <a:spcPct val="100000"/>
              </a:lnSpc>
              <a:spcBef>
                <a:spcPts val="0"/>
              </a:spcBef>
              <a:spcAft>
                <a:spcPts val="0"/>
              </a:spcAft>
              <a:buClr>
                <a:srgbClr val="FFFFFF"/>
              </a:buClr>
              <a:buSzPct val="166666"/>
              <a:buFont typeface="Arial"/>
              <a:buChar char="•"/>
            </a:pPr>
            <a:r>
              <a:rPr sz="3600" lang="en-US">
                <a:solidFill>
                  <a:srgbClr val="FFFFFF"/>
                </a:solidFill>
                <a:latin typeface="arial"/>
                <a:ea typeface="arial"/>
                <a:cs typeface="arial"/>
                <a:sym typeface="arial"/>
              </a:rPr>
              <a:t>What is Search Engine Optimization (SEO)?</a:t>
            </a:r>
          </a:p>
          <a:p>
            <a:pPr rtl="0" lvl="0" marR="0" indent="-279400" marL="381000">
              <a:lnSpc>
                <a:spcPct val="100000"/>
              </a:lnSpc>
              <a:spcBef>
                <a:spcPts val="0"/>
              </a:spcBef>
              <a:spcAft>
                <a:spcPts val="0"/>
              </a:spcAft>
              <a:buClr>
                <a:srgbClr val="FFFFFF"/>
              </a:buClr>
              <a:buSzPct val="166666"/>
              <a:buFont typeface="Arial"/>
              <a:buChar char="•"/>
            </a:pPr>
            <a:r>
              <a:rPr sz="3600" lang="en-US">
                <a:solidFill>
                  <a:schemeClr val="lt1"/>
                </a:solidFill>
              </a:rPr>
              <a:t>Why do SEO?</a:t>
            </a:r>
          </a:p>
          <a:p>
            <a:pPr rtl="0" lvl="0" marR="0" indent="-279400" marL="381000">
              <a:lnSpc>
                <a:spcPct val="100000"/>
              </a:lnSpc>
              <a:spcBef>
                <a:spcPts val="0"/>
              </a:spcBef>
              <a:spcAft>
                <a:spcPts val="0"/>
              </a:spcAft>
              <a:buClr>
                <a:srgbClr val="FFFFFF"/>
              </a:buClr>
              <a:buSzPct val="166666"/>
              <a:buFont typeface="Arial"/>
              <a:buChar char="•"/>
            </a:pPr>
            <a:r>
              <a:rPr sz="3600" lang="en-US">
                <a:solidFill>
                  <a:srgbClr val="FFFFFF"/>
                </a:solidFill>
              </a:rPr>
              <a:t>Black Hat vs. White Hat SEO</a:t>
            </a:r>
          </a:p>
          <a:p>
            <a:pPr rtl="0" lvl="0" marR="0" indent="-279400" marL="381000">
              <a:lnSpc>
                <a:spcPct val="100000"/>
              </a:lnSpc>
              <a:spcBef>
                <a:spcPts val="0"/>
              </a:spcBef>
              <a:spcAft>
                <a:spcPts val="0"/>
              </a:spcAft>
              <a:buClr>
                <a:srgbClr val="FFFFFF"/>
              </a:buClr>
              <a:buSzPct val="166666"/>
              <a:buFont typeface="Arial"/>
              <a:buChar char="•"/>
            </a:pPr>
            <a:r>
              <a:rPr sz="3600" lang="en-US">
                <a:solidFill>
                  <a:srgbClr val="FFFFFF"/>
                </a:solidFill>
              </a:rPr>
              <a:t>Recommendations </a:t>
            </a:r>
          </a:p>
          <a:p>
            <a:pPr rtl="0" lvl="0" marR="0" indent="-279400" marL="381000">
              <a:lnSpc>
                <a:spcPct val="100000"/>
              </a:lnSpc>
              <a:spcBef>
                <a:spcPts val="0"/>
              </a:spcBef>
              <a:spcAft>
                <a:spcPts val="0"/>
              </a:spcAft>
              <a:buClr>
                <a:srgbClr val="FFFFFF"/>
              </a:buClr>
              <a:buSzPct val="166666"/>
              <a:buFont typeface="Arial"/>
              <a:buChar char="•"/>
            </a:pPr>
            <a:r>
              <a:rPr sz="3600" lang="en-US">
                <a:solidFill>
                  <a:srgbClr val="FFFFFF"/>
                </a:solidFill>
              </a:rPr>
              <a:t>Key SEO techniques</a:t>
            </a:r>
          </a:p>
          <a:p>
            <a:pPr rtl="0" lvl="0" marR="0" indent="-279400" marL="381000">
              <a:lnSpc>
                <a:spcPct val="100000"/>
              </a:lnSpc>
              <a:spcBef>
                <a:spcPts val="0"/>
              </a:spcBef>
              <a:spcAft>
                <a:spcPts val="0"/>
              </a:spcAft>
              <a:buClr>
                <a:srgbClr val="FFFFFF"/>
              </a:buClr>
              <a:buSzPct val="166666"/>
              <a:buFont typeface="Arial"/>
              <a:buChar char="•"/>
            </a:pPr>
            <a:r>
              <a:rPr sz="3600" lang="en-US">
                <a:solidFill>
                  <a:schemeClr val="lt1"/>
                </a:solidFill>
                <a:latin typeface="verdana"/>
                <a:ea typeface="verdana"/>
                <a:cs typeface="verdana"/>
                <a:sym typeface="verdana"/>
              </a:rPr>
              <a:t>Resources</a:t>
            </a:r>
          </a:p>
          <a:p>
            <a:pPr rtl="0" lvl="0" marR="0" indent="-279400" marL="381000">
              <a:lnSpc>
                <a:spcPct val="100000"/>
              </a:lnSpc>
              <a:spcBef>
                <a:spcPts val="0"/>
              </a:spcBef>
              <a:spcAft>
                <a:spcPts val="0"/>
              </a:spcAft>
              <a:buClr>
                <a:srgbClr val="FFFFFF"/>
              </a:buClr>
              <a:buSzPct val="166666"/>
              <a:buFont typeface="Arial"/>
              <a:buChar char="•"/>
            </a:pPr>
            <a:r>
              <a:rPr sz="3600" lang="en-US">
                <a:solidFill>
                  <a:srgbClr val="FFFFFF"/>
                </a:solidFill>
                <a:latin typeface="verdana"/>
                <a:ea typeface="verdana"/>
                <a:cs typeface="verdana"/>
                <a:sym typeface="verdana"/>
              </a:rPr>
              <a:t>Questions</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cond evt="onBegin" delay="0">
                          <p:tn val="2"/>
                        </p:cond>
                      </p:stCondLst>
                      <p:childTnLst>
                        <p:par>
                          <p:cTn fill="hold">
                            <p:stCondLst>
                              <p:cond delay="0"/>
                            </p:stCondLst>
                            <p:childTnLst>
                              <p:par>
                                <p:cTn presetID="10" fill="hold" presetSubtype="0" presetClass="entr" nodeType="afterEffect">
                                  <p:stCondLst>
                                    <p:cond delay="0"/>
                                  </p:stCondLst>
                                  <p:childTnLst>
                                    <p:set>
                                      <p:cBhvr>
                                        <p:cTn dur="1" fill="hold">
                                          <p:stCondLst>
                                            <p:cond delay="0"/>
                                          </p:stCondLst>
                                        </p:cTn>
                                        <p:tgtEl>
                                          <p:spTgt spid="31">
                                            <p:txEl>
                                              <p:pRg st="0" end="0"/>
                                            </p:txEl>
                                          </p:spTgt>
                                        </p:tgtEl>
                                        <p:attrNameLst>
                                          <p:attrName>style.visibility</p:attrName>
                                        </p:attrNameLst>
                                      </p:cBhvr>
                                      <p:to>
                                        <p:strVal val="visible"/>
                                      </p:to>
                                    </p:set>
                                    <p:animEffect transition="in" filter="fade">
                                      <p:cBhvr>
                                        <p:cTn dur="1300"/>
                                        <p:tgtEl>
                                          <p:spTgt spid="31">
                                            <p:txEl>
                                              <p:pRg st="0" end="0"/>
                                            </p:txEl>
                                          </p:spTgt>
                                        </p:tgtEl>
                                      </p:cBhvr>
                                    </p:animEffect>
                                  </p:childTnLst>
                                </p:cTn>
                              </p:par>
                            </p:childTnLst>
                          </p:cTn>
                        </p:par>
                        <p:par>
                          <p:cTn fill="hold">
                            <p:stCondLst>
                              <p:cond delay="1300"/>
                            </p:stCondLst>
                            <p:childTnLst>
                              <p:par>
                                <p:cTn presetID="10" fill="hold" presetSubtype="0" presetClass="entr" nodeType="afterEffect">
                                  <p:stCondLst>
                                    <p:cond delay="0"/>
                                  </p:stCondLst>
                                  <p:childTnLst>
                                    <p:set>
                                      <p:cBhvr>
                                        <p:cTn dur="1" fill="hold">
                                          <p:stCondLst>
                                            <p:cond delay="0"/>
                                          </p:stCondLst>
                                        </p:cTn>
                                        <p:tgtEl>
                                          <p:spTgt spid="31">
                                            <p:txEl>
                                              <p:pRg st="1" end="1"/>
                                            </p:txEl>
                                          </p:spTgt>
                                        </p:tgtEl>
                                        <p:attrNameLst>
                                          <p:attrName>style.visibility</p:attrName>
                                        </p:attrNameLst>
                                      </p:cBhvr>
                                      <p:to>
                                        <p:strVal val="visible"/>
                                      </p:to>
                                    </p:set>
                                    <p:animEffect transition="in" filter="fade">
                                      <p:cBhvr>
                                        <p:cTn dur="1300"/>
                                        <p:tgtEl>
                                          <p:spTgt spid="31">
                                            <p:txEl>
                                              <p:pRg st="1" end="1"/>
                                            </p:txEl>
                                          </p:spTgt>
                                        </p:tgtEl>
                                      </p:cBhvr>
                                    </p:animEffect>
                                  </p:childTnLst>
                                </p:cTn>
                              </p:par>
                            </p:childTnLst>
                          </p:cTn>
                        </p:par>
                        <p:par>
                          <p:cTn fill="hold">
                            <p:stCondLst>
                              <p:cond delay="2600"/>
                            </p:stCondLst>
                            <p:childTnLst>
                              <p:par>
                                <p:cTn presetID="10" fill="hold" presetSubtype="0" presetClass="entr" nodeType="afterEffect">
                                  <p:stCondLst>
                                    <p:cond delay="0"/>
                                  </p:stCondLst>
                                  <p:childTnLst>
                                    <p:set>
                                      <p:cBhvr>
                                        <p:cTn dur="1" fill="hold">
                                          <p:stCondLst>
                                            <p:cond delay="0"/>
                                          </p:stCondLst>
                                        </p:cTn>
                                        <p:tgtEl>
                                          <p:spTgt spid="31">
                                            <p:txEl>
                                              <p:pRg st="2" end="2"/>
                                            </p:txEl>
                                          </p:spTgt>
                                        </p:tgtEl>
                                        <p:attrNameLst>
                                          <p:attrName>style.visibility</p:attrName>
                                        </p:attrNameLst>
                                      </p:cBhvr>
                                      <p:to>
                                        <p:strVal val="visible"/>
                                      </p:to>
                                    </p:set>
                                    <p:animEffect transition="in" filter="fade">
                                      <p:cBhvr>
                                        <p:cTn dur="1300"/>
                                        <p:tgtEl>
                                          <p:spTgt spid="31">
                                            <p:txEl>
                                              <p:pRg st="2" end="2"/>
                                            </p:txEl>
                                          </p:spTgt>
                                        </p:tgtEl>
                                      </p:cBhvr>
                                    </p:animEffect>
                                  </p:childTnLst>
                                </p:cTn>
                              </p:par>
                            </p:childTnLst>
                          </p:cTn>
                        </p:par>
                        <p:par>
                          <p:cTn fill="hold">
                            <p:stCondLst>
                              <p:cond delay="3900"/>
                            </p:stCondLst>
                            <p:childTnLst>
                              <p:par>
                                <p:cTn presetID="10" fill="hold" presetSubtype="0" presetClass="entr" nodeType="afterEffect">
                                  <p:stCondLst>
                                    <p:cond delay="0"/>
                                  </p:stCondLst>
                                  <p:childTnLst>
                                    <p:set>
                                      <p:cBhvr>
                                        <p:cTn dur="1" fill="hold">
                                          <p:stCondLst>
                                            <p:cond delay="0"/>
                                          </p:stCondLst>
                                        </p:cTn>
                                        <p:tgtEl>
                                          <p:spTgt spid="31">
                                            <p:txEl>
                                              <p:pRg st="3" end="3"/>
                                            </p:txEl>
                                          </p:spTgt>
                                        </p:tgtEl>
                                        <p:attrNameLst>
                                          <p:attrName>style.visibility</p:attrName>
                                        </p:attrNameLst>
                                      </p:cBhvr>
                                      <p:to>
                                        <p:strVal val="visible"/>
                                      </p:to>
                                    </p:set>
                                    <p:animEffect transition="in" filter="fade">
                                      <p:cBhvr>
                                        <p:cTn dur="1300"/>
                                        <p:tgtEl>
                                          <p:spTgt spid="31">
                                            <p:txEl>
                                              <p:pRg st="3" end="3"/>
                                            </p:txEl>
                                          </p:spTgt>
                                        </p:tgtEl>
                                      </p:cBhvr>
                                    </p:animEffect>
                                  </p:childTnLst>
                                </p:cTn>
                              </p:par>
                            </p:childTnLst>
                          </p:cTn>
                        </p:par>
                        <p:par>
                          <p:cTn fill="hold">
                            <p:stCondLst>
                              <p:cond delay="5200"/>
                            </p:stCondLst>
                            <p:childTnLst>
                              <p:par>
                                <p:cTn presetID="10" fill="hold" presetSubtype="0" presetClass="entr" nodeType="afterEffect">
                                  <p:stCondLst>
                                    <p:cond delay="0"/>
                                  </p:stCondLst>
                                  <p:childTnLst>
                                    <p:set>
                                      <p:cBhvr>
                                        <p:cTn dur="1" fill="hold">
                                          <p:stCondLst>
                                            <p:cond delay="0"/>
                                          </p:stCondLst>
                                        </p:cTn>
                                        <p:tgtEl>
                                          <p:spTgt spid="31">
                                            <p:txEl>
                                              <p:pRg st="4" end="4"/>
                                            </p:txEl>
                                          </p:spTgt>
                                        </p:tgtEl>
                                        <p:attrNameLst>
                                          <p:attrName>style.visibility</p:attrName>
                                        </p:attrNameLst>
                                      </p:cBhvr>
                                      <p:to>
                                        <p:strVal val="visible"/>
                                      </p:to>
                                    </p:set>
                                    <p:animEffect transition="in" filter="fade">
                                      <p:cBhvr>
                                        <p:cTn dur="1300"/>
                                        <p:tgtEl>
                                          <p:spTgt spid="31">
                                            <p:txEl>
                                              <p:pRg st="4" end="4"/>
                                            </p:txEl>
                                          </p:spTgt>
                                        </p:tgtEl>
                                      </p:cBhvr>
                                    </p:animEffect>
                                  </p:childTnLst>
                                </p:cTn>
                              </p:par>
                            </p:childTnLst>
                          </p:cTn>
                        </p:par>
                        <p:par>
                          <p:cTn fill="hold">
                            <p:stCondLst>
                              <p:cond delay="6500"/>
                            </p:stCondLst>
                            <p:childTnLst>
                              <p:par>
                                <p:cTn presetID="10" fill="hold" presetSubtype="0" presetClass="entr" nodeType="afterEffect">
                                  <p:stCondLst>
                                    <p:cond delay="0"/>
                                  </p:stCondLst>
                                  <p:childTnLst>
                                    <p:set>
                                      <p:cBhvr>
                                        <p:cTn dur="1" fill="hold">
                                          <p:stCondLst>
                                            <p:cond delay="0"/>
                                          </p:stCondLst>
                                        </p:cTn>
                                        <p:tgtEl>
                                          <p:spTgt spid="31">
                                            <p:txEl>
                                              <p:pRg st="5" end="5"/>
                                            </p:txEl>
                                          </p:spTgt>
                                        </p:tgtEl>
                                        <p:attrNameLst>
                                          <p:attrName>style.visibility</p:attrName>
                                        </p:attrNameLst>
                                      </p:cBhvr>
                                      <p:to>
                                        <p:strVal val="visible"/>
                                      </p:to>
                                    </p:set>
                                    <p:animEffect transition="in" filter="fade">
                                      <p:cBhvr>
                                        <p:cTn dur="1300"/>
                                        <p:tgtEl>
                                          <p:spTgt spid="31">
                                            <p:txEl>
                                              <p:pRg st="5" end="5"/>
                                            </p:txEl>
                                          </p:spTgt>
                                        </p:tgtEl>
                                      </p:cBhvr>
                                    </p:animEffect>
                                  </p:childTnLst>
                                </p:cTn>
                              </p:par>
                            </p:childTnLst>
                          </p:cTn>
                        </p:par>
                        <p:par>
                          <p:cTn fill="hold">
                            <p:stCondLst>
                              <p:cond delay="7800"/>
                            </p:stCondLst>
                            <p:childTnLst>
                              <p:par>
                                <p:cTn presetID="10" fill="hold" presetSubtype="0" presetClass="entr" nodeType="afterEffect">
                                  <p:stCondLst>
                                    <p:cond delay="0"/>
                                  </p:stCondLst>
                                  <p:childTnLst>
                                    <p:set>
                                      <p:cBhvr>
                                        <p:cTn dur="1" fill="hold">
                                          <p:stCondLst>
                                            <p:cond delay="0"/>
                                          </p:stCondLst>
                                        </p:cTn>
                                        <p:tgtEl>
                                          <p:spTgt spid="31">
                                            <p:txEl>
                                              <p:pRg st="6" end="6"/>
                                            </p:txEl>
                                          </p:spTgt>
                                        </p:tgtEl>
                                        <p:attrNameLst>
                                          <p:attrName>style.visibility</p:attrName>
                                        </p:attrNameLst>
                                      </p:cBhvr>
                                      <p:to>
                                        <p:strVal val="visible"/>
                                      </p:to>
                                    </p:set>
                                    <p:animEffect transition="in" filter="fade">
                                      <p:cBhvr>
                                        <p:cTn dur="1300"/>
                                        <p:tgtEl>
                                          <p:spTgt spid="31">
                                            <p:txEl>
                                              <p:pRg st="6" end="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04" name="Shape 204"/>
        <p:cNvGrpSpPr/>
        <p:nvPr/>
      </p:nvGrpSpPr>
      <p:grpSpPr>
        <a:xfrm>
          <a:off y="0" x="0"/>
          <a:ext cy="0" cx="0"/>
          <a:chOff y="0" x="0"/>
          <a:chExt cy="0" cx="0"/>
        </a:xfrm>
      </p:grpSpPr>
      <p:sp>
        <p:nvSpPr>
          <p:cNvPr id="205" name="Shape 205"/>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95000"/>
              </a:lnSpc>
              <a:buNone/>
            </a:pPr>
            <a:r>
              <a:rPr sz="4400" lang="en-US">
                <a:solidFill>
                  <a:schemeClr val="lt1"/>
                </a:solidFill>
              </a:rPr>
              <a:t>Writing Titles and Descriptions</a:t>
            </a:r>
          </a:p>
        </p:txBody>
      </p:sp>
      <p:sp>
        <p:nvSpPr>
          <p:cNvPr id="206" name="Shape 206"/>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a:buNone/>
            </a:pPr>
            <a:r>
              <a:rPr sz="3600" lang="en-US">
                <a:solidFill>
                  <a:srgbClr val="FFFFFF"/>
                </a:solidFill>
              </a:rPr>
              <a:t>&lt;description&gt;</a:t>
            </a:r>
          </a:p>
          <a:p>
            <a:pPr rtl="0" lvl="0" indent="0" marL="457200">
              <a:buNone/>
            </a:pPr>
            <a:r>
              <a:rPr lang="en-US">
                <a:solidFill>
                  <a:srgbClr val="FFFFFF"/>
                </a:solidFill>
              </a:rPr>
              <a:t>a short, declarative sentence that incorporates a reversal of the page's &lt;title&gt; keyword phrase topic and context </a:t>
            </a:r>
          </a:p>
          <a:p>
            <a:r>
              <a:t/>
            </a:r>
          </a:p>
          <a:p>
            <a:r>
              <a:t/>
            </a:r>
          </a:p>
          <a:p>
            <a:pPr rtl="0" lvl="0">
              <a:buNone/>
            </a:pPr>
            <a:r>
              <a:rPr sz="3600" lang="en-US">
                <a:solidFill>
                  <a:srgbClr val="FFFFFF"/>
                </a:solidFill>
              </a:rPr>
              <a:t>Example:</a:t>
            </a:r>
          </a:p>
          <a:p>
            <a:pPr rtl="0" lvl="0" indent="0" marL="457200">
              <a:buNone/>
            </a:pPr>
            <a:r>
              <a:rPr lang="en-US">
                <a:solidFill>
                  <a:srgbClr val="FFFFFF"/>
                </a:solidFill>
              </a:rPr>
              <a:t>"Montana State University (MSU) Library staff directory and employee contact information that includes library departments, roles, job titles, and phone numbers."</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cond evt="onBegin" delay="0">
                          <p:tn val="2"/>
                        </p:cond>
                      </p:stCondLst>
                      <p:childTnLst>
                        <p:par>
                          <p:cTn fill="hold">
                            <p:stCondLst>
                              <p:cond delay="0"/>
                            </p:stCondLst>
                            <p:childTnLst>
                              <p:par>
                                <p:cTn presetID="10" fill="hold" presetSubtype="0" presetClass="entr" nodeType="afterEffect">
                                  <p:stCondLst>
                                    <p:cond delay="0"/>
                                  </p:stCondLst>
                                  <p:childTnLst>
                                    <p:set>
                                      <p:cBhvr>
                                        <p:cTn dur="1" fill="hold">
                                          <p:stCondLst>
                                            <p:cond delay="0"/>
                                          </p:stCondLst>
                                        </p:cTn>
                                        <p:tgtEl>
                                          <p:spTgt spid="206"/>
                                        </p:tgtEl>
                                        <p:attrNameLst>
                                          <p:attrName>style.visibility</p:attrName>
                                        </p:attrNameLst>
                                      </p:cBhvr>
                                      <p:to>
                                        <p:strVal val="visible"/>
                                      </p:to>
                                    </p:set>
                                    <p:animEffect transition="in" filter="fade">
                                      <p:cBhvr>
                                        <p:cTn dur="1000"/>
                                        <p:tgtEl>
                                          <p:spTgt spid="2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10" name="Shape 210"/>
        <p:cNvGrpSpPr/>
        <p:nvPr/>
      </p:nvGrpSpPr>
      <p:grpSpPr>
        <a:xfrm>
          <a:off y="0" x="0"/>
          <a:ext cy="0" cx="0"/>
          <a:chOff y="0" x="0"/>
          <a:chExt cy="0" cx="0"/>
        </a:xfrm>
      </p:grpSpPr>
      <p:sp>
        <p:nvSpPr>
          <p:cNvPr id="211" name="Shape 211"/>
          <p:cNvSpPr txBox="1"/>
          <p:nvPr>
            <p:ph idx="1" type="body"/>
          </p:nvPr>
        </p:nvSpPr>
        <p:spPr>
          <a:xfrm>
            <a:off y="6858000" x="279400"/>
            <a:ext cy="538199" cx="9450299"/>
          </a:xfrm>
          <a:prstGeom prst="rect">
            <a:avLst/>
          </a:prstGeom>
          <a:noFill/>
          <a:ln>
            <a:noFill/>
          </a:ln>
        </p:spPr>
        <p:txBody>
          <a:bodyPr bIns="0" rIns="0" lIns="0" tIns="0" anchor="t" anchorCtr="0">
            <a:noAutofit/>
          </a:bodyPr>
          <a:lstStyle/>
          <a:p>
            <a:pPr algn="ctr" rtl="0" lvl="0" marR="0" indent="0" marL="0">
              <a:lnSpc>
                <a:spcPct val="95000"/>
              </a:lnSpc>
              <a:spcBef>
                <a:spcPts val="0"/>
              </a:spcBef>
              <a:spcAft>
                <a:spcPts val="0"/>
              </a:spcAft>
              <a:buClr>
                <a:schemeClr val="dk1"/>
              </a:buClr>
              <a:buSzPct val="25000"/>
              <a:buFont typeface="Arial"/>
              <a:buNone/>
            </a:pPr>
            <a:r>
              <a:rPr strike="noStrike" u="none" b="0" cap="none" baseline="0" sz="2200" lang="en-US" i="0">
                <a:solidFill>
                  <a:srgbClr val="FFFFFF"/>
                </a:solidFill>
                <a:latin typeface="Arial"/>
                <a:ea typeface="Arial"/>
                <a:cs typeface="Arial"/>
                <a:sym typeface="Arial"/>
              </a:rPr>
              <a:t>http://www.w3.org/History/19921103-hypertext/hypertext/WWW/Link.html</a:t>
            </a:r>
          </a:p>
        </p:txBody>
      </p:sp>
      <p:pic>
        <p:nvPicPr>
          <p:cNvPr id="212" name="Shape 212"/>
          <p:cNvPicPr preferRelativeResize="0"/>
          <p:nvPr/>
        </p:nvPicPr>
        <p:blipFill>
          <a:blip r:embed="rId3"/>
          <a:stretch>
            <a:fillRect/>
          </a:stretch>
        </p:blipFill>
        <p:spPr>
          <a:xfrm>
            <a:off y="4114800" x="736600"/>
            <a:ext cy="1392237" cx="8610600"/>
          </a:xfrm>
          <a:prstGeom prst="rect">
            <a:avLst/>
          </a:prstGeom>
        </p:spPr>
      </p:pic>
      <p:pic>
        <p:nvPicPr>
          <p:cNvPr id="213" name="Shape 213"/>
          <p:cNvPicPr preferRelativeResize="0"/>
          <p:nvPr/>
        </p:nvPicPr>
        <p:blipFill>
          <a:blip r:embed="rId4"/>
          <a:stretch>
            <a:fillRect/>
          </a:stretch>
        </p:blipFill>
        <p:spPr>
          <a:xfrm>
            <a:off y="457200" x="736600"/>
            <a:ext cy="2895600" cx="8559800"/>
          </a:xfrm>
          <a:prstGeom prst="rect">
            <a:avLst/>
          </a:prstGeom>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12"/>
                                        </p:tgtEl>
                                        <p:attrNameLst>
                                          <p:attrName>style.visibility</p:attrName>
                                        </p:attrNameLst>
                                      </p:cBhvr>
                                      <p:to>
                                        <p:strVal val="visible"/>
                                      </p:to>
                                    </p:set>
                                    <p:animEffect transition="in" filter="fade">
                                      <p:cBhvr>
                                        <p:cTn dur="1000"/>
                                        <p:tgtEl>
                                          <p:spTgt spid="2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17" name="Shape 217"/>
        <p:cNvGrpSpPr/>
        <p:nvPr/>
      </p:nvGrpSpPr>
      <p:grpSpPr>
        <a:xfrm>
          <a:off y="0" x="0"/>
          <a:ext cy="0" cx="0"/>
          <a:chOff y="0" x="0"/>
          <a:chExt cy="0" cx="0"/>
        </a:xfrm>
      </p:grpSpPr>
      <p:sp>
        <p:nvSpPr>
          <p:cNvPr id="218" name="Shape 218"/>
          <p:cNvSpPr txBox="1"/>
          <p:nvPr>
            <p:ph type="title"/>
          </p:nvPr>
        </p:nvSpPr>
        <p:spPr>
          <a:xfrm>
            <a:off y="288925" x="231775"/>
            <a:ext cy="909600" cx="96600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Arial"/>
              <a:buNone/>
            </a:pPr>
            <a:r>
              <a:rPr lang="en-US">
                <a:solidFill>
                  <a:srgbClr val="FFFFFF"/>
                </a:solidFill>
                <a:latin typeface="Arial"/>
                <a:ea typeface="Arial"/>
                <a:cs typeface="Arial"/>
                <a:sym typeface="Arial"/>
              </a:rPr>
              <a:t>Introducing Semantic Markup</a:t>
            </a:r>
          </a:p>
        </p:txBody>
      </p:sp>
      <p:sp>
        <p:nvSpPr>
          <p:cNvPr id="219" name="Shape 219"/>
          <p:cNvSpPr txBox="1"/>
          <p:nvPr>
            <p:ph idx="1" type="body"/>
          </p:nvPr>
        </p:nvSpPr>
        <p:spPr>
          <a:xfrm>
            <a:off y="1522412" x="246062"/>
            <a:ext cy="5643599" cx="9501299"/>
          </a:xfrm>
          <a:prstGeom prst="rect">
            <a:avLst/>
          </a:prstGeom>
          <a:noFill/>
          <a:ln>
            <a:noFill/>
          </a:ln>
        </p:spPr>
        <p:txBody>
          <a:bodyPr bIns="0" rIns="0" lIns="0" tIns="0" anchor="t" anchorCtr="0">
            <a:noAutofit/>
          </a:bodyPr>
          <a:lstStyle/>
          <a:p>
            <a:pPr algn="l" rtl="0" lvl="0" marR="0" indent="-361950" marL="342900">
              <a:lnSpc>
                <a:spcPct val="95000"/>
              </a:lnSpc>
              <a:spcBef>
                <a:spcPts val="0"/>
              </a:spcBef>
              <a:spcAft>
                <a:spcPts val="0"/>
              </a:spcAft>
              <a:buClr>
                <a:srgbClr val="FFFFFF"/>
              </a:buClr>
              <a:buSzPct val="99099"/>
              <a:buFont typeface="Arial"/>
              <a:buChar char="•"/>
            </a:pPr>
            <a:r>
              <a:rPr sz="3700" lang="en-US">
                <a:solidFill>
                  <a:srgbClr val="FFFFFF"/>
                </a:solidFill>
                <a:latin typeface="Arial"/>
                <a:ea typeface="Arial"/>
                <a:cs typeface="Arial"/>
                <a:sym typeface="Arial"/>
              </a:rPr>
              <a:t>HTML5 semantic tags and microdata that helps classify page types and types of content on the page</a:t>
            </a:r>
          </a:p>
          <a:p>
            <a:r>
              <a:t/>
            </a:r>
          </a:p>
          <a:p>
            <a:r>
              <a:t/>
            </a:r>
          </a:p>
          <a:p>
            <a:pPr algn="l" rtl="0" lvl="0" marR="0" indent="0" marL="0">
              <a:lnSpc>
                <a:spcPct val="95000"/>
              </a:lnSpc>
              <a:spcBef>
                <a:spcPts val="0"/>
              </a:spcBef>
              <a:spcAft>
                <a:spcPts val="0"/>
              </a:spcAft>
              <a:buClr>
                <a:srgbClr val="000000"/>
              </a:buClr>
              <a:buSzPct val="29729"/>
              <a:buFont typeface="Arial"/>
              <a:buNone/>
            </a:pPr>
            <a:r>
              <a:rPr sz="3700" lang="en-US">
                <a:solidFill>
                  <a:srgbClr val="FFFFFF"/>
                </a:solidFill>
                <a:latin typeface="Arial"/>
                <a:ea typeface="Arial"/>
                <a:cs typeface="Arial"/>
                <a:sym typeface="Arial"/>
              </a:rPr>
              <a:t>“If Google understands the content on your pages, we can create rich snippets—detailed information intended to help users with specific queries.”</a:t>
            </a:r>
          </a:p>
          <a:p>
            <a:pPr algn="l" rtl="0" lvl="0" marR="0" indent="0" marL="0">
              <a:lnSpc>
                <a:spcPct val="95000"/>
              </a:lnSpc>
              <a:spcBef>
                <a:spcPts val="0"/>
              </a:spcBef>
              <a:spcAft>
                <a:spcPts val="0"/>
              </a:spcAft>
              <a:buNone/>
            </a:pPr>
            <a:r>
              <a:rPr sz="2000" lang="en-US">
                <a:solidFill>
                  <a:srgbClr val="FFFFFF"/>
                </a:solidFill>
                <a:latin typeface="Arial"/>
                <a:ea typeface="Arial"/>
                <a:cs typeface="Arial"/>
                <a:sym typeface="Arial"/>
              </a:rPr>
              <a:t>https://support.google.com/webmasters/answer/99170?hl=en&amp;ref_topic=1088472</a:t>
            </a:r>
          </a:p>
          <a:p>
            <a:r>
              <a:t/>
            </a:r>
          </a:p>
          <a:p>
            <a:r>
              <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y="0" x="0"/>
          <a:ext cy="0" cx="0"/>
          <a:chOff y="0" x="0"/>
          <a:chExt cy="0" cx="0"/>
        </a:xfrm>
      </p:grpSpPr>
      <p:pic>
        <p:nvPicPr>
          <p:cNvPr id="224" name="Shape 224"/>
          <p:cNvPicPr preferRelativeResize="0"/>
          <p:nvPr/>
        </p:nvPicPr>
        <p:blipFill>
          <a:blip r:embed="rId3"/>
          <a:stretch>
            <a:fillRect/>
          </a:stretch>
        </p:blipFill>
        <p:spPr>
          <a:xfrm>
            <a:off y="369870" x="0"/>
            <a:ext cy="6465868" cx="10160001"/>
          </a:xfrm>
          <a:prstGeom prst="rect">
            <a:avLst/>
          </a:prstGeom>
        </p:spPr>
      </p:pic>
      <p:sp>
        <p:nvSpPr>
          <p:cNvPr id="225" name="Shape 225"/>
          <p:cNvSpPr txBox="1"/>
          <p:nvPr/>
        </p:nvSpPr>
        <p:spPr>
          <a:xfrm>
            <a:off y="7000125" x="0"/>
            <a:ext cy="649751" cx="10160000"/>
          </a:xfrm>
          <a:prstGeom prst="rect">
            <a:avLst/>
          </a:prstGeom>
          <a:noFill/>
          <a:ln>
            <a:noFill/>
          </a:ln>
        </p:spPr>
        <p:txBody>
          <a:bodyPr bIns="50775" rIns="101575" lIns="101575" tIns="50775" anchor="t" anchorCtr="0">
            <a:noAutofit/>
          </a:bodyPr>
          <a:lstStyle/>
          <a:p>
            <a:pPr algn="ctr" rtl="0" lvl="0" marR="0" indent="0" marL="0">
              <a:buSzPct val="25000"/>
              <a:buNone/>
            </a:pPr>
            <a:r>
              <a:rPr strike="noStrike" u="none" b="0" cap="none" baseline="0" sz="3600" lang="en-US" i="0">
                <a:solidFill>
                  <a:schemeClr val="dk1"/>
                </a:solidFill>
                <a:latin typeface="Calibri"/>
                <a:ea typeface="Calibri"/>
                <a:cs typeface="Calibri"/>
                <a:sym typeface="Calibri"/>
              </a:rPr>
              <a:t>BM (Before Microdata)</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y="0" x="0"/>
          <a:ext cy="0" cx="0"/>
          <a:chOff y="0" x="0"/>
          <a:chExt cy="0" cx="0"/>
        </a:xfrm>
      </p:grpSpPr>
      <p:pic>
        <p:nvPicPr>
          <p:cNvPr id="230" name="Shape 230"/>
          <p:cNvPicPr preferRelativeResize="0"/>
          <p:nvPr/>
        </p:nvPicPr>
        <p:blipFill>
          <a:blip r:embed="rId4"/>
          <a:stretch>
            <a:fillRect/>
          </a:stretch>
        </p:blipFill>
        <p:spPr>
          <a:xfrm>
            <a:off y="369870" x="0"/>
            <a:ext cy="6465868" cx="10160000"/>
          </a:xfrm>
          <a:prstGeom prst="rect">
            <a:avLst/>
          </a:prstGeom>
        </p:spPr>
      </p:pic>
      <p:sp>
        <p:nvSpPr>
          <p:cNvPr id="231" name="Shape 231"/>
          <p:cNvSpPr txBox="1"/>
          <p:nvPr/>
        </p:nvSpPr>
        <p:spPr>
          <a:xfrm>
            <a:off y="7000125" x="0"/>
            <a:ext cy="649751" cx="10160000"/>
          </a:xfrm>
          <a:prstGeom prst="rect">
            <a:avLst/>
          </a:prstGeom>
          <a:noFill/>
          <a:ln>
            <a:noFill/>
          </a:ln>
        </p:spPr>
        <p:txBody>
          <a:bodyPr bIns="50775" rIns="101575" lIns="101575" tIns="50775" anchor="t" anchorCtr="0">
            <a:noAutofit/>
          </a:bodyPr>
          <a:lstStyle/>
          <a:p>
            <a:pPr algn="ctr" rtl="0" lvl="0" marR="0" indent="0" marL="0">
              <a:buSzPct val="25000"/>
              <a:buNone/>
            </a:pPr>
            <a:r>
              <a:rPr strike="noStrike" u="none" b="0" cap="none" baseline="0" sz="3600" lang="en-US" i="0">
                <a:solidFill>
                  <a:schemeClr val="dk1"/>
                </a:solidFill>
                <a:latin typeface="Calibri"/>
                <a:ea typeface="Calibri"/>
                <a:cs typeface="Calibri"/>
                <a:sym typeface="Calibri"/>
              </a:rPr>
              <a:t>AM (After Microdata)</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y="0" x="0"/>
          <a:ext cy="0" cx="0"/>
          <a:chOff y="0" x="0"/>
          <a:chExt cy="0" cx="0"/>
        </a:xfrm>
      </p:grpSpPr>
      <p:sp>
        <p:nvSpPr>
          <p:cNvPr id="236" name="Shape 236"/>
          <p:cNvSpPr/>
          <p:nvPr/>
        </p:nvSpPr>
        <p:spPr>
          <a:xfrm>
            <a:off y="88025" x="185850"/>
            <a:ext cy="7414499" cx="9820800"/>
          </a:xfrm>
          <a:prstGeom prst="rect">
            <a:avLst/>
          </a:prstGeom>
          <a:noFill/>
          <a:ln>
            <a:noFill/>
          </a:ln>
        </p:spPr>
        <p:txBody>
          <a:bodyPr bIns="50775" rIns="101575" lIns="101575" tIns="50775" anchor="t" anchorCtr="0">
            <a:noAutofit/>
          </a:bodyPr>
          <a:lstStyle/>
          <a:p>
            <a:pPr algn="l" rtl="0" lvl="0" marR="0" indent="0" marL="0">
              <a:buSzPct val="73333"/>
              <a:buNone/>
            </a:pPr>
            <a:r>
              <a:rPr sz="1500" lang="en-US">
                <a:solidFill>
                  <a:schemeClr val="dk1"/>
                </a:solidFill>
                <a:latin typeface="Courier New"/>
                <a:ea typeface="Courier New"/>
                <a:cs typeface="Courier New"/>
                <a:sym typeface="Courier New"/>
              </a:rPr>
              <a:t>&lt;div id="main"&gt;</a:t>
            </a:r>
          </a:p>
          <a:p>
            <a:pPr algn="l" rtl="0" lvl="0" marR="0" indent="0" marL="0">
              <a:buSzPct val="73333"/>
              <a:buNone/>
            </a:pPr>
            <a:r>
              <a:rPr sz="1500" lang="en-US">
                <a:solidFill>
                  <a:schemeClr val="dk1"/>
                </a:solidFill>
                <a:latin typeface="Courier New"/>
                <a:ea typeface="Courier New"/>
                <a:cs typeface="Courier New"/>
                <a:sym typeface="Courier New"/>
              </a:rPr>
              <a:t>&lt;meta content="http://arc.lib.montana.edu/msu-photos/objects/thumb-parc-000432.jpg" /&gt;</a:t>
            </a:r>
          </a:p>
          <a:p>
            <a:pPr algn="l" rtl="0" lvl="0" marR="0" indent="0" marL="0">
              <a:buSzPct val="73333"/>
              <a:buNone/>
            </a:pPr>
            <a:r>
              <a:rPr sz="1500" lang="en-US">
                <a:solidFill>
                  <a:schemeClr val="dk1"/>
                </a:solidFill>
                <a:latin typeface="Courier New"/>
                <a:ea typeface="Courier New"/>
                <a:cs typeface="Courier New"/>
                <a:sym typeface="Courier New"/>
              </a:rPr>
              <a:t>...</a:t>
            </a:r>
          </a:p>
          <a:p>
            <a:pPr algn="l" rtl="0" lvl="0" marR="0" indent="0" marL="0">
              <a:buSzPct val="73333"/>
              <a:buNone/>
            </a:pPr>
            <a:r>
              <a:rPr sz="1500" lang="en-US">
                <a:solidFill>
                  <a:schemeClr val="dk1"/>
                </a:solidFill>
                <a:latin typeface="Courier New"/>
                <a:ea typeface="Courier New"/>
                <a:cs typeface="Courier New"/>
                <a:sym typeface="Courier New"/>
              </a:rPr>
              <a:t>&lt;h2 class="mainHeading"&gt;Item: &lt;strong&gt;Women posing on college locomotive engine&lt;/strong&gt;&lt;/h2&gt;  </a:t>
            </a:r>
          </a:p>
          <a:p>
            <a:pPr algn="l" rtl="0" lvl="0" marR="0" indent="0" marL="0">
              <a:buSzPct val="73333"/>
              <a:buNone/>
            </a:pPr>
            <a:r>
              <a:rPr sz="1500" lang="en-US">
                <a:solidFill>
                  <a:schemeClr val="dk1"/>
                </a:solidFill>
                <a:latin typeface="Courier New"/>
                <a:ea typeface="Courier New"/>
                <a:cs typeface="Courier New"/>
                <a:sym typeface="Courier New"/>
              </a:rPr>
              <a:t>&lt;ul class="item"&gt;</a:t>
            </a:r>
          </a:p>
          <a:p>
            <a:pPr algn="l" rtl="0" lvl="0" marR="0" indent="0" marL="0">
              <a:buSzPct val="73333"/>
              <a:buNone/>
            </a:pPr>
            <a:r>
              <a:rPr sz="1500" lang="en-US">
                <a:solidFill>
                  <a:schemeClr val="dk1"/>
                </a:solidFill>
                <a:latin typeface="Courier New"/>
                <a:ea typeface="Courier New"/>
                <a:cs typeface="Courier New"/>
                <a:sym typeface="Courier New"/>
              </a:rPr>
              <a:t>&lt;li&gt;</a:t>
            </a:r>
          </a:p>
          <a:p>
            <a:pPr algn="l" rtl="0" lvl="0" marR="0" indent="0" marL="0">
              <a:buSzPct val="73333"/>
              <a:buNone/>
            </a:pPr>
            <a:r>
              <a:rPr sz="1500" lang="en-US">
                <a:solidFill>
                  <a:schemeClr val="dk1"/>
                </a:solidFill>
                <a:latin typeface="Courier New"/>
                <a:ea typeface="Courier New"/>
                <a:cs typeface="Courier New"/>
                <a:sym typeface="Courier New"/>
              </a:rPr>
              <a:t>&lt;ul class="metadata"&gt;</a:t>
            </a:r>
          </a:p>
          <a:p>
            <a:pPr algn="l" rtl="0" lvl="0" marR="0" indent="0" marL="0">
              <a:buSzPct val="73333"/>
              <a:buNone/>
            </a:pPr>
            <a:r>
              <a:rPr sz="1500" lang="en-US">
                <a:solidFill>
                  <a:schemeClr val="dk1"/>
                </a:solidFill>
                <a:latin typeface="Courier New"/>
                <a:ea typeface="Courier New"/>
                <a:cs typeface="Courier New"/>
                <a:sym typeface="Courier New"/>
              </a:rPr>
              <a:t>&lt;li class="object"&gt;</a:t>
            </a:r>
          </a:p>
          <a:p>
            <a:pPr algn="l" rtl="0" lvl="0" marR="0" indent="0" marL="0">
              <a:buSzPct val="73333"/>
              <a:buNone/>
            </a:pPr>
            <a:r>
              <a:rPr sz="1500" lang="en-US">
                <a:solidFill>
                  <a:schemeClr val="dk1"/>
                </a:solidFill>
                <a:latin typeface="Courier New"/>
                <a:ea typeface="Courier New"/>
                <a:cs typeface="Courier New"/>
                <a:sym typeface="Courier New"/>
              </a:rPr>
              <a:t>&lt;a title="zoom &amp;amp; scan view - Women posing on college locomotive engine" href="/msu-photos/viewer.php?id=432" alt="Women posing on college locomotive engine"&gt;&lt;img src="/msu-photos/objects/parc-000432.jpg" alt="Women posing on college locomotive engine" /&gt;</a:t>
            </a:r>
          </a:p>
          <a:p>
            <a:pPr algn="l" rtl="0" lvl="0" marR="0" indent="0" marL="0">
              <a:buSzPct val="73333"/>
              <a:buNone/>
            </a:pPr>
            <a:r>
              <a:rPr sz="1500" lang="en-US">
                <a:solidFill>
                  <a:schemeClr val="dk1"/>
                </a:solidFill>
                <a:latin typeface="Courier New"/>
                <a:ea typeface="Courier New"/>
                <a:cs typeface="Courier New"/>
                <a:sym typeface="Courier New"/>
              </a:rPr>
              <a:t>&lt;span&gt;&amp;#43; zoom&lt;/span&gt;</a:t>
            </a:r>
          </a:p>
          <a:p>
            <a:pPr algn="l" rtl="0" lvl="0" marR="0" indent="0" marL="0">
              <a:buSzPct val="73333"/>
              <a:buNone/>
            </a:pPr>
            <a:r>
              <a:rPr sz="1500" lang="en-US">
                <a:solidFill>
                  <a:schemeClr val="dk1"/>
                </a:solidFill>
                <a:latin typeface="Courier New"/>
                <a:ea typeface="Courier New"/>
                <a:cs typeface="Courier New"/>
                <a:sym typeface="Courier New"/>
              </a:rPr>
              <a:t>&lt;/a&gt;</a:t>
            </a:r>
          </a:p>
          <a:p>
            <a:pPr algn="l" rtl="0" lvl="0" marR="0" indent="0" marL="0">
              <a:buSzPct val="73333"/>
              <a:buNone/>
            </a:pPr>
            <a:r>
              <a:rPr sz="1500" lang="en-US">
                <a:solidFill>
                  <a:schemeClr val="dk1"/>
                </a:solidFill>
                <a:latin typeface="Courier New"/>
                <a:ea typeface="Courier New"/>
                <a:cs typeface="Courier New"/>
                <a:sym typeface="Courier New"/>
              </a:rPr>
              <a:t>&lt;/li&gt;</a:t>
            </a:r>
          </a:p>
          <a:p>
            <a:pPr algn="l" rtl="0" lvl="0" marR="0" indent="0" marL="0">
              <a:buSzPct val="73333"/>
              <a:buNone/>
            </a:pPr>
            <a:r>
              <a:rPr sz="1500" lang="en-US">
                <a:solidFill>
                  <a:schemeClr val="dk1"/>
                </a:solidFill>
                <a:latin typeface="Courier New"/>
                <a:ea typeface="Courier New"/>
                <a:cs typeface="Courier New"/>
                <a:sym typeface="Courier New"/>
              </a:rPr>
              <a:t>&lt;li class="describe"&gt;</a:t>
            </a:r>
          </a:p>
          <a:p>
            <a:pPr algn="l" rtl="0" lvl="0" marR="0" indent="0" marL="0">
              <a:buSzPct val="73333"/>
              <a:buNone/>
            </a:pPr>
            <a:r>
              <a:rPr sz="1500" lang="en-US">
                <a:solidFill>
                  <a:schemeClr val="dk1"/>
                </a:solidFill>
                <a:latin typeface="Courier New"/>
                <a:ea typeface="Courier New"/>
                <a:cs typeface="Courier New"/>
                <a:sym typeface="Courier New"/>
              </a:rPr>
              <a:t>&lt;p&gt;&lt;strong&gt;Title:&lt;/strong&gt; Women posing on college locomotive engine&lt;/p&gt;</a:t>
            </a:r>
          </a:p>
          <a:p>
            <a:pPr algn="l" rtl="0" lvl="0" marR="0" indent="0" marL="0">
              <a:buSzPct val="73333"/>
              <a:buNone/>
            </a:pPr>
            <a:r>
              <a:rPr sz="1500" lang="en-US">
                <a:solidFill>
                  <a:schemeClr val="dk1"/>
                </a:solidFill>
                <a:latin typeface="Courier New"/>
                <a:ea typeface="Courier New"/>
                <a:cs typeface="Courier New"/>
                <a:sym typeface="Courier New"/>
              </a:rPr>
              <a:t>&lt;p&gt;&lt;strong&gt;Creator:&lt;/strong&gt; unknown&lt;/p&gt;</a:t>
            </a:r>
          </a:p>
          <a:p>
            <a:pPr algn="l" rtl="0" lvl="0" marR="0" indent="0" marL="0">
              <a:buSzPct val="73333"/>
              <a:buNone/>
            </a:pPr>
            <a:r>
              <a:rPr sz="1500" lang="en-US">
                <a:solidFill>
                  <a:schemeClr val="dk1"/>
                </a:solidFill>
                <a:latin typeface="Courier New"/>
                <a:ea typeface="Courier New"/>
                <a:cs typeface="Courier New"/>
                <a:sym typeface="Courier New"/>
              </a:rPr>
              <a:t>&lt;p&gt;&lt;strong&gt;Date:&lt;/strong&gt; 1931-05-15&lt;/p&gt;</a:t>
            </a:r>
          </a:p>
          <a:p>
            <a:pPr algn="l" rtl="0" lvl="0" marR="0" indent="0" marL="0">
              <a:buSzPct val="73333"/>
              <a:buNone/>
            </a:pPr>
            <a:r>
              <a:rPr sz="1500" lang="en-US">
                <a:solidFill>
                  <a:schemeClr val="dk1"/>
                </a:solidFill>
                <a:latin typeface="Courier New"/>
                <a:ea typeface="Courier New"/>
                <a:cs typeface="Courier New"/>
                <a:sym typeface="Courier New"/>
              </a:rPr>
              <a:t>&lt;p&gt;&lt;strong&gt;Description:&lt;/strong&gt; Women posing on a college locomotive engine.&lt;/p&gt;</a:t>
            </a:r>
          </a:p>
          <a:p>
            <a:pPr algn="l" rtl="0" lvl="0" marR="0" indent="0" marL="0">
              <a:buSzPct val="73333"/>
              <a:buNone/>
            </a:pPr>
            <a:r>
              <a:rPr sz="1500" lang="en-US">
                <a:solidFill>
                  <a:schemeClr val="dk1"/>
                </a:solidFill>
                <a:latin typeface="Courier New"/>
                <a:ea typeface="Courier New"/>
                <a:cs typeface="Courier New"/>
                <a:sym typeface="Courier New"/>
              </a:rPr>
              <a:t>...</a:t>
            </a:r>
          </a:p>
          <a:p>
            <a:pPr algn="l" rtl="0" lvl="0" marR="0" indent="0" marL="0">
              <a:buSzPct val="73333"/>
              <a:buNone/>
            </a:pPr>
            <a:r>
              <a:rPr sz="1500" lang="en-US">
                <a:solidFill>
                  <a:schemeClr val="dk1"/>
                </a:solidFill>
                <a:latin typeface="Courier New"/>
                <a:ea typeface="Courier New"/>
                <a:cs typeface="Courier New"/>
                <a:sym typeface="Courier New"/>
              </a:rPr>
              <a:t>&lt;p&gt;&lt;strong&gt;Physical Description:&lt;/strong&gt; Photo print - Black and White&lt;/p&gt;              </a:t>
            </a:r>
          </a:p>
          <a:p>
            <a:pPr algn="l" rtl="0" lvl="0" marR="0" indent="0" marL="0">
              <a:buSzPct val="73333"/>
              <a:buNone/>
            </a:pPr>
            <a:r>
              <a:rPr sz="1500" lang="en-US">
                <a:solidFill>
                  <a:schemeClr val="dk1"/>
                </a:solidFill>
                <a:latin typeface="Courier New"/>
                <a:ea typeface="Courier New"/>
                <a:cs typeface="Courier New"/>
                <a:sym typeface="Courier New"/>
              </a:rPr>
              <a:t>...</a:t>
            </a:r>
          </a:p>
          <a:p>
            <a:pPr algn="l" rtl="0" lvl="0" marR="0" indent="0" marL="0">
              <a:buSzPct val="73333"/>
              <a:buNone/>
            </a:pPr>
            <a:r>
              <a:rPr sz="1500" lang="en-US">
                <a:solidFill>
                  <a:schemeClr val="dk1"/>
                </a:solidFill>
                <a:latin typeface="Courier New"/>
                <a:ea typeface="Courier New"/>
                <a:cs typeface="Courier New"/>
                <a:sym typeface="Courier New"/>
              </a:rPr>
              <a:t>&lt;p&gt;&lt;strong&gt;Keywords:&lt;/strong&gt; locomotive&lt;/p&gt;</a:t>
            </a:r>
          </a:p>
          <a:p>
            <a:pPr algn="l" rtl="0" lvl="0" marR="0" indent="0" marL="0">
              <a:buSzPct val="73333"/>
              <a:buNone/>
            </a:pPr>
            <a:r>
              <a:rPr sz="1500" lang="en-US">
                <a:solidFill>
                  <a:schemeClr val="dk1"/>
                </a:solidFill>
                <a:latin typeface="Courier New"/>
                <a:ea typeface="Courier New"/>
                <a:cs typeface="Courier New"/>
                <a:sym typeface="Courier New"/>
              </a:rPr>
              <a:t>&lt;p&gt;&lt;strong&gt;Photograph ID:&lt;/strong&gt; parc-000432&lt;/p&gt;</a:t>
            </a:r>
          </a:p>
          <a:p>
            <a:pPr algn="l" rtl="0" lvl="0" marR="0" indent="0" marL="0">
              <a:buSzPct val="73333"/>
              <a:buNone/>
            </a:pPr>
            <a:r>
              <a:rPr sz="1500" lang="en-US">
                <a:solidFill>
                  <a:schemeClr val="dk1"/>
                </a:solidFill>
                <a:latin typeface="Courier New"/>
                <a:ea typeface="Courier New"/>
                <a:cs typeface="Courier New"/>
                <a:sym typeface="Courier New"/>
              </a:rPr>
              <a:t>&lt;/li&gt;</a:t>
            </a:r>
          </a:p>
          <a:p>
            <a:pPr algn="l" rtl="0" lvl="0" marR="0" indent="0" marL="0">
              <a:buSzPct val="73333"/>
              <a:buNone/>
            </a:pPr>
            <a:r>
              <a:rPr sz="1500" lang="en-US">
                <a:solidFill>
                  <a:schemeClr val="dk1"/>
                </a:solidFill>
                <a:latin typeface="Courier New"/>
                <a:ea typeface="Courier New"/>
                <a:cs typeface="Courier New"/>
                <a:sym typeface="Courier New"/>
              </a:rPr>
              <a:t>&lt;/ul&gt;&lt;!-- end metadata &lt;ul&gt; --&gt;</a:t>
            </a:r>
          </a:p>
          <a:p>
            <a:pPr algn="l" rtl="0" lvl="0" marR="0" indent="0" marL="0">
              <a:buSzPct val="73333"/>
              <a:buNone/>
            </a:pPr>
            <a:r>
              <a:rPr sz="1500" lang="en-US">
                <a:solidFill>
                  <a:schemeClr val="dk1"/>
                </a:solidFill>
                <a:latin typeface="Courier New"/>
                <a:ea typeface="Courier New"/>
                <a:cs typeface="Courier New"/>
                <a:sym typeface="Courier New"/>
              </a:rPr>
              <a:t>&lt;/li&gt;</a:t>
            </a:r>
          </a:p>
          <a:p>
            <a:pPr algn="l" rtl="0" lvl="0" marR="0" indent="0" marL="0">
              <a:buSzPct val="73333"/>
              <a:buNone/>
            </a:pPr>
            <a:r>
              <a:rPr sz="1500" lang="en-US">
                <a:solidFill>
                  <a:schemeClr val="dk1"/>
                </a:solidFill>
                <a:latin typeface="Courier New"/>
                <a:ea typeface="Courier New"/>
                <a:cs typeface="Courier New"/>
                <a:sym typeface="Courier New"/>
              </a:rPr>
              <a:t>&lt;/ul&gt;&lt;!-- end item &lt;ul&gt; --&gt;</a:t>
            </a:r>
          </a:p>
          <a:p>
            <a:pPr algn="l" rtl="0" lvl="0" marR="0" indent="0" marL="0">
              <a:buSzPct val="73333"/>
              <a:buNone/>
            </a:pPr>
            <a:r>
              <a:rPr sz="1500" lang="en-US">
                <a:solidFill>
                  <a:schemeClr val="dk1"/>
                </a:solidFill>
                <a:latin typeface="Courier New"/>
                <a:ea typeface="Courier New"/>
                <a:cs typeface="Courier New"/>
                <a:sym typeface="Courier New"/>
              </a:rPr>
              <a:t>&lt;/div&gt;</a:t>
            </a:r>
          </a:p>
          <a:p>
            <a:r>
              <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y="0" x="0"/>
          <a:ext cy="0" cx="0"/>
          <a:chOff y="0" x="0"/>
          <a:chExt cy="0" cx="0"/>
        </a:xfrm>
      </p:grpSpPr>
      <p:sp>
        <p:nvSpPr>
          <p:cNvPr id="241" name="Shape 241"/>
          <p:cNvSpPr/>
          <p:nvPr/>
        </p:nvSpPr>
        <p:spPr>
          <a:xfrm>
            <a:off y="88025" x="185850"/>
            <a:ext cy="7414499" cx="9820800"/>
          </a:xfrm>
          <a:prstGeom prst="rect">
            <a:avLst/>
          </a:prstGeom>
          <a:noFill/>
          <a:ln>
            <a:noFill/>
          </a:ln>
        </p:spPr>
        <p:txBody>
          <a:bodyPr bIns="50775" rIns="101575" lIns="101575" tIns="50775" anchor="t" anchorCtr="0">
            <a:noAutofit/>
          </a:bodyPr>
          <a:lstStyle/>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&lt;div id="main" </a:t>
            </a:r>
            <a:r>
              <a:rPr b="1" lang="en-US">
                <a:solidFill>
                  <a:schemeClr val="dk1"/>
                </a:solidFill>
                <a:latin typeface="Courier New"/>
                <a:ea typeface="Courier New"/>
                <a:cs typeface="Courier New"/>
                <a:sym typeface="Courier New"/>
              </a:rPr>
              <a:t>vocab="http://schema.org/</a:t>
            </a:r>
            <a:r>
              <a:rPr lang="en-US">
                <a:solidFill>
                  <a:schemeClr val="dk1"/>
                </a:solidFill>
                <a:latin typeface="Courier New"/>
                <a:ea typeface="Courier New"/>
                <a:cs typeface="Courier New"/>
                <a:sym typeface="Courier New"/>
              </a:rPr>
              <a:t>" typeof="</a:t>
            </a:r>
            <a:r>
              <a:rPr b="1" lang="en-US">
                <a:solidFill>
                  <a:schemeClr val="dk1"/>
                </a:solidFill>
                <a:latin typeface="Courier New"/>
                <a:ea typeface="Courier New"/>
                <a:cs typeface="Courier New"/>
                <a:sym typeface="Courier New"/>
              </a:rPr>
              <a:t>ItemPage</a:t>
            </a:r>
            <a:r>
              <a:rPr lang="en-US">
                <a:solidFill>
                  <a:schemeClr val="dk1"/>
                </a:solidFill>
                <a:latin typeface="Courier New"/>
                <a:ea typeface="Courier New"/>
                <a:cs typeface="Courier New"/>
                <a:sym typeface="Courier New"/>
              </a:rPr>
              <a:t>" &gt;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&lt;meta </a:t>
            </a:r>
            <a:r>
              <a:rPr b="1" lang="en-US">
                <a:solidFill>
                  <a:schemeClr val="dk1"/>
                </a:solidFill>
                <a:latin typeface="Courier New"/>
                <a:ea typeface="Courier New"/>
                <a:cs typeface="Courier New"/>
                <a:sym typeface="Courier New"/>
              </a:rPr>
              <a:t>property="thumbnailUrl</a:t>
            </a:r>
            <a:r>
              <a:rPr lang="en-US">
                <a:solidFill>
                  <a:schemeClr val="dk1"/>
                </a:solidFill>
                <a:latin typeface="Courier New"/>
                <a:ea typeface="Courier New"/>
                <a:cs typeface="Courier New"/>
                <a:sym typeface="Courier New"/>
              </a:rPr>
              <a:t>" content="http://arc.lib.montana.edu/msu-photos/objects/thumb-parc-000432.jpg" /&gt;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&lt;h2 class="mainHeading"&gt;Item: &lt;strong&gt;&lt;span property="</a:t>
            </a:r>
            <a:r>
              <a:rPr b="1" lang="en-US">
                <a:solidFill>
                  <a:schemeClr val="dk1"/>
                </a:solidFill>
                <a:latin typeface="Courier New"/>
                <a:ea typeface="Courier New"/>
                <a:cs typeface="Courier New"/>
                <a:sym typeface="Courier New"/>
              </a:rPr>
              <a:t>name</a:t>
            </a:r>
            <a:r>
              <a:rPr lang="en-US">
                <a:solidFill>
                  <a:schemeClr val="dk1"/>
                </a:solidFill>
                <a:latin typeface="Courier New"/>
                <a:ea typeface="Courier New"/>
                <a:cs typeface="Courier New"/>
                <a:sym typeface="Courier New"/>
              </a:rPr>
              <a:t>"&gt;Women posing on college locomotive engine&lt;/span&gt;&lt;/strong&gt;&lt;/h2&gt;  </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&lt;ul class="item"&gt;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&lt;ul class="metadata"&gt;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 class="object"&gt;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&lt;a title="zoom &amp;amp; scan view - Women posing on college locomotive engine" href="/msu-photos/viewer.php?id=432" alt="Women posing on college locomotive engine"&gt;&lt;img property="</a:t>
            </a:r>
            <a:r>
              <a:rPr b="1" lang="en-US">
                <a:solidFill>
                  <a:schemeClr val="dk1"/>
                </a:solidFill>
                <a:latin typeface="Courier New"/>
                <a:ea typeface="Courier New"/>
                <a:cs typeface="Courier New"/>
                <a:sym typeface="Courier New"/>
              </a:rPr>
              <a:t>about image primaryImageOfPage</a:t>
            </a:r>
            <a:r>
              <a:rPr lang="en-US">
                <a:solidFill>
                  <a:schemeClr val="dk1"/>
                </a:solidFill>
                <a:latin typeface="Courier New"/>
                <a:ea typeface="Courier New"/>
                <a:cs typeface="Courier New"/>
                <a:sym typeface="Courier New"/>
              </a:rPr>
              <a:t>" src="/msu-photos/objects/parc-000432.jpg" alt="Women posing on college locomotive engine" /&gt;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&lt;span&gt;&amp;#43; zoom&lt;/span&gt;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&lt;/a&gt;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 class="describe" </a:t>
            </a:r>
            <a:r>
              <a:rPr b="1" lang="en-US">
                <a:solidFill>
                  <a:schemeClr val="dk1"/>
                </a:solidFill>
                <a:latin typeface="Courier New"/>
                <a:ea typeface="Courier New"/>
                <a:cs typeface="Courier New"/>
                <a:sym typeface="Courier New"/>
              </a:rPr>
              <a:t>vocab="http://schema.org/" </a:t>
            </a:r>
            <a:r>
              <a:rPr lang="en-US">
                <a:solidFill>
                  <a:schemeClr val="dk1"/>
                </a:solidFill>
                <a:latin typeface="Courier New"/>
                <a:ea typeface="Courier New"/>
                <a:cs typeface="Courier New"/>
                <a:sym typeface="Courier New"/>
              </a:rPr>
              <a:t>typeof=</a:t>
            </a:r>
            <a:r>
              <a:rPr b="1" lang="en-US">
                <a:solidFill>
                  <a:schemeClr val="dk1"/>
                </a:solidFill>
                <a:latin typeface="Courier New"/>
                <a:ea typeface="Courier New"/>
                <a:cs typeface="Courier New"/>
                <a:sym typeface="Courier New"/>
              </a:rPr>
              <a:t>"Photograph"</a:t>
            </a:r>
            <a:r>
              <a:rPr lang="en-US">
                <a:solidFill>
                  <a:schemeClr val="dk1"/>
                </a:solidFill>
                <a:latin typeface="Courier New"/>
                <a:ea typeface="Courier New"/>
                <a:cs typeface="Courier New"/>
                <a:sym typeface="Courier New"/>
              </a:rPr>
              <a:t>&gt;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&lt;p&gt;&lt;strong&gt;Title:&lt;/strong&gt; &lt;span property=</a:t>
            </a:r>
            <a:r>
              <a:rPr b="1" lang="en-US">
                <a:solidFill>
                  <a:schemeClr val="dk1"/>
                </a:solidFill>
                <a:latin typeface="Courier New"/>
                <a:ea typeface="Courier New"/>
                <a:cs typeface="Courier New"/>
                <a:sym typeface="Courier New"/>
              </a:rPr>
              <a:t>"name"</a:t>
            </a:r>
            <a:r>
              <a:rPr lang="en-US">
                <a:solidFill>
                  <a:schemeClr val="dk1"/>
                </a:solidFill>
                <a:latin typeface="Courier New"/>
                <a:ea typeface="Courier New"/>
                <a:cs typeface="Courier New"/>
                <a:sym typeface="Courier New"/>
              </a:rPr>
              <a:t>&gt;Women posing on college locomotive engine&lt;/span&gt;&lt;/p&gt;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&lt;p&gt;&lt;strong&gt;Creator:&lt;/strong&gt; &lt;span property="</a:t>
            </a:r>
            <a:r>
              <a:rPr b="1" lang="en-US">
                <a:solidFill>
                  <a:schemeClr val="dk1"/>
                </a:solidFill>
                <a:latin typeface="Courier New"/>
                <a:ea typeface="Courier New"/>
                <a:cs typeface="Courier New"/>
                <a:sym typeface="Courier New"/>
              </a:rPr>
              <a:t>author"</a:t>
            </a:r>
            <a:r>
              <a:rPr lang="en-US">
                <a:solidFill>
                  <a:schemeClr val="dk1"/>
                </a:solidFill>
                <a:latin typeface="Courier New"/>
                <a:ea typeface="Courier New"/>
                <a:cs typeface="Courier New"/>
                <a:sym typeface="Courier New"/>
              </a:rPr>
              <a:t>&gt;unknown&lt;/span&gt;&lt;/p&gt;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&lt;p&gt;&lt;strong&gt;Date:&lt;/strong&gt; &lt;span property=</a:t>
            </a:r>
            <a:r>
              <a:rPr b="1" lang="en-US">
                <a:solidFill>
                  <a:schemeClr val="dk1"/>
                </a:solidFill>
                <a:latin typeface="Courier New"/>
                <a:ea typeface="Courier New"/>
                <a:cs typeface="Courier New"/>
                <a:sym typeface="Courier New"/>
              </a:rPr>
              <a:t>"dateCreated"</a:t>
            </a:r>
            <a:r>
              <a:rPr lang="en-US">
                <a:solidFill>
                  <a:schemeClr val="dk1"/>
                </a:solidFill>
                <a:latin typeface="Courier New"/>
                <a:ea typeface="Courier New"/>
                <a:cs typeface="Courier New"/>
                <a:sym typeface="Courier New"/>
              </a:rPr>
              <a:t>&gt;1931-05-15&lt;/span&gt;&lt;/p&gt;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&lt;p&gt;&lt;strong&gt;Description:&lt;/strong&gt; &lt;span property=</a:t>
            </a:r>
            <a:r>
              <a:rPr b="1" lang="en-US">
                <a:solidFill>
                  <a:schemeClr val="dk1"/>
                </a:solidFill>
                <a:latin typeface="Courier New"/>
                <a:ea typeface="Courier New"/>
                <a:cs typeface="Courier New"/>
                <a:sym typeface="Courier New"/>
              </a:rPr>
              <a:t>"description"</a:t>
            </a:r>
            <a:r>
              <a:rPr lang="en-US">
                <a:solidFill>
                  <a:schemeClr val="dk1"/>
                </a:solidFill>
                <a:latin typeface="Courier New"/>
                <a:ea typeface="Courier New"/>
                <a:cs typeface="Courier New"/>
                <a:sym typeface="Courier New"/>
              </a:rPr>
              <a:t>&gt;Women posing on a college locomotive engine.&lt;/span&gt;&lt;/p&gt;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a:t>
            </a:r>
          </a:p>
          <a:p>
            <a:pPr algn="l" rtl="0" lvl="0" marR="0" indent="0" marL="0">
              <a:buSzPct val="78571"/>
              <a:buNone/>
            </a:pPr>
            <a:r>
              <a:rPr lang="en-US">
                <a:solidFill>
                  <a:schemeClr val="dk1"/>
                </a:solidFill>
                <a:latin typeface="Courier New"/>
                <a:ea typeface="Courier New"/>
                <a:cs typeface="Courier New"/>
                <a:sym typeface="Courier New"/>
              </a:rPr>
              <a:t>&lt;p&gt;&lt;strong&gt;Physical Description:&lt;/strong&gt; &lt;span property=</a:t>
            </a:r>
            <a:r>
              <a:rPr b="1" lang="en-US">
                <a:solidFill>
                  <a:schemeClr val="dk1"/>
                </a:solidFill>
                <a:latin typeface="Courier New"/>
                <a:ea typeface="Courier New"/>
                <a:cs typeface="Courier New"/>
                <a:sym typeface="Courier New"/>
              </a:rPr>
              <a:t>"genre"</a:t>
            </a:r>
            <a:r>
              <a:rPr lang="en-US">
                <a:solidFill>
                  <a:schemeClr val="dk1"/>
                </a:solidFill>
                <a:latin typeface="Courier New"/>
                <a:ea typeface="Courier New"/>
                <a:cs typeface="Courier New"/>
                <a:sym typeface="Courier New"/>
              </a:rPr>
              <a:t>&gt;Photo print - Black and White&lt;/span&gt;&lt;/p&gt;              </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&lt;p&gt;&lt;strong&gt;Keywords:&lt;/strong&gt; &lt;span property=</a:t>
            </a:r>
            <a:r>
              <a:rPr b="1" lang="en-US">
                <a:solidFill>
                  <a:schemeClr val="dk1"/>
                </a:solidFill>
                <a:latin typeface="Courier New"/>
                <a:ea typeface="Courier New"/>
                <a:cs typeface="Courier New"/>
                <a:sym typeface="Courier New"/>
              </a:rPr>
              <a:t>"keywords"</a:t>
            </a:r>
            <a:r>
              <a:rPr lang="en-US">
                <a:solidFill>
                  <a:schemeClr val="dk1"/>
                </a:solidFill>
                <a:latin typeface="Courier New"/>
                <a:ea typeface="Courier New"/>
                <a:cs typeface="Courier New"/>
                <a:sym typeface="Courier New"/>
              </a:rPr>
              <a:t>&gt;locomotive&lt;/span&gt;&lt;/p&gt;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&lt;p&gt;&lt;strong&gt;Photograph ID:&lt;/strong&gt; parc-000432&lt;/p&gt;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&lt;/ul&gt;&lt;!-- end metadata &lt;ul&gt; --&gt;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&lt;/li&gt;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&lt;/ul&gt;&lt;!-- end item &lt;ul&gt; --&gt;</a:t>
            </a:r>
          </a:p>
          <a:p>
            <a:pPr algn="l" rtl="0" lvl="0" marR="0" indent="0" marL="0">
              <a:buClr>
                <a:schemeClr val="dk1"/>
              </a:buClr>
              <a:buSzPct val="78571"/>
              <a:buFont typeface="Arial"/>
              <a:buNone/>
            </a:pPr>
            <a:r>
              <a:rPr lang="en-US">
                <a:solidFill>
                  <a:schemeClr val="dk1"/>
                </a:solidFill>
                <a:latin typeface="Courier New"/>
                <a:ea typeface="Courier New"/>
                <a:cs typeface="Courier New"/>
                <a:sym typeface="Courier New"/>
              </a:rPr>
              <a:t>&lt;/div&gt;</a:t>
            </a:r>
          </a:p>
          <a:p>
            <a:r>
              <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5" name="Shape 245"/>
        <p:cNvGrpSpPr/>
        <p:nvPr/>
      </p:nvGrpSpPr>
      <p:grpSpPr>
        <a:xfrm>
          <a:off y="0" x="0"/>
          <a:ext cy="0" cx="0"/>
          <a:chOff y="0" x="0"/>
          <a:chExt cy="0" cx="0"/>
        </a:xfrm>
      </p:grpSpPr>
      <p:sp>
        <p:nvSpPr>
          <p:cNvPr id="246" name="Shape 246"/>
          <p:cNvSpPr/>
          <p:nvPr/>
        </p:nvSpPr>
        <p:spPr>
          <a:xfrm>
            <a:off y="2421798" x="878902"/>
            <a:ext cy="1743999" cx="8402333"/>
          </a:xfrm>
          <a:prstGeom prst="rect">
            <a:avLst/>
          </a:prstGeom>
          <a:noFill/>
          <a:ln>
            <a:noFill/>
          </a:ln>
        </p:spPr>
        <p:txBody>
          <a:bodyPr bIns="50775" rIns="101575" lIns="101575" tIns="50775" anchor="t" anchorCtr="0">
            <a:noAutofit/>
          </a:bodyPr>
          <a:lstStyle/>
          <a:p>
            <a:pPr algn="l" rtl="0" lvl="0" marR="0" indent="0" marL="0">
              <a:buSzPct val="25000"/>
              <a:buNone/>
            </a:pPr>
            <a:r>
              <a:rPr strike="noStrike" u="none" b="0" cap="none" baseline="0" sz="2700" lang="en-US" i="0">
                <a:solidFill>
                  <a:schemeClr val="dk1"/>
                </a:solidFill>
                <a:latin typeface="Arial"/>
                <a:ea typeface="Arial"/>
                <a:cs typeface="Arial"/>
                <a:sym typeface="Arial"/>
              </a:rPr>
              <a:t>				</a:t>
            </a:r>
            <a:r>
              <a:rPr sz="2700" lang="en-US">
                <a:solidFill>
                  <a:schemeClr val="dk1"/>
                </a:solidFill>
              </a:rPr>
              <a:t>         </a:t>
            </a:r>
            <a:r>
              <a:rPr strike="noStrike" u="none" b="0" cap="none" baseline="0" sz="4000" lang="en-US" i="0">
                <a:solidFill>
                  <a:schemeClr val="dk1"/>
                </a:solidFill>
                <a:latin typeface="Arial"/>
                <a:ea typeface="Arial"/>
                <a:cs typeface="Arial"/>
                <a:sym typeface="Arial"/>
              </a:rPr>
              <a:t>Schema.org</a:t>
            </a:r>
          </a:p>
          <a:p>
            <a:r>
              <a:t/>
            </a:r>
          </a:p>
          <a:p>
            <a:r>
              <a:t/>
            </a:r>
          </a:p>
          <a:p>
            <a:pPr algn="l" rtl="0" lvl="0" marR="0" indent="0" marL="0">
              <a:buSzPct val="25000"/>
              <a:buNone/>
            </a:pPr>
            <a:r>
              <a:rPr strike="noStrike" u="none" b="0" cap="none" baseline="0" sz="2700" lang="en-US" i="0">
                <a:solidFill>
                  <a:schemeClr val="dk1"/>
                </a:solidFill>
                <a:latin typeface="Arial"/>
                <a:ea typeface="Arial"/>
                <a:cs typeface="Arial"/>
                <a:sym typeface="Arial"/>
              </a:rPr>
              <a:t>    A lingua franca for web classification and markup</a:t>
            </a:r>
          </a:p>
          <a:p>
            <a:r>
              <a:t/>
            </a:r>
          </a:p>
          <a:p>
            <a:pPr rtl="0" lvl="0" marR="0" indent="0" marL="0">
              <a:buSzPct val="25000"/>
              <a:buNone/>
            </a:pPr>
            <a:r>
              <a:rPr strike="noStrike" u="none" b="0" cap="none" baseline="0" sz="2700" lang="en-US" i="0">
                <a:solidFill>
                  <a:schemeClr val="dk1"/>
                </a:solidFill>
                <a:latin typeface="Arial"/>
                <a:ea typeface="Arial"/>
                <a:cs typeface="Arial"/>
                <a:sym typeface="Arial"/>
              </a:rPr>
              <a:t> 	                     Google, Bing, Yahoo, Yandex</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50" name="Shape 250"/>
        <p:cNvGrpSpPr/>
        <p:nvPr/>
      </p:nvGrpSpPr>
      <p:grpSpPr>
        <a:xfrm>
          <a:off y="0" x="0"/>
          <a:ext cy="0" cx="0"/>
          <a:chOff y="0" x="0"/>
          <a:chExt cy="0" cx="0"/>
        </a:xfrm>
      </p:grpSpPr>
      <p:sp>
        <p:nvSpPr>
          <p:cNvPr id="251" name="Shape 251"/>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SEO in Libraries</a:t>
            </a:r>
          </a:p>
        </p:txBody>
      </p:sp>
      <p:sp>
        <p:nvSpPr>
          <p:cNvPr id="252" name="Shape 252"/>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indent="-381000" marL="457200">
              <a:spcBef>
                <a:spcPts val="1200"/>
              </a:spcBef>
              <a:spcAft>
                <a:spcPts val="1200"/>
              </a:spcAft>
              <a:buClr>
                <a:srgbClr val="FFFFFF"/>
              </a:buClr>
              <a:buSzPct val="100000"/>
              <a:buFont typeface="Arial"/>
              <a:buChar char="●"/>
            </a:pPr>
            <a:r>
              <a:rPr u="sng" sz="2400" lang="en-US">
                <a:solidFill>
                  <a:srgbClr val="FFFFFF"/>
                </a:solidFill>
                <a:hlinkClick r:id="rId4"/>
              </a:rPr>
              <a:t>Arlitsch, Kenning, and Patrick S. O'Brien. Improving the Visibility and Use of Digital Repositories Through Seo: A Lita Guide. Chicago: ALA TechSource, 2013. Print.</a:t>
            </a:r>
            <a:r>
              <a:rPr sz="2400" lang="en-US">
                <a:solidFill>
                  <a:srgbClr val="FFFFFF"/>
                </a:solidFill>
              </a:rPr>
              <a:t> </a:t>
            </a:r>
          </a:p>
          <a:p>
            <a:pPr rtl="0" lvl="0" marR="0" indent="-381000" marL="457200">
              <a:lnSpc>
                <a:spcPct val="100000"/>
              </a:lnSpc>
              <a:spcBef>
                <a:spcPts val="1200"/>
              </a:spcBef>
              <a:spcAft>
                <a:spcPts val="1200"/>
              </a:spcAft>
              <a:buClr>
                <a:srgbClr val="FFFFFF"/>
              </a:buClr>
              <a:buSzPct val="100000"/>
              <a:buFont typeface="arial"/>
              <a:buChar char="●"/>
            </a:pPr>
            <a:r>
              <a:rPr u="sng" sz="2400" lang="en-US">
                <a:solidFill>
                  <a:srgbClr val="FFFFFF"/>
                </a:solidFill>
                <a:latin typeface="arial"/>
                <a:ea typeface="arial"/>
                <a:cs typeface="arial"/>
                <a:sym typeface="arial"/>
                <a:hlinkClick r:id="rId5"/>
              </a:rPr>
              <a:t>Arlitsch, Kenning, and Patrick S. O'Brien. "Invisible institutional repositories: Addressing the low indexing ratios of IRs in Google Scholar." Library Hi Tech 30.1 (2012): 60-81.</a:t>
            </a:r>
          </a:p>
          <a:p>
            <a:pPr rtl="0" lvl="0" marR="0" indent="-381000" marL="457200">
              <a:lnSpc>
                <a:spcPct val="100000"/>
              </a:lnSpc>
              <a:spcBef>
                <a:spcPts val="1200"/>
              </a:spcBef>
              <a:spcAft>
                <a:spcPts val="1200"/>
              </a:spcAft>
              <a:buClr>
                <a:srgbClr val="FFFFFF"/>
              </a:buClr>
              <a:buSzPct val="100000"/>
              <a:buFont typeface="arial"/>
              <a:buChar char="●"/>
            </a:pPr>
            <a:r>
              <a:rPr sz="2400" lang="en-US">
                <a:solidFill>
                  <a:srgbClr val="FFFFFF"/>
                </a:solidFill>
                <a:latin typeface="arial"/>
                <a:ea typeface="arial"/>
                <a:cs typeface="arial"/>
                <a:sym typeface="arial"/>
              </a:rPr>
              <a:t>Onaifo, Daniel, and Diane Rasmussen. "Increasing libraries' content findability on the web with search engine optimization." Library Hi Tech 31.1 (2013): 87-108.</a:t>
            </a:r>
          </a:p>
          <a:p>
            <a:r>
              <a:t/>
            </a:r>
          </a:p>
          <a:p>
            <a:r>
              <a:t/>
            </a:r>
          </a:p>
          <a:p>
            <a:r>
              <a:t/>
            </a:r>
          </a:p>
          <a:p>
            <a:r>
              <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56" name="Shape 256"/>
        <p:cNvGrpSpPr/>
        <p:nvPr/>
      </p:nvGrpSpPr>
      <p:grpSpPr>
        <a:xfrm>
          <a:off y="0" x="0"/>
          <a:ext cy="0" cx="0"/>
          <a:chOff y="0" x="0"/>
          <a:chExt cy="0" cx="0"/>
        </a:xfrm>
      </p:grpSpPr>
      <p:sp>
        <p:nvSpPr>
          <p:cNvPr id="257" name="Shape 257"/>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800" lang="en-US">
                <a:solidFill>
                  <a:srgbClr val="FFFFFF"/>
                </a:solidFill>
                <a:latin typeface="verdana"/>
                <a:ea typeface="verdana"/>
                <a:cs typeface="verdana"/>
                <a:sym typeface="verdana"/>
              </a:rPr>
              <a:t>pinboard.in tag</a:t>
            </a:r>
          </a:p>
        </p:txBody>
      </p:sp>
      <p:sp>
        <p:nvSpPr>
          <p:cNvPr id="258" name="Shape 258"/>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a:lnSpc>
                <a:spcPct val="100000"/>
              </a:lnSpc>
              <a:spcBef>
                <a:spcPts val="0"/>
              </a:spcBef>
              <a:spcAft>
                <a:spcPts val="0"/>
              </a:spcAft>
              <a:buNone/>
            </a:pPr>
            <a:r>
              <a:rPr sz="3733" lang="en-US">
                <a:solidFill>
                  <a:srgbClr val="FFFFFF"/>
                </a:solidFill>
                <a:latin typeface="arial"/>
                <a:ea typeface="arial"/>
                <a:cs typeface="arial"/>
                <a:sym typeface="arial"/>
              </a:rPr>
              <a:t>
</a:t>
            </a:r>
          </a:p>
          <a:p>
            <a:pPr rtl="0" lvl="0" marR="0">
              <a:lnSpc>
                <a:spcPct val="100000"/>
              </a:lnSpc>
              <a:spcBef>
                <a:spcPts val="0"/>
              </a:spcBef>
              <a:spcAft>
                <a:spcPts val="0"/>
              </a:spcAft>
              <a:buNone/>
            </a:pPr>
            <a:r>
              <a:rPr sz="5200" lang="en-US">
                <a:solidFill>
                  <a:srgbClr val="FFFFFF"/>
                </a:solidFill>
                <a:latin typeface="arial"/>
                <a:ea typeface="arial"/>
                <a:cs typeface="arial"/>
                <a:sym typeface="arial"/>
              </a:rPr>
              <a:t>pinboard.in/u:jasonclark/t:libseo/</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35" name="Shape 35"/>
        <p:cNvGrpSpPr/>
        <p:nvPr/>
      </p:nvGrpSpPr>
      <p:grpSpPr>
        <a:xfrm>
          <a:off y="0" x="0"/>
          <a:ext cy="0" cx="0"/>
          <a:chOff y="0" x="0"/>
          <a:chExt cy="0" cx="0"/>
        </a:xfrm>
      </p:grpSpPr>
      <p:sp>
        <p:nvSpPr>
          <p:cNvPr id="36" name="Shape 36"/>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What is SEO for Libraries?</a:t>
            </a:r>
          </a:p>
        </p:txBody>
      </p:sp>
      <p:sp>
        <p:nvSpPr>
          <p:cNvPr id="37" name="Shape 37"/>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a:lnSpc>
                <a:spcPct val="100000"/>
              </a:lnSpc>
              <a:spcBef>
                <a:spcPts val="1400"/>
              </a:spcBef>
              <a:spcAft>
                <a:spcPts val="1400"/>
              </a:spcAft>
              <a:buNone/>
            </a:pPr>
            <a:r>
              <a:rPr sz="3733" lang="en-US">
                <a:solidFill>
                  <a:srgbClr val="FFFFFF"/>
                </a:solidFill>
                <a:latin typeface="arial"/>
                <a:ea typeface="arial"/>
                <a:cs typeface="arial"/>
                <a:sym typeface="arial"/>
              </a:rPr>
              <a:t>The act of creating indexable content  for commercial search engines (SE)...</a:t>
            </a:r>
          </a:p>
          <a:p>
            <a:pPr rtl="0" lvl="0" marR="0">
              <a:lnSpc>
                <a:spcPct val="100000"/>
              </a:lnSpc>
              <a:spcBef>
                <a:spcPts val="1400"/>
              </a:spcBef>
              <a:spcAft>
                <a:spcPts val="1400"/>
              </a:spcAft>
              <a:buNone/>
            </a:pPr>
            <a:r>
              <a:rPr sz="3733" lang="en-US">
                <a:solidFill>
                  <a:schemeClr val="lt1"/>
                </a:solidFill>
                <a:latin typeface="arial"/>
                <a:ea typeface="arial"/>
                <a:cs typeface="arial"/>
                <a:sym typeface="arial"/>
              </a:rPr>
              <a:t>... to increase access, visibility and use of library content and resources ... </a:t>
            </a:r>
          </a:p>
          <a:p>
            <a:pPr rtl="0" lvl="0" marR="0">
              <a:lnSpc>
                <a:spcPct val="100000"/>
              </a:lnSpc>
              <a:spcBef>
                <a:spcPts val="1400"/>
              </a:spcBef>
              <a:spcAft>
                <a:spcPts val="1400"/>
              </a:spcAft>
              <a:buNone/>
            </a:pPr>
            <a:r>
              <a:rPr sz="3733" lang="en-US">
                <a:solidFill>
                  <a:schemeClr val="lt1"/>
                </a:solidFill>
                <a:latin typeface="arial"/>
                <a:ea typeface="arial"/>
                <a:cs typeface="arial"/>
                <a:sym typeface="arial"/>
              </a:rPr>
              <a:t>...by patrons that value it</a:t>
            </a:r>
          </a:p>
          <a:p>
            <a:r>
              <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0" end="0"/>
                                            </p:txEl>
                                          </p:spTgt>
                                        </p:tgtEl>
                                        <p:attrNameLst>
                                          <p:attrName>style.visibility</p:attrName>
                                        </p:attrNameLst>
                                      </p:cBhvr>
                                      <p:to>
                                        <p:strVal val="visible"/>
                                      </p:to>
                                    </p:set>
                                    <p:animEffect transition="in" filter="fade">
                                      <p:cBhvr>
                                        <p:cTn dur="1000"/>
                                        <p:tgtEl>
                                          <p:spTgt spid="37">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1" end="1"/>
                                            </p:txEl>
                                          </p:spTgt>
                                        </p:tgtEl>
                                        <p:attrNameLst>
                                          <p:attrName>style.visibility</p:attrName>
                                        </p:attrNameLst>
                                      </p:cBhvr>
                                      <p:to>
                                        <p:strVal val="visible"/>
                                      </p:to>
                                    </p:set>
                                    <p:animEffect transition="in" filter="fade">
                                      <p:cBhvr>
                                        <p:cTn dur="1000"/>
                                        <p:tgtEl>
                                          <p:spTgt spid="37">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2" end="2"/>
                                            </p:txEl>
                                          </p:spTgt>
                                        </p:tgtEl>
                                        <p:attrNameLst>
                                          <p:attrName>style.visibility</p:attrName>
                                        </p:attrNameLst>
                                      </p:cBhvr>
                                      <p:to>
                                        <p:strVal val="visible"/>
                                      </p:to>
                                    </p:set>
                                    <p:animEffect transition="in" filter="fade">
                                      <p:cBhvr>
                                        <p:cTn dur="1000"/>
                                        <p:tgtEl>
                                          <p:spTgt spid="37">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3" end="3"/>
                                            </p:txEl>
                                          </p:spTgt>
                                        </p:tgtEl>
                                        <p:attrNameLst>
                                          <p:attrName>style.visibility</p:attrName>
                                        </p:attrNameLst>
                                      </p:cBhvr>
                                      <p:to>
                                        <p:strVal val="visible"/>
                                      </p:to>
                                    </p:set>
                                    <p:animEffect transition="in" filter="fade">
                                      <p:cBhvr>
                                        <p:cTn dur="1000"/>
                                        <p:tgtEl>
                                          <p:spTgt spid="37">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4" end="4"/>
                                            </p:txEl>
                                          </p:spTgt>
                                        </p:tgtEl>
                                        <p:attrNameLst>
                                          <p:attrName>style.visibility</p:attrName>
                                        </p:attrNameLst>
                                      </p:cBhvr>
                                      <p:to>
                                        <p:strVal val="visible"/>
                                      </p:to>
                                    </p:set>
                                    <p:animEffect transition="in" filter="fade">
                                      <p:cBhvr>
                                        <p:cTn dur="1000"/>
                                        <p:tgtEl>
                                          <p:spTgt spid="37">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37">
                                            <p:txEl>
                                              <p:pRg st="5" end="5"/>
                                            </p:txEl>
                                          </p:spTgt>
                                        </p:tgtEl>
                                        <p:attrNameLst>
                                          <p:attrName>style.visibility</p:attrName>
                                        </p:attrNameLst>
                                      </p:cBhvr>
                                      <p:to>
                                        <p:strVal val="visible"/>
                                      </p:to>
                                    </p:set>
                                    <p:animEffect transition="in" filter="fade">
                                      <p:cBhvr>
                                        <p:cTn dur="1000"/>
                                        <p:tgtEl>
                                          <p:spTgt spid="37">
                                            <p:txEl>
                                              <p:pRg st="5" end="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62" name="Shape 262"/>
        <p:cNvGrpSpPr/>
        <p:nvPr/>
      </p:nvGrpSpPr>
      <p:grpSpPr>
        <a:xfrm>
          <a:off y="0" x="0"/>
          <a:ext cy="0" cx="0"/>
          <a:chOff y="0" x="0"/>
          <a:chExt cy="0" cx="0"/>
        </a:xfrm>
      </p:grpSpPr>
      <p:sp>
        <p:nvSpPr>
          <p:cNvPr id="263" name="Shape 263"/>
          <p:cNvSpPr txBox="1"/>
          <p:nvPr>
            <p:ph type="ctrTitle"/>
          </p:nvPr>
        </p:nvSpPr>
        <p:spPr>
          <a:xfrm>
            <a:off y="2133600" x="755650"/>
            <a:ext cy="1219199" cx="8437562"/>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rgbClr val="FFFFFF"/>
              </a:buClr>
              <a:buSzPct val="25000"/>
              <a:buFont typeface="Arial"/>
              <a:buNone/>
            </a:pPr>
            <a:r>
              <a:rPr strike="noStrike" u="none" b="0" cap="none" baseline="0" sz="5300" lang="en-US" i="0">
                <a:solidFill>
                  <a:srgbClr val="FFFFFF"/>
                </a:solidFill>
                <a:latin typeface="Arial"/>
                <a:ea typeface="Arial"/>
                <a:cs typeface="Arial"/>
                <a:sym typeface="Arial"/>
              </a:rPr>
              <a:t>Questions? </a:t>
            </a:r>
            <a:r>
              <a:rPr strike="noStrike" u="none" b="0" cap="none" baseline="0" sz="4800" lang="en-US" i="0">
                <a:solidFill>
                  <a:srgbClr val="FFFFFF"/>
                </a:solidFill>
                <a:latin typeface="Arial"/>
                <a:ea typeface="Arial"/>
                <a:cs typeface="Arial"/>
                <a:sym typeface="Arial"/>
              </a:rPr>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41" name="Shape 41"/>
        <p:cNvGrpSpPr/>
        <p:nvPr/>
      </p:nvGrpSpPr>
      <p:grpSpPr>
        <a:xfrm>
          <a:off y="0" x="0"/>
          <a:ext cy="0" cx="0"/>
          <a:chOff y="0" x="0"/>
          <a:chExt cy="0" cx="0"/>
        </a:xfrm>
      </p:grpSpPr>
      <p:sp>
        <p:nvSpPr>
          <p:cNvPr id="42" name="Shape 42"/>
          <p:cNvSpPr txBox="1"/>
          <p:nvPr>
            <p:ph type="title"/>
          </p:nvPr>
        </p:nvSpPr>
        <p:spPr>
          <a:xfrm>
            <a:off y="304800" x="304800"/>
            <a:ext cy="914400" cx="9550500"/>
          </a:xfrm>
          <a:prstGeom prst="rect">
            <a:avLst/>
          </a:prstGeom>
        </p:spPr>
        <p:txBody>
          <a:bodyPr bIns="38100" rIns="38100" lIns="38100" tIns="38100" anchor="t" anchorCtr="0">
            <a:noAutofit/>
          </a:bodyPr>
          <a:lstStyle/>
          <a:p>
            <a:pPr rtl="0" lvl="0">
              <a:lnSpc>
                <a:spcPct val="100000"/>
              </a:lnSpc>
              <a:buNone/>
            </a:pPr>
            <a:r>
              <a:rPr sz="4400" lang="en-US">
                <a:solidFill>
                  <a:srgbClr val="FFFFFF"/>
                </a:solidFill>
                <a:latin typeface="verdana"/>
                <a:ea typeface="verdana"/>
                <a:cs typeface="verdana"/>
                <a:sym typeface="verdana"/>
              </a:rPr>
              <a:t>Why do SEO?</a:t>
            </a:r>
          </a:p>
        </p:txBody>
      </p:sp>
      <p:sp>
        <p:nvSpPr>
          <p:cNvPr id="43" name="Shape 43"/>
          <p:cNvSpPr txBox="1"/>
          <p:nvPr>
            <p:ph idx="1" type="body"/>
          </p:nvPr>
        </p:nvSpPr>
        <p:spPr>
          <a:xfrm>
            <a:off y="1828800" x="304800"/>
            <a:ext cy="5486399" cx="9550500"/>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00900"/>
              <a:buFont typeface="arial"/>
              <a:buChar char="●"/>
            </a:pPr>
            <a:r>
              <a:rPr sz="3733" lang="en-US">
                <a:solidFill>
                  <a:schemeClr val="lt1"/>
                </a:solidFill>
                <a:latin typeface="arial"/>
                <a:ea typeface="arial"/>
                <a:cs typeface="arial"/>
                <a:sym typeface="arial"/>
              </a:rPr>
              <a:t>~200 million people in the US use the Internet</a:t>
            </a:r>
            <a:r>
              <a:rPr baseline="30000" sz="3733" lang="en-US">
                <a:solidFill>
                  <a:schemeClr val="lt1"/>
                </a:solidFill>
                <a:latin typeface="arial"/>
                <a:ea typeface="arial"/>
                <a:cs typeface="arial"/>
                <a:sym typeface="arial"/>
              </a:rPr>
              <a:t>1</a:t>
            </a:r>
          </a:p>
          <a:p>
            <a:pPr rtl="0" lvl="1" marR="0" indent="-406400" marL="914400">
              <a:lnSpc>
                <a:spcPct val="100000"/>
              </a:lnSpc>
              <a:spcBef>
                <a:spcPts val="0"/>
              </a:spcBef>
              <a:spcAft>
                <a:spcPts val="0"/>
              </a:spcAft>
              <a:buClr>
                <a:schemeClr val="lt1"/>
              </a:buClr>
              <a:buSzPct val="100000"/>
              <a:buFont typeface="arial"/>
              <a:buChar char="○"/>
            </a:pPr>
            <a:r>
              <a:rPr sz="2800" lang="en-US">
                <a:solidFill>
                  <a:schemeClr val="lt1"/>
                </a:solidFill>
                <a:latin typeface="arial"/>
                <a:ea typeface="arial"/>
                <a:cs typeface="arial"/>
                <a:sym typeface="arial"/>
              </a:rPr>
              <a:t>81% of U.S. adults </a:t>
            </a:r>
          </a:p>
          <a:p>
            <a:pPr rtl="0" lvl="1" marR="0" indent="-406400" marL="914400">
              <a:lnSpc>
                <a:spcPct val="100000"/>
              </a:lnSpc>
              <a:spcBef>
                <a:spcPts val="0"/>
              </a:spcBef>
              <a:spcAft>
                <a:spcPts val="0"/>
              </a:spcAft>
              <a:buClr>
                <a:schemeClr val="lt1"/>
              </a:buClr>
              <a:buSzPct val="100000"/>
              <a:buFont typeface="arial"/>
              <a:buChar char="○"/>
            </a:pPr>
            <a:r>
              <a:rPr sz="2800" lang="en-US">
                <a:solidFill>
                  <a:schemeClr val="lt1"/>
                </a:solidFill>
                <a:latin typeface="arial"/>
                <a:ea typeface="arial"/>
                <a:cs typeface="arial"/>
                <a:sym typeface="arial"/>
              </a:rPr>
              <a:t>95% of U.S. teens</a:t>
            </a:r>
          </a:p>
          <a:p>
            <a:pPr rtl="0" lvl="0" marR="0" indent="-287866" marL="381000">
              <a:lnSpc>
                <a:spcPct val="100000"/>
              </a:lnSpc>
              <a:spcBef>
                <a:spcPts val="0"/>
              </a:spcBef>
              <a:spcAft>
                <a:spcPts val="0"/>
              </a:spcAft>
              <a:buClr>
                <a:srgbClr val="FFFFFF"/>
              </a:buClr>
              <a:buSzPct val="100900"/>
              <a:buFont typeface="arial"/>
              <a:buChar char="●"/>
            </a:pPr>
            <a:r>
              <a:rPr sz="3733" lang="en-US">
                <a:solidFill>
                  <a:srgbClr val="FFFFFF"/>
                </a:solidFill>
                <a:latin typeface="arial"/>
                <a:ea typeface="arial"/>
                <a:cs typeface="arial"/>
                <a:sym typeface="arial"/>
              </a:rPr>
              <a:t>The US submits 19+ Billion queries per month to commercial SE</a:t>
            </a:r>
            <a:r>
              <a:rPr baseline="30000" sz="3733" lang="en-US">
                <a:solidFill>
                  <a:srgbClr val="FFFFFF"/>
                </a:solidFill>
                <a:latin typeface="arial"/>
                <a:ea typeface="arial"/>
                <a:cs typeface="arial"/>
                <a:sym typeface="arial"/>
              </a:rPr>
              <a:t>2</a:t>
            </a:r>
          </a:p>
          <a:p>
            <a:pPr rtl="0" lvl="0" marR="0" indent="-287866" marL="381000">
              <a:lnSpc>
                <a:spcPct val="100000"/>
              </a:lnSpc>
              <a:spcBef>
                <a:spcPts val="0"/>
              </a:spcBef>
              <a:spcAft>
                <a:spcPts val="0"/>
              </a:spcAft>
              <a:buClr>
                <a:srgbClr val="FFFFFF"/>
              </a:buClr>
              <a:buSzPct val="100900"/>
              <a:buFont typeface="arial"/>
              <a:buChar char="●"/>
            </a:pPr>
            <a:r>
              <a:rPr sz="3733" lang="en-US">
                <a:solidFill>
                  <a:srgbClr val="FFFFFF"/>
                </a:solidFill>
                <a:latin typeface="arial"/>
                <a:ea typeface="arial"/>
                <a:cs typeface="arial"/>
                <a:sym typeface="arial"/>
              </a:rPr>
              <a:t>Google owns 67% of these queries</a:t>
            </a:r>
          </a:p>
          <a:p>
            <a:r>
              <a:t/>
            </a:r>
          </a:p>
          <a:p>
            <a:pPr rtl="0" lvl="0">
              <a:lnSpc>
                <a:spcPct val="115000"/>
              </a:lnSpc>
              <a:buClr>
                <a:schemeClr val="dk1"/>
              </a:buClr>
              <a:buSzPct val="91666"/>
              <a:buFont typeface="Arial"/>
              <a:buNone/>
            </a:pPr>
            <a:r>
              <a:rPr baseline="30000" sz="1200" lang="en-US">
                <a:solidFill>
                  <a:schemeClr val="lt1"/>
                </a:solidFill>
              </a:rPr>
              <a:t>1 </a:t>
            </a:r>
            <a:r>
              <a:rPr sz="1200" lang="en-US">
                <a:solidFill>
                  <a:schemeClr val="lt1"/>
                </a:solidFill>
              </a:rPr>
              <a:t>Pew Research Center. “What Internet users do online: Pew Research Center’s Internet &amp; American Life Project,” 2012. http://pewinternet.org/Trend-Data-(Adults)/Online-Activites-Total.aspx</a:t>
            </a:r>
          </a:p>
          <a:p>
            <a:pPr rtl="0" lvl="0">
              <a:buClr>
                <a:schemeClr val="dk1"/>
              </a:buClr>
              <a:buSzPct val="91666"/>
              <a:buFont typeface="Arial"/>
              <a:buNone/>
            </a:pPr>
            <a:r>
              <a:rPr baseline="30000" sz="1200" lang="en-US">
                <a:solidFill>
                  <a:schemeClr val="lt1"/>
                </a:solidFill>
              </a:rPr>
              <a:t>2 </a:t>
            </a:r>
            <a:r>
              <a:rPr sz="1200" lang="en-US">
                <a:solidFill>
                  <a:schemeClr val="lt1"/>
                </a:solidFill>
              </a:rPr>
              <a:t>comScore. “comScore Releases February 2014 U.S. Search Engine Rankings,” February 18, 2014. http://www.comscore.com/Insights/Press_Releases/2014/2/comScore_Releases_January_2014_US_Search_Engine_Rankings</a:t>
            </a:r>
          </a:p>
          <a:p>
            <a:r>
              <a:t/>
            </a:r>
          </a:p>
          <a:p>
            <a: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0" end="0"/>
                                            </p:txEl>
                                          </p:spTgt>
                                        </p:tgtEl>
                                        <p:attrNameLst>
                                          <p:attrName>style.visibility</p:attrName>
                                        </p:attrNameLst>
                                      </p:cBhvr>
                                      <p:to>
                                        <p:strVal val="visible"/>
                                      </p:to>
                                    </p:set>
                                    <p:animEffect transition="in" filter="fade">
                                      <p:cBhvr>
                                        <p:cTn dur="1000"/>
                                        <p:tgtEl>
                                          <p:spTgt spid="43">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1" end="1"/>
                                            </p:txEl>
                                          </p:spTgt>
                                        </p:tgtEl>
                                        <p:attrNameLst>
                                          <p:attrName>style.visibility</p:attrName>
                                        </p:attrNameLst>
                                      </p:cBhvr>
                                      <p:to>
                                        <p:strVal val="visible"/>
                                      </p:to>
                                    </p:set>
                                    <p:animEffect transition="in" filter="fade">
                                      <p:cBhvr>
                                        <p:cTn dur="1000"/>
                                        <p:tgtEl>
                                          <p:spTgt spid="43">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2" end="2"/>
                                            </p:txEl>
                                          </p:spTgt>
                                        </p:tgtEl>
                                        <p:attrNameLst>
                                          <p:attrName>style.visibility</p:attrName>
                                        </p:attrNameLst>
                                      </p:cBhvr>
                                      <p:to>
                                        <p:strVal val="visible"/>
                                      </p:to>
                                    </p:set>
                                    <p:animEffect transition="in" filter="fade">
                                      <p:cBhvr>
                                        <p:cTn dur="1000"/>
                                        <p:tgtEl>
                                          <p:spTgt spid="43">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3" end="3"/>
                                            </p:txEl>
                                          </p:spTgt>
                                        </p:tgtEl>
                                        <p:attrNameLst>
                                          <p:attrName>style.visibility</p:attrName>
                                        </p:attrNameLst>
                                      </p:cBhvr>
                                      <p:to>
                                        <p:strVal val="visible"/>
                                      </p:to>
                                    </p:set>
                                    <p:animEffect transition="in" filter="fade">
                                      <p:cBhvr>
                                        <p:cTn dur="1000"/>
                                        <p:tgtEl>
                                          <p:spTgt spid="43">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4" end="4"/>
                                            </p:txEl>
                                          </p:spTgt>
                                        </p:tgtEl>
                                        <p:attrNameLst>
                                          <p:attrName>style.visibility</p:attrName>
                                        </p:attrNameLst>
                                      </p:cBhvr>
                                      <p:to>
                                        <p:strVal val="visible"/>
                                      </p:to>
                                    </p:set>
                                    <p:animEffect transition="in" filter="fade">
                                      <p:cBhvr>
                                        <p:cTn dur="1000"/>
                                        <p:tgtEl>
                                          <p:spTgt spid="43">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5" end="5"/>
                                            </p:txEl>
                                          </p:spTgt>
                                        </p:tgtEl>
                                        <p:attrNameLst>
                                          <p:attrName>style.visibility</p:attrName>
                                        </p:attrNameLst>
                                      </p:cBhvr>
                                      <p:to>
                                        <p:strVal val="visible"/>
                                      </p:to>
                                    </p:set>
                                    <p:animEffect transition="in" filter="fade">
                                      <p:cBhvr>
                                        <p:cTn dur="1000"/>
                                        <p:tgtEl>
                                          <p:spTgt spid="43">
                                            <p:txEl>
                                              <p:pRg st="5" end="5"/>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6" end="6"/>
                                            </p:txEl>
                                          </p:spTgt>
                                        </p:tgtEl>
                                        <p:attrNameLst>
                                          <p:attrName>style.visibility</p:attrName>
                                        </p:attrNameLst>
                                      </p:cBhvr>
                                      <p:to>
                                        <p:strVal val="visible"/>
                                      </p:to>
                                    </p:set>
                                    <p:animEffect transition="in" filter="fade">
                                      <p:cBhvr>
                                        <p:cTn dur="1000"/>
                                        <p:tgtEl>
                                          <p:spTgt spid="43">
                                            <p:txEl>
                                              <p:pRg st="6" end="6"/>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7" end="7"/>
                                            </p:txEl>
                                          </p:spTgt>
                                        </p:tgtEl>
                                        <p:attrNameLst>
                                          <p:attrName>style.visibility</p:attrName>
                                        </p:attrNameLst>
                                      </p:cBhvr>
                                      <p:to>
                                        <p:strVal val="visible"/>
                                      </p:to>
                                    </p:set>
                                    <p:animEffect transition="in" filter="fade">
                                      <p:cBhvr>
                                        <p:cTn dur="1000"/>
                                        <p:tgtEl>
                                          <p:spTgt spid="43">
                                            <p:txEl>
                                              <p:pRg st="7" end="7"/>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8" end="8"/>
                                            </p:txEl>
                                          </p:spTgt>
                                        </p:tgtEl>
                                        <p:attrNameLst>
                                          <p:attrName>style.visibility</p:attrName>
                                        </p:attrNameLst>
                                      </p:cBhvr>
                                      <p:to>
                                        <p:strVal val="visible"/>
                                      </p:to>
                                    </p:set>
                                    <p:animEffect transition="in" filter="fade">
                                      <p:cBhvr>
                                        <p:cTn dur="1000"/>
                                        <p:tgtEl>
                                          <p:spTgt spid="43">
                                            <p:txEl>
                                              <p:pRg st="8" end="8"/>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3">
                                            <p:txEl>
                                              <p:pRg st="9" end="9"/>
                                            </p:txEl>
                                          </p:spTgt>
                                        </p:tgtEl>
                                        <p:attrNameLst>
                                          <p:attrName>style.visibility</p:attrName>
                                        </p:attrNameLst>
                                      </p:cBhvr>
                                      <p:to>
                                        <p:strVal val="visible"/>
                                      </p:to>
                                    </p:set>
                                    <p:animEffect transition="in" filter="fade">
                                      <p:cBhvr>
                                        <p:cTn dur="1000"/>
                                        <p:tgtEl>
                                          <p:spTgt spid="43">
                                            <p:txEl>
                                              <p:pRg st="9" end="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47" name="Shape 47"/>
        <p:cNvGrpSpPr/>
        <p:nvPr/>
      </p:nvGrpSpPr>
      <p:grpSpPr>
        <a:xfrm>
          <a:off y="0" x="0"/>
          <a:ext cy="0" cx="0"/>
          <a:chOff y="0" x="0"/>
          <a:chExt cy="0" cx="0"/>
        </a:xfrm>
      </p:grpSpPr>
      <p:sp>
        <p:nvSpPr>
          <p:cNvPr id="48" name="Shape 48"/>
          <p:cNvSpPr txBox="1"/>
          <p:nvPr>
            <p:ph idx="1" type="body"/>
          </p:nvPr>
        </p:nvSpPr>
        <p:spPr>
          <a:xfrm>
            <a:off y="231350" x="246050"/>
            <a:ext cy="7160099" cx="97107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None/>
            </a:pPr>
            <a:r>
              <a:rPr lang="en-US">
                <a:solidFill>
                  <a:srgbClr val="FFFFFF"/>
                </a:solidFill>
                <a:latin typeface="Arial"/>
                <a:ea typeface="Arial"/>
                <a:cs typeface="Arial"/>
                <a:sym typeface="Arial"/>
              </a:rPr>
              <a:t>
</a:t>
            </a:r>
            <a:r>
              <a:rPr sz="3600" lang="en-US">
                <a:solidFill>
                  <a:srgbClr val="FFFFFF"/>
                </a:solidFill>
                <a:latin typeface="Arial"/>
                <a:ea typeface="Arial"/>
                <a:cs typeface="Arial"/>
                <a:sym typeface="Arial"/>
              </a:rPr>
              <a:t>"Search engines continue to dominate, topping the list of electronic sources most used to find online content (93%), followed closely by Wikipedia (88%). The key difference in usage between search engines and Wikipedia is the frequency - 75% of students who use search engines do so daily, compared to 20% of those who use Wikipedia."</a:t>
            </a:r>
          </a:p>
          <a:p>
            <a:r>
              <a:t/>
            </a:r>
          </a:p>
          <a:p>
            <a:r>
              <a:t/>
            </a:r>
          </a:p>
          <a:p>
            <a:pPr algn="l" rtl="0" lvl="0" marR="0" indent="0" marL="0">
              <a:lnSpc>
                <a:spcPct val="95000"/>
              </a:lnSpc>
              <a:spcBef>
                <a:spcPts val="0"/>
              </a:spcBef>
              <a:spcAft>
                <a:spcPts val="0"/>
              </a:spcAft>
              <a:buNone/>
            </a:pPr>
            <a:r>
              <a:rPr sz="2400" lang="en-US" i="1">
                <a:solidFill>
                  <a:srgbClr val="FFFFFF"/>
                </a:solidFill>
                <a:latin typeface="Arial"/>
                <a:ea typeface="Arial"/>
                <a:cs typeface="Arial"/>
                <a:sym typeface="Arial"/>
              </a:rPr>
              <a:t>Perceptions of Libraries, 2010: Context and Community: a Report to the OCLC Membership</a:t>
            </a:r>
            <a:r>
              <a:rPr sz="2400" lang="en-US">
                <a:solidFill>
                  <a:srgbClr val="FFFFFF"/>
                </a:solidFill>
                <a:latin typeface="Arial"/>
                <a:ea typeface="Arial"/>
                <a:cs typeface="Arial"/>
                <a:sym typeface="Arial"/>
              </a:rPr>
              <a:t>. OCLC, 2011.</a:t>
            </a:r>
          </a:p>
          <a:p>
            <a:r>
              <a:t/>
            </a:r>
          </a:p>
          <a:p>
            <a:pPr algn="l" rtl="0" lvl="0" marR="0" indent="0" marL="0">
              <a:lnSpc>
                <a:spcPct val="95000"/>
              </a:lnSpc>
              <a:spcBef>
                <a:spcPts val="0"/>
              </a:spcBef>
              <a:spcAft>
                <a:spcPts val="0"/>
              </a:spcAft>
              <a:buNone/>
            </a:pPr>
            <a:r>
              <a:rPr sz="1200" lang="en-US">
                <a:solidFill>
                  <a:srgbClr val="FFFFFF"/>
                </a:solidFill>
                <a:latin typeface="Arial"/>
                <a:ea typeface="Arial"/>
                <a:cs typeface="Arial"/>
                <a:sym typeface="Arial"/>
              </a:rPr>
              <a:t>http://www.oclc.org/content/dam/oclc/reports/2010perceptions/2010perceptions_all_singlepage.pdf</a:t>
            </a:r>
          </a:p>
          <a:p>
            <a:pPr algn="l" rtl="0" lvl="0" marR="0" indent="0" marL="0">
              <a:lnSpc>
                <a:spcPct val="95000"/>
              </a:lnSpc>
              <a:spcBef>
                <a:spcPts val="0"/>
              </a:spcBef>
              <a:spcAft>
                <a:spcPts val="0"/>
              </a:spcAft>
              <a:buNone/>
            </a:pPr>
            <a:r>
              <a:rPr sz="1200" lang="en-US">
                <a:solidFill>
                  <a:srgbClr val="FFFFFF"/>
                </a:solidFill>
                <a:latin typeface="Arial"/>
                <a:ea typeface="Arial"/>
                <a:cs typeface="Arial"/>
                <a:sym typeface="Arial"/>
              </a:rPr>
              <a:t>http://www.oclc.org/content/dam/oclc/reports/2010perceptions/collegestudents.pdf</a:t>
            </a:r>
          </a:p>
          <a:p>
            <a:r>
              <a:t/>
            </a:r>
          </a:p>
          <a:p>
            <a:r>
              <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2" name="Shape 52"/>
        <p:cNvGrpSpPr/>
        <p:nvPr/>
      </p:nvGrpSpPr>
      <p:grpSpPr>
        <a:xfrm>
          <a:off y="0" x="0"/>
          <a:ext cy="0" cx="0"/>
          <a:chOff y="0" x="0"/>
          <a:chExt cy="0" cx="0"/>
        </a:xfrm>
      </p:grpSpPr>
      <p:sp>
        <p:nvSpPr>
          <p:cNvPr id="53" name="Shape 53"/>
          <p:cNvSpPr txBox="1"/>
          <p:nvPr>
            <p:ph idx="1" type="body"/>
          </p:nvPr>
        </p:nvSpPr>
        <p:spPr>
          <a:xfrm>
            <a:off y="1828800" x="304800"/>
            <a:ext cy="5486399" cx="95505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None/>
            </a:pPr>
            <a:r>
              <a:rPr lang="en-US">
                <a:solidFill>
                  <a:srgbClr val="FFFFFF"/>
                </a:solidFill>
                <a:latin typeface="Arial"/>
                <a:ea typeface="Arial"/>
                <a:cs typeface="Arial"/>
                <a:sym typeface="Arial"/>
              </a:rPr>
              <a:t>
</a:t>
            </a:r>
          </a:p>
          <a:p>
            <a:pPr algn="l" rtl="0" lvl="0" marR="0" indent="0" marL="0">
              <a:lnSpc>
                <a:spcPct val="95000"/>
              </a:lnSpc>
              <a:spcBef>
                <a:spcPts val="0"/>
              </a:spcBef>
              <a:spcAft>
                <a:spcPts val="0"/>
              </a:spcAft>
              <a:buClr>
                <a:srgbClr val="000000"/>
              </a:buClr>
              <a:buSzPct val="25000"/>
              <a:buFont typeface="Arial"/>
              <a:buNone/>
            </a:pPr>
            <a:r>
              <a:rPr sz="5200" lang="en-US">
                <a:solidFill>
                  <a:srgbClr val="FFFFFF"/>
                </a:solidFill>
                <a:latin typeface="Arial"/>
                <a:ea typeface="Arial"/>
                <a:cs typeface="Arial"/>
                <a:sym typeface="Arial"/>
              </a:rPr>
              <a:t>"Discovery happens elsewhere."</a:t>
            </a:r>
          </a:p>
          <a:p>
            <a:r>
              <a:t/>
            </a:r>
          </a:p>
          <a:p>
            <a:pPr algn="r" rtl="0" lvl="0" marR="0" indent="0" marL="0">
              <a:lnSpc>
                <a:spcPct val="95000"/>
              </a:lnSpc>
              <a:spcBef>
                <a:spcPts val="0"/>
              </a:spcBef>
              <a:spcAft>
                <a:spcPts val="0"/>
              </a:spcAft>
              <a:buNone/>
            </a:pPr>
            <a:r>
              <a:rPr sz="3600" lang="en-US">
                <a:solidFill>
                  <a:srgbClr val="FFFFFF"/>
                </a:solidFill>
                <a:latin typeface="Arial"/>
                <a:ea typeface="Arial"/>
                <a:cs typeface="Arial"/>
                <a:sym typeface="Arial"/>
              </a:rPr>
              <a:t>- Lorcan Dempsey (in 2007)</a:t>
            </a:r>
          </a:p>
          <a:p>
            <a:pPr algn="r" rtl="0" lvl="0" marR="0" indent="0" marL="0">
              <a:lnSpc>
                <a:spcPct val="95000"/>
              </a:lnSpc>
              <a:spcBef>
                <a:spcPts val="0"/>
              </a:spcBef>
              <a:spcAft>
                <a:spcPts val="0"/>
              </a:spcAft>
              <a:buClr>
                <a:srgbClr val="000000"/>
              </a:buClr>
              <a:buSzPct val="55000"/>
              <a:buFont typeface="Arial"/>
              <a:buNone/>
            </a:pPr>
            <a:r>
              <a:rPr sz="2000" lang="en-US">
                <a:solidFill>
                  <a:srgbClr val="FFFFFF"/>
                </a:solidFill>
                <a:latin typeface="Arial"/>
                <a:ea typeface="Arial"/>
                <a:cs typeface="Arial"/>
                <a:sym typeface="Arial"/>
              </a:rPr>
              <a:t>Vice President and Chief Strategist</a:t>
            </a:r>
            <a:r>
              <a:rPr sz="2000" lang="en-US">
                <a:solidFill>
                  <a:srgbClr val="FFFFFF"/>
                </a:solidFill>
                <a:latin typeface="Arial"/>
                <a:ea typeface="Arial"/>
                <a:cs typeface="Arial"/>
                <a:sym typeface="Arial"/>
              </a:rPr>
              <a:t>Online Computer Library Center (OCLC)</a:t>
            </a:r>
          </a:p>
          <a:p>
            <a:pPr algn="r" rtl="0" lvl="0" marR="0" indent="0" marL="0">
              <a:lnSpc>
                <a:spcPct val="95000"/>
              </a:lnSpc>
              <a:spcBef>
                <a:spcPts val="0"/>
              </a:spcBef>
              <a:spcAft>
                <a:spcPts val="0"/>
              </a:spcAft>
              <a:buNone/>
            </a:pPr>
            <a:r>
              <a:rPr sz="1400" lang="en-US">
                <a:solidFill>
                  <a:srgbClr val="FFFFFF"/>
                </a:solidFill>
                <a:latin typeface="Arial"/>
                <a:ea typeface="Arial"/>
                <a:cs typeface="Arial"/>
                <a:sym typeface="Arial"/>
              </a:rPr>
              <a:t>http://orweblog.oclc.org/archives/001430.html</a:t>
            </a:r>
          </a:p>
          <a:p>
            <a:r>
              <a:t/>
            </a:r>
          </a:p>
          <a:p>
            <a:r>
              <a:t/>
            </a:r>
          </a:p>
          <a:p>
            <a:r>
              <a:t/>
            </a:r>
          </a:p>
        </p:txBody>
      </p:sp>
      <p:sp>
        <p:nvSpPr>
          <p:cNvPr id="54" name="Shape 54"/>
          <p:cNvSpPr txBox="1"/>
          <p:nvPr>
            <p:ph type="title"/>
          </p:nvPr>
        </p:nvSpPr>
        <p:spPr>
          <a:xfrm>
            <a:off y="304800" x="304800"/>
            <a:ext cy="914400" cx="95505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8" name="Shape 58"/>
        <p:cNvGrpSpPr/>
        <p:nvPr/>
      </p:nvGrpSpPr>
      <p:grpSpPr>
        <a:xfrm>
          <a:off y="0" x="0"/>
          <a:ext cy="0" cx="0"/>
          <a:chOff y="0" x="0"/>
          <a:chExt cy="0" cx="0"/>
        </a:xfrm>
      </p:grpSpPr>
      <p:sp>
        <p:nvSpPr>
          <p:cNvPr id="59" name="Shape 59"/>
          <p:cNvSpPr txBox="1"/>
          <p:nvPr>
            <p:ph idx="1" type="body"/>
          </p:nvPr>
        </p:nvSpPr>
        <p:spPr>
          <a:xfrm>
            <a:off y="6858000" x="279400"/>
            <a:ext cy="538161" cx="9450387"/>
          </a:xfrm>
          <a:prstGeom prst="rect">
            <a:avLst/>
          </a:prstGeom>
          <a:noFill/>
          <a:ln>
            <a:noFill/>
          </a:ln>
        </p:spPr>
        <p:txBody>
          <a:bodyPr bIns="0" rIns="0" lIns="0" tIns="0" anchor="t" anchorCtr="0">
            <a:noAutofit/>
          </a:bodyPr>
          <a:lstStyle/>
          <a:p>
            <a:pPr algn="ctr" rtl="0" lvl="0" marR="0" indent="0" marL="0">
              <a:lnSpc>
                <a:spcPct val="95000"/>
              </a:lnSpc>
              <a:spcBef>
                <a:spcPts val="0"/>
              </a:spcBef>
              <a:spcAft>
                <a:spcPts val="0"/>
              </a:spcAft>
              <a:buClr>
                <a:schemeClr val="dk1"/>
              </a:buClr>
              <a:buSzPct val="25000"/>
              <a:buFont typeface="Arial"/>
              <a:buNone/>
            </a:pPr>
            <a:r>
              <a:rPr sz="2200" lang="en-US">
                <a:solidFill>
                  <a:srgbClr val="FFFFFF"/>
                </a:solidFill>
                <a:latin typeface="Arial"/>
                <a:ea typeface="Arial"/>
                <a:cs typeface="Arial"/>
                <a:sym typeface="Arial"/>
              </a:rPr>
              <a:t>Black Hat SEO</a:t>
            </a:r>
          </a:p>
        </p:txBody>
      </p:sp>
      <p:pic>
        <p:nvPicPr>
          <p:cNvPr id="60" name="Shape 60"/>
          <p:cNvPicPr preferRelativeResize="0"/>
          <p:nvPr/>
        </p:nvPicPr>
        <p:blipFill>
          <a:blip r:embed="rId3"/>
          <a:stretch>
            <a:fillRect/>
          </a:stretch>
        </p:blipFill>
        <p:spPr>
          <a:xfrm>
            <a:off y="1894512" x="1570025"/>
            <a:ext cy="3000375" cx="701992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64" name="Shape 64"/>
        <p:cNvGrpSpPr/>
        <p:nvPr/>
      </p:nvGrpSpPr>
      <p:grpSpPr>
        <a:xfrm>
          <a:off y="0" x="0"/>
          <a:ext cy="0" cx="0"/>
          <a:chOff y="0" x="0"/>
          <a:chExt cy="0" cx="0"/>
        </a:xfrm>
      </p:grpSpPr>
      <p:sp>
        <p:nvSpPr>
          <p:cNvPr id="65" name="Shape 65"/>
          <p:cNvSpPr txBox="1"/>
          <p:nvPr>
            <p:ph idx="1" type="body"/>
          </p:nvPr>
        </p:nvSpPr>
        <p:spPr>
          <a:xfrm>
            <a:off y="6921200" x="279400"/>
            <a:ext cy="474899" cx="9450299"/>
          </a:xfrm>
          <a:prstGeom prst="rect">
            <a:avLst/>
          </a:prstGeom>
          <a:noFill/>
          <a:ln>
            <a:noFill/>
          </a:ln>
        </p:spPr>
        <p:txBody>
          <a:bodyPr bIns="0" rIns="0" lIns="0" tIns="0" anchor="t" anchorCtr="0">
            <a:noAutofit/>
          </a:bodyPr>
          <a:lstStyle/>
          <a:p>
            <a:pPr algn="ctr" rtl="0" lvl="0" marR="0" indent="0" marL="0">
              <a:lnSpc>
                <a:spcPct val="95000"/>
              </a:lnSpc>
              <a:spcBef>
                <a:spcPts val="0"/>
              </a:spcBef>
              <a:spcAft>
                <a:spcPts val="0"/>
              </a:spcAft>
              <a:buClr>
                <a:srgbClr val="000000"/>
              </a:buClr>
              <a:buSzPct val="78571"/>
              <a:buFont typeface="Arial"/>
              <a:buNone/>
            </a:pPr>
            <a:r>
              <a:rPr u="sng" sz="1400" lang="en-US">
                <a:solidFill>
                  <a:schemeClr val="hlink"/>
                </a:solidFill>
                <a:latin typeface="Arial"/>
                <a:ea typeface="Arial"/>
                <a:cs typeface="Arial"/>
                <a:sym typeface="Arial"/>
                <a:hlinkClick r:id="rId3"/>
              </a:rPr>
              <a:t>http://www.flickr.com/photos/22245459@N06/2386354917</a:t>
            </a:r>
            <a:r>
              <a:rPr sz="1400" lang="en-US">
                <a:solidFill>
                  <a:srgbClr val="FFFFFF"/>
                </a:solidFill>
                <a:latin typeface="Arial"/>
                <a:ea typeface="Arial"/>
                <a:cs typeface="Arial"/>
                <a:sym typeface="Arial"/>
              </a:rPr>
              <a:t> </a:t>
            </a:r>
          </a:p>
          <a:p>
            <a:pPr algn="ctr" rtl="0" lvl="0" marR="0" indent="0" marL="0">
              <a:lnSpc>
                <a:spcPct val="95000"/>
              </a:lnSpc>
              <a:spcBef>
                <a:spcPts val="0"/>
              </a:spcBef>
              <a:spcAft>
                <a:spcPts val="0"/>
              </a:spcAft>
              <a:buClr>
                <a:srgbClr val="000000"/>
              </a:buClr>
              <a:buSzPct val="78571"/>
              <a:buFont typeface="Arial"/>
              <a:buNone/>
            </a:pPr>
            <a:r>
              <a:rPr u="sng" sz="1400" lang="en-US">
                <a:solidFill>
                  <a:schemeClr val="hlink"/>
                </a:solidFill>
                <a:latin typeface="Arial"/>
                <a:ea typeface="Arial"/>
                <a:cs typeface="Arial"/>
                <a:sym typeface="Arial"/>
                <a:hlinkClick r:id="rId4"/>
              </a:rPr>
              <a:t>https://en.wikipedia.org/wiki/Clark_Stanley</a:t>
            </a:r>
            <a:r>
              <a:rPr sz="1400" lang="en-US">
                <a:solidFill>
                  <a:srgbClr val="FFFFFF"/>
                </a:solidFill>
                <a:latin typeface="Arial"/>
                <a:ea typeface="Arial"/>
                <a:cs typeface="Arial"/>
                <a:sym typeface="Arial"/>
              </a:rPr>
              <a:t> </a:t>
            </a:r>
          </a:p>
          <a:p>
            <a:r>
              <a:t/>
            </a:r>
          </a:p>
        </p:txBody>
      </p:sp>
      <p:pic>
        <p:nvPicPr>
          <p:cNvPr id="66" name="Shape 66"/>
          <p:cNvPicPr preferRelativeResize="0"/>
          <p:nvPr/>
        </p:nvPicPr>
        <p:blipFill>
          <a:blip r:embed="rId5"/>
          <a:stretch>
            <a:fillRect/>
          </a:stretch>
        </p:blipFill>
        <p:spPr>
          <a:xfrm>
            <a:off y="578000" x="1227575"/>
            <a:ext cy="5877150" cx="7704849"/>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