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aleway-bold.fntdata"/><Relationship Id="rId10" Type="http://schemas.openxmlformats.org/officeDocument/2006/relationships/slide" Target="slides/slide6.xml"/><Relationship Id="rId32" Type="http://schemas.openxmlformats.org/officeDocument/2006/relationships/font" Target="fonts/Raleway-regular.fntdata"/><Relationship Id="rId13" Type="http://schemas.openxmlformats.org/officeDocument/2006/relationships/slide" Target="slides/slide9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8.xml"/><Relationship Id="rId34" Type="http://schemas.openxmlformats.org/officeDocument/2006/relationships/font" Target="fonts/Raleway-italic.fntdata"/><Relationship Id="rId15" Type="http://schemas.openxmlformats.org/officeDocument/2006/relationships/slide" Target="slides/slide11.xml"/><Relationship Id="rId37" Type="http://schemas.openxmlformats.org/officeDocument/2006/relationships/font" Target="fonts/Roboto-bold.fntdata"/><Relationship Id="rId14" Type="http://schemas.openxmlformats.org/officeDocument/2006/relationships/slide" Target="slides/slide10.xml"/><Relationship Id="rId36" Type="http://schemas.openxmlformats.org/officeDocument/2006/relationships/font" Target="fonts/Roboto-regular.fntdata"/><Relationship Id="rId17" Type="http://schemas.openxmlformats.org/officeDocument/2006/relationships/slide" Target="slides/slide13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2.xml"/><Relationship Id="rId38" Type="http://schemas.openxmlformats.org/officeDocument/2006/relationships/font" Target="fonts/Roboto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6e4e497f_0_4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6e4e497f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139e0a1f4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139e0a1f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4dba3e847_1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4dba3e847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139e0a1f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139e0a1f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139e0a1f4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139e0a1f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01183e33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01183e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139e0a1f4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139e0a1f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139e0a1f4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139e0a1f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3692523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369252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8a9fb7ba8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8a9fb7ba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139e0a1f4_0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139e0a1f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13f20e82a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13f20e82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401183e33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401183e3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4dba3e847_1_1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4dba3e847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139e0a1f4_0_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139e0a1f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6e4e497f_0_6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86e4e497f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139e0a1f4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139e0a1f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4dba3e847_1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4dba3e847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e404e25e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e404e25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139e0a1f4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139e0a1f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6e4e497f_0_6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6e4e497f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139e0a1f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139e0a1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139e0a1f4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139e0a1f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39e0a1f4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139e0a1f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dba3e847_1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dba3e847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4dba3e847_1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4dba3e84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139e0a1f4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139e0a1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Raleway"/>
              <a:buNone/>
              <a:defRPr sz="4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Raleway"/>
              <a:buNone/>
              <a:defRPr sz="1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TITLE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384775" y="1108375"/>
            <a:ext cx="6475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Clr>
                <a:srgbClr val="002868"/>
              </a:buClr>
              <a:buSzPts val="3800"/>
              <a:buNone/>
              <a:defRPr sz="3800">
                <a:solidFill>
                  <a:srgbClr val="002868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097100" y="2699725"/>
            <a:ext cx="6949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indent="0" lvl="1" marL="4572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2pPr>
            <a:lvl3pPr indent="0" lvl="2" marL="9144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3pPr>
            <a:lvl4pPr indent="0" lvl="3" marL="13716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4pPr>
            <a:lvl5pPr indent="0" lvl="4" marL="18288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5pPr>
            <a:lvl6pPr indent="0" lvl="5" marL="22860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6pPr>
            <a:lvl7pPr indent="0" lvl="6" marL="27432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7pPr>
            <a:lvl8pPr indent="0" lvl="7" marL="3200400" marR="0" rtl="0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/>
            </a:lvl8pPr>
            <a:lvl9pPr indent="0" lvl="8" marL="3657600" marR="0" rtl="0" algn="ctr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3800"/>
              <a:buNone/>
              <a:defRPr sz="3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222450" y="129525"/>
            <a:ext cx="8699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457200" y="10631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55600" lvl="1" marL="914400" rtl="0" algn="l">
              <a:spcBef>
                <a:spcPts val="1600"/>
              </a:spcBef>
              <a:spcAft>
                <a:spcPts val="0"/>
              </a:spcAft>
              <a:buClr>
                <a:srgbClr val="4A86E8"/>
              </a:buClr>
              <a:buSzPts val="2000"/>
              <a:buChar char="○"/>
              <a:defRPr/>
            </a:lvl2pPr>
            <a:lvl3pPr indent="-317500" lvl="2" marL="1371600" rtl="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71" name="Google Shape;71;p14"/>
          <p:cNvCxnSpPr/>
          <p:nvPr/>
        </p:nvCxnSpPr>
        <p:spPr>
          <a:xfrm>
            <a:off x="321000" y="1063125"/>
            <a:ext cx="8502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Raleway"/>
              <a:buNone/>
              <a:defRPr sz="42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/>
        </p:nvSpPr>
        <p:spPr>
          <a:xfrm>
            <a:off x="0" y="4629925"/>
            <a:ext cx="9144000" cy="52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pic>
        <p:nvPicPr>
          <p:cNvPr descr="MSU-horiz.jpg"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635650"/>
            <a:ext cx="1904438" cy="5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4869850" y="4564225"/>
            <a:ext cx="42741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F7F"/>
                </a:solidFill>
                <a:latin typeface="Roboto"/>
                <a:ea typeface="Roboto"/>
                <a:cs typeface="Roboto"/>
                <a:sym typeface="Roboto"/>
              </a:rPr>
              <a:t>Jason A. Clark</a:t>
            </a:r>
            <a:r>
              <a:rPr lang="en" sz="1200">
                <a:solidFill>
                  <a:srgbClr val="003F7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rgbClr val="003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F7F"/>
                </a:solidFill>
                <a:latin typeface="Roboto"/>
                <a:ea typeface="Roboto"/>
                <a:cs typeface="Roboto"/>
                <a:sym typeface="Roboto"/>
              </a:rPr>
              <a:t>RDAP 2020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●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○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■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●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○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■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●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"/>
              <a:buChar char="○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Raleway"/>
              <a:buChar char="■"/>
              <a:def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Font typeface="Raleway"/>
              <a:buNone/>
              <a:defRPr sz="60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  <a:defRPr sz="4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/>
        </p:nvSpPr>
        <p:spPr>
          <a:xfrm flipH="1" rot="10800000">
            <a:off x="0" y="-150"/>
            <a:ext cx="9144000" cy="454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003F7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Roboto"/>
              <a:buChar char="●"/>
              <a:defRPr sz="1800"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○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■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●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○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■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●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Roboto"/>
              <a:buChar char="○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Roboto"/>
              <a:buChar char="■"/>
              <a:defRPr>
                <a:solidFill>
                  <a:srgbClr val="F3F3F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0" y="4629925"/>
            <a:ext cx="9144000" cy="52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4869850" y="4564225"/>
            <a:ext cx="42741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F7F"/>
                </a:solidFill>
                <a:latin typeface="Roboto"/>
                <a:ea typeface="Roboto"/>
                <a:cs typeface="Roboto"/>
                <a:sym typeface="Roboto"/>
              </a:rPr>
              <a:t>Jason A. Clark</a:t>
            </a:r>
            <a:endParaRPr sz="1200">
              <a:solidFill>
                <a:srgbClr val="003F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3F7F"/>
                </a:solidFill>
                <a:latin typeface="Roboto"/>
                <a:ea typeface="Roboto"/>
                <a:cs typeface="Roboto"/>
                <a:sym typeface="Roboto"/>
              </a:rPr>
              <a:t>RDAP 2020</a:t>
            </a:r>
            <a:endParaRPr/>
          </a:p>
        </p:txBody>
      </p:sp>
      <p:pic>
        <p:nvPicPr>
          <p:cNvPr descr="MSU-horiz.jpg"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4635650"/>
            <a:ext cx="1904438" cy="5078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hyperlink" Target="https://schema.org/Dataset" TargetMode="External"/><Relationship Id="rId5" Type="http://schemas.openxmlformats.org/officeDocument/2006/relationships/hyperlink" Target="https://schema.org/DataFeed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hyperlink" Target="https://w3id.org/ro/crate/1.0" TargetMode="External"/><Relationship Id="rId5" Type="http://schemas.openxmlformats.org/officeDocument/2006/relationships/hyperlink" Target="https://researchobject.github.io/ro-crate/1.0/#digital-library-and-repository-conten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hyperlink" Target="https://arc.lib.montana.edu/schultz-0010/api.php?v=1&amp;type=search&amp;q=boy&amp;limit=10&amp;format=json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witter.com/thomasgpadilla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twitter.com/ahandvanis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owardsdatascience.com/a-dataset-is-a-worldview-5328216dd44d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204450" y="431350"/>
            <a:ext cx="8850300" cy="25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Collections as/are Data[sets]: Connecting Research Data Management to Digital Collections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147025" y="2783450"/>
            <a:ext cx="6870300" cy="16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           </a:t>
            </a:r>
            <a:r>
              <a:rPr lang="en" sz="20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000">
              <a:solidFill>
                <a:srgbClr val="EFEFE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Jason A. Clark @jaclark</a:t>
            </a:r>
            <a:endParaRPr sz="2000">
              <a:solidFill>
                <a:srgbClr val="EFEFE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EFEFE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Montana State University</a:t>
            </a:r>
            <a:endParaRPr sz="2000">
              <a:solidFill>
                <a:srgbClr val="EFEFE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FEFEF"/>
                </a:solidFill>
                <a:latin typeface="Raleway"/>
                <a:ea typeface="Raleway"/>
                <a:cs typeface="Raleway"/>
                <a:sym typeface="Raleway"/>
              </a:rPr>
              <a:t>Research Data Access and Preservation Summit 2020</a:t>
            </a:r>
            <a:endParaRPr sz="1800">
              <a:solidFill>
                <a:srgbClr val="EFEFE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Collections as/are Dataset[s]</a:t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581850" y="1337700"/>
            <a:ext cx="78897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Connecting digital collection worldviews to dataset worldviews helps us realize that collections are datasets</a:t>
            </a: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30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4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490250" y="488250"/>
            <a:ext cx="739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Collections as/are Dataset[s]</a:t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/>
        </p:nvSpPr>
        <p:spPr>
          <a:xfrm>
            <a:off x="98250" y="1018050"/>
            <a:ext cx="37476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Benefits</a:t>
            </a:r>
            <a:endParaRPr sz="2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023350" y="1092163"/>
            <a:ext cx="5061300" cy="3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Manifest for search engines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Metadata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Reuse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Preservation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Citeable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490250" y="488250"/>
            <a:ext cx="8307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+ Prototypes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- Schema.org</a:t>
            </a:r>
            <a:endParaRPr/>
          </a:p>
        </p:txBody>
      </p:sp>
      <p:sp>
        <p:nvSpPr>
          <p:cNvPr id="165" name="Google Shape;165;p28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00" y="819750"/>
            <a:ext cx="4939298" cy="326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/>
        </p:nvSpPr>
        <p:spPr>
          <a:xfrm>
            <a:off x="5300475" y="2016350"/>
            <a:ext cx="3742800" cy="12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https://schema.org/Dataset</a:t>
            </a:r>
            <a:endParaRPr sz="2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https://schema.org/DataFeed</a:t>
            </a:r>
            <a:endParaRPr sz="2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- Research Object Crate (RO-Crate) </a:t>
            </a:r>
            <a:endParaRPr/>
          </a:p>
        </p:txBody>
      </p:sp>
      <p:sp>
        <p:nvSpPr>
          <p:cNvPr id="173" name="Google Shape;173;p29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24" y="873450"/>
            <a:ext cx="4960724" cy="342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5288400" y="1214175"/>
            <a:ext cx="3754800" cy="20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a lightweight approach to packaging research data with their metadata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https://w3id.org/ro/crate/1.0</a:t>
            </a:r>
            <a:endParaRPr sz="2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#digital-library-and-repository-content</a:t>
            </a:r>
            <a:endParaRPr sz="20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r>
              <a:rPr lang="en"/>
              <a:t> - Digital Collections Application Programming Interface</a:t>
            </a:r>
            <a:endParaRPr/>
          </a:p>
        </p:txBody>
      </p:sp>
      <p:sp>
        <p:nvSpPr>
          <p:cNvPr id="181" name="Google Shape;181;p30"/>
          <p:cNvSpPr txBox="1"/>
          <p:nvPr/>
        </p:nvSpPr>
        <p:spPr>
          <a:xfrm>
            <a:off x="442250" y="2082450"/>
            <a:ext cx="8127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Collections API as DataFeed</a:t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Application Programming Interface</a:t>
            </a:r>
            <a:endParaRPr sz="30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30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Payload as a DataFeed (.jsonld)</a:t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538" y="674850"/>
            <a:ext cx="6752036" cy="363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50250" y="4256825"/>
            <a:ext cx="90435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https://arc.lib.montana.edu/schultz-0010/api.php?v=1&amp;type=search&amp;q=boy&amp;limit=10&amp;format=json</a:t>
            </a:r>
            <a:endParaRPr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- Progressive Web App (PWA)</a:t>
            </a:r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442250" y="2082450"/>
            <a:ext cx="81279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James Willard Schultz </a:t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Progressive Web App (PWA) built using DataFeed and RO-Crate standards as datastore (.jsonld)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32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203" name="Google Shape;203;p33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400" y="819650"/>
            <a:ext cx="5553622" cy="363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Collections as/are Dataset[s]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98250" y="1018050"/>
            <a:ext cx="3747600" cy="3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Outline</a:t>
            </a:r>
            <a:endParaRPr sz="2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023350" y="1092163"/>
            <a:ext cx="5061300" cy="3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Datasets + Collection Worldviews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Collections are data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Benefits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Standards + Prototypes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Implications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210" name="Google Shape;210;p34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550" y="771450"/>
            <a:ext cx="5762716" cy="363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 (.json)</a:t>
            </a:r>
            <a:endParaRPr/>
          </a:p>
        </p:txBody>
      </p:sp>
      <p:sp>
        <p:nvSpPr>
          <p:cNvPr id="217" name="Google Shape;217;p35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950" y="771450"/>
            <a:ext cx="5772744" cy="363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Items </a:t>
            </a:r>
            <a:r>
              <a:rPr lang="en"/>
              <a:t>(.jsonld)</a:t>
            </a:r>
            <a:endParaRPr/>
          </a:p>
        </p:txBody>
      </p:sp>
      <p:sp>
        <p:nvSpPr>
          <p:cNvPr id="224" name="Google Shape;224;p36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538" y="771450"/>
            <a:ext cx="6752036" cy="363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type="title"/>
          </p:nvPr>
        </p:nvSpPr>
        <p:spPr>
          <a:xfrm>
            <a:off x="490250" y="488250"/>
            <a:ext cx="855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Data Practice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Collections as/are Dataset[s]</a:t>
            </a:r>
            <a:endParaRPr/>
          </a:p>
        </p:txBody>
      </p:sp>
      <p:sp>
        <p:nvSpPr>
          <p:cNvPr id="236" name="Google Shape;236;p38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8"/>
          <p:cNvSpPr txBox="1"/>
          <p:nvPr/>
        </p:nvSpPr>
        <p:spPr>
          <a:xfrm>
            <a:off x="98250" y="885313"/>
            <a:ext cx="3282300" cy="3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Implications</a:t>
            </a:r>
            <a:endParaRPr sz="2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3585950" y="947300"/>
            <a:ext cx="5499000" cy="35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Identifying collections as datasets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Encoding collections as datasets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Prioritizing reuse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Prioritizing reproducibility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Connecting research data metadata practices to collections metadata</a:t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Implication</a:t>
            </a:r>
            <a:endParaRPr/>
          </a:p>
        </p:txBody>
      </p:sp>
      <p:sp>
        <p:nvSpPr>
          <p:cNvPr id="244" name="Google Shape;244;p39"/>
          <p:cNvSpPr txBox="1"/>
          <p:nvPr/>
        </p:nvSpPr>
        <p:spPr>
          <a:xfrm>
            <a:off x="566700" y="848950"/>
            <a:ext cx="78897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Collections are datasets.</a:t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- emulatable and preservable 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- set up for indexing and metadata (manifest file)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- static “databases” that can be reused/redeployed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39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Implication</a:t>
            </a:r>
            <a:endParaRPr/>
          </a:p>
        </p:txBody>
      </p:sp>
      <p:sp>
        <p:nvSpPr>
          <p:cNvPr id="251" name="Google Shape;251;p40"/>
          <p:cNvSpPr txBox="1"/>
          <p:nvPr/>
        </p:nvSpPr>
        <p:spPr>
          <a:xfrm>
            <a:off x="566700" y="848950"/>
            <a:ext cx="78897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How can we continue to connect our worldviews?</a:t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- Cross-departmental appointments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- Recognition of emerging dataset standards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- Release our collections as datasets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p40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idx="4294967295" type="title"/>
          </p:nvPr>
        </p:nvSpPr>
        <p:spPr>
          <a:xfrm>
            <a:off x="1360700" y="460625"/>
            <a:ext cx="6227100" cy="31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**Thank you**</a:t>
            </a:r>
            <a:endParaRPr sz="40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Jason A. Clark</a:t>
            </a:r>
            <a:endParaRPr sz="30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@jaclark</a:t>
            </a:r>
            <a:endParaRPr sz="30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90250" y="488250"/>
            <a:ext cx="739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Motivation - </a:t>
            </a:r>
            <a:r>
              <a:rPr lang="en"/>
              <a:t>Collections as/are Dataset[s]</a:t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5795500" y="1569625"/>
            <a:ext cx="32559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Thomas Padilla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@thomasgpadilla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25" y="801013"/>
            <a:ext cx="5190600" cy="35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Motivation - Collections as/are Dataset[s]</a:t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5017726" cy="36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5795500" y="1569625"/>
            <a:ext cx="3129300" cy="22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Hannah Davis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@ahandvanish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Motivation - Collections as/are Dataset[s]</a:t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87300" y="4166950"/>
            <a:ext cx="89694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The word "childbirth" had been tagged as being completely unemotional.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250" y="771450"/>
            <a:ext cx="4807490" cy="33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Motivation - </a:t>
            </a:r>
            <a:r>
              <a:rPr lang="en"/>
              <a:t>Collections as/are Dataset[s]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442350" y="750200"/>
            <a:ext cx="8482500" cy="3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lang="en" sz="19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This led to a perspective that has informed all of my work since: a dataset is a worldview. It </a:t>
            </a:r>
            <a:r>
              <a:rPr b="1" lang="en" sz="19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encompasses the worldview of the people who scrape and collect the data, whether they’re researchers, artists, or companies. It encompasses the worldview of the labelers</a:t>
            </a:r>
            <a:r>
              <a:rPr lang="en" sz="19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, whether they labeled the data manually, unknowingly, or through a third party service like Mechanical Turk, which comes with its own demographic biases.</a:t>
            </a:r>
            <a:r>
              <a:rPr lang="en" sz="19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”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Hannah Davis (2019)</a:t>
            </a:r>
            <a:endParaRPr sz="18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https://towardsdatascience.com/a-dataset-is-a-worldview-5328216dd44d</a:t>
            </a:r>
            <a:r>
              <a:rPr lang="en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1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90250" y="488250"/>
            <a:ext cx="8307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Connecting Worldviews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Collections as/are Dataset[s]</a:t>
            </a:r>
            <a:endParaRPr/>
          </a:p>
        </p:txBody>
      </p:sp>
      <p:sp>
        <p:nvSpPr>
          <p:cNvPr id="132" name="Google Shape;132;p23"/>
          <p:cNvSpPr/>
          <p:nvPr/>
        </p:nvSpPr>
        <p:spPr>
          <a:xfrm flipH="1" rot="10800000">
            <a:off x="0" y="455627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4793350" y="802650"/>
            <a:ext cx="4250100" cy="3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Datasets Worldview</a:t>
            </a:r>
            <a:endParaRPr b="1"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Reproducibility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Sharing + Reuse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Preservation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Citeable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461325" y="818550"/>
            <a:ext cx="4005900" cy="3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Collections Worldview</a:t>
            </a:r>
            <a:endParaRPr b="1"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Findability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Discovery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Inventory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3F7F"/>
                </a:solidFill>
                <a:latin typeface="Raleway"/>
                <a:ea typeface="Raleway"/>
                <a:cs typeface="Raleway"/>
                <a:sym typeface="Raleway"/>
              </a:rPr>
              <a:t>Linkable</a:t>
            </a:r>
            <a:endParaRPr sz="24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3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